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"/>
  </p:notesMasterIdLst>
  <p:sldIdLst>
    <p:sldId id="261" r:id="rId2"/>
  </p:sldIdLst>
  <p:sldSz cx="30275213" cy="213836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735">
          <p15:clr>
            <a:srgbClr val="A4A3A4"/>
          </p15:clr>
        </p15:guide>
        <p15:guide id="2" pos="953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rof. Chrobok" initials="V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5D9"/>
    <a:srgbClr val="0085CE"/>
    <a:srgbClr val="F25822"/>
    <a:srgbClr val="F15922"/>
    <a:srgbClr val="0375B3"/>
    <a:srgbClr val="E21F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FFAC48-E625-2C46-93E4-F2EE8E4A612A}" v="11" dt="2025-08-18T13:19:30.2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8" autoAdjust="0"/>
    <p:restoredTop sz="95782"/>
  </p:normalViewPr>
  <p:slideViewPr>
    <p:cSldViewPr snapToGrid="0">
      <p:cViewPr varScale="1">
        <p:scale>
          <a:sx n="21" d="100"/>
          <a:sy n="21" d="100"/>
        </p:scale>
        <p:origin x="80" y="400"/>
      </p:cViewPr>
      <p:guideLst>
        <p:guide orient="horz" pos="6735"/>
        <p:guide pos="953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297039-DAC8-3D4B-893A-9814010BB50B}" type="datetimeFigureOut">
              <a:rPr lang="cs-CZ" smtClean="0"/>
              <a:t>09.09.2025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244600" y="1143000"/>
            <a:ext cx="4368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1461F-1A02-6243-B046-E0CF2AD2C9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6734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3499590"/>
            <a:ext cx="25733931" cy="7444669"/>
          </a:xfrm>
        </p:spPr>
        <p:txBody>
          <a:bodyPr anchor="b"/>
          <a:lstStyle>
            <a:lvl1pPr algn="ctr">
              <a:defRPr sz="18709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11231355"/>
            <a:ext cx="22706410" cy="5162758"/>
          </a:xfrm>
        </p:spPr>
        <p:txBody>
          <a:bodyPr/>
          <a:lstStyle>
            <a:lvl1pPr marL="0" indent="0" algn="ctr">
              <a:buNone/>
              <a:defRPr sz="7483"/>
            </a:lvl1pPr>
            <a:lvl2pPr marL="1425595" indent="0" algn="ctr">
              <a:buNone/>
              <a:defRPr sz="6236"/>
            </a:lvl2pPr>
            <a:lvl3pPr marL="2851191" indent="0" algn="ctr">
              <a:buNone/>
              <a:defRPr sz="5613"/>
            </a:lvl3pPr>
            <a:lvl4pPr marL="4276786" indent="0" algn="ctr">
              <a:buNone/>
              <a:defRPr sz="4989"/>
            </a:lvl4pPr>
            <a:lvl5pPr marL="5702381" indent="0" algn="ctr">
              <a:buNone/>
              <a:defRPr sz="4989"/>
            </a:lvl5pPr>
            <a:lvl6pPr marL="7127977" indent="0" algn="ctr">
              <a:buNone/>
              <a:defRPr sz="4989"/>
            </a:lvl6pPr>
            <a:lvl7pPr marL="8553572" indent="0" algn="ctr">
              <a:buNone/>
              <a:defRPr sz="4989"/>
            </a:lvl7pPr>
            <a:lvl8pPr marL="9979167" indent="0" algn="ctr">
              <a:buNone/>
              <a:defRPr sz="4989"/>
            </a:lvl8pPr>
            <a:lvl9pPr marL="11404763" indent="0" algn="ctr">
              <a:buNone/>
              <a:defRPr sz="4989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7FA3-E5E7-4F60-A9F7-BF0E9331A393}" type="datetimeFigureOut">
              <a:rPr lang="cs-CZ" smtClean="0"/>
              <a:t>09.09.2025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0ED18-AD5E-4004-824B-4B74FC5BAA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5001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7FA3-E5E7-4F60-A9F7-BF0E9331A393}" type="datetimeFigureOut">
              <a:rPr lang="cs-CZ" smtClean="0"/>
              <a:t>09.09.2025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0ED18-AD5E-4004-824B-4B74FC5BAA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2937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1138480"/>
            <a:ext cx="6528093" cy="1812163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1138480"/>
            <a:ext cx="19205838" cy="18121634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7FA3-E5E7-4F60-A9F7-BF0E9331A393}" type="datetimeFigureOut">
              <a:rPr lang="cs-CZ" smtClean="0"/>
              <a:t>09.09.2025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0ED18-AD5E-4004-824B-4B74FC5BAA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0845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7FA3-E5E7-4F60-A9F7-BF0E9331A393}" type="datetimeFigureOut">
              <a:rPr lang="cs-CZ" smtClean="0"/>
              <a:t>09.09.2025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0ED18-AD5E-4004-824B-4B74FC5BAA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3034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5331063"/>
            <a:ext cx="26112371" cy="8894992"/>
          </a:xfrm>
        </p:spPr>
        <p:txBody>
          <a:bodyPr anchor="b"/>
          <a:lstStyle>
            <a:lvl1pPr>
              <a:defRPr sz="18709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14310205"/>
            <a:ext cx="26112371" cy="4677666"/>
          </a:xfrm>
        </p:spPr>
        <p:txBody>
          <a:bodyPr/>
          <a:lstStyle>
            <a:lvl1pPr marL="0" indent="0">
              <a:buNone/>
              <a:defRPr sz="7483">
                <a:solidFill>
                  <a:schemeClr val="tx1"/>
                </a:solidFill>
              </a:defRPr>
            </a:lvl1pPr>
            <a:lvl2pPr marL="1425595" indent="0">
              <a:buNone/>
              <a:defRPr sz="6236">
                <a:solidFill>
                  <a:schemeClr val="tx1">
                    <a:tint val="75000"/>
                  </a:schemeClr>
                </a:solidFill>
              </a:defRPr>
            </a:lvl2pPr>
            <a:lvl3pPr marL="2851191" indent="0">
              <a:buNone/>
              <a:defRPr sz="5613">
                <a:solidFill>
                  <a:schemeClr val="tx1">
                    <a:tint val="75000"/>
                  </a:schemeClr>
                </a:solidFill>
              </a:defRPr>
            </a:lvl3pPr>
            <a:lvl4pPr marL="4276786" indent="0">
              <a:buNone/>
              <a:defRPr sz="4989">
                <a:solidFill>
                  <a:schemeClr val="tx1">
                    <a:tint val="75000"/>
                  </a:schemeClr>
                </a:solidFill>
              </a:defRPr>
            </a:lvl4pPr>
            <a:lvl5pPr marL="5702381" indent="0">
              <a:buNone/>
              <a:defRPr sz="4989">
                <a:solidFill>
                  <a:schemeClr val="tx1">
                    <a:tint val="75000"/>
                  </a:schemeClr>
                </a:solidFill>
              </a:defRPr>
            </a:lvl5pPr>
            <a:lvl6pPr marL="7127977" indent="0">
              <a:buNone/>
              <a:defRPr sz="4989">
                <a:solidFill>
                  <a:schemeClr val="tx1">
                    <a:tint val="75000"/>
                  </a:schemeClr>
                </a:solidFill>
              </a:defRPr>
            </a:lvl6pPr>
            <a:lvl7pPr marL="8553572" indent="0">
              <a:buNone/>
              <a:defRPr sz="4989">
                <a:solidFill>
                  <a:schemeClr val="tx1">
                    <a:tint val="75000"/>
                  </a:schemeClr>
                </a:solidFill>
              </a:defRPr>
            </a:lvl7pPr>
            <a:lvl8pPr marL="9979167" indent="0">
              <a:buNone/>
              <a:defRPr sz="4989">
                <a:solidFill>
                  <a:schemeClr val="tx1">
                    <a:tint val="75000"/>
                  </a:schemeClr>
                </a:solidFill>
              </a:defRPr>
            </a:lvl8pPr>
            <a:lvl9pPr marL="11404763" indent="0">
              <a:buNone/>
              <a:defRPr sz="49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7FA3-E5E7-4F60-A9F7-BF0E9331A393}" type="datetimeFigureOut">
              <a:rPr lang="cs-CZ" smtClean="0"/>
              <a:t>09.09.2025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0ED18-AD5E-4004-824B-4B74FC5BAA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9652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5692400"/>
            <a:ext cx="12866966" cy="13567714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5692400"/>
            <a:ext cx="12866966" cy="13567714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7FA3-E5E7-4F60-A9F7-BF0E9331A393}" type="datetimeFigureOut">
              <a:rPr lang="cs-CZ" smtClean="0"/>
              <a:t>09.09.2025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0ED18-AD5E-4004-824B-4B74FC5BAA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3887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1138485"/>
            <a:ext cx="26112371" cy="413317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5241960"/>
            <a:ext cx="12807832" cy="2569003"/>
          </a:xfrm>
        </p:spPr>
        <p:txBody>
          <a:bodyPr anchor="b"/>
          <a:lstStyle>
            <a:lvl1pPr marL="0" indent="0">
              <a:buNone/>
              <a:defRPr sz="7483" b="1"/>
            </a:lvl1pPr>
            <a:lvl2pPr marL="1425595" indent="0">
              <a:buNone/>
              <a:defRPr sz="6236" b="1"/>
            </a:lvl2pPr>
            <a:lvl3pPr marL="2851191" indent="0">
              <a:buNone/>
              <a:defRPr sz="5613" b="1"/>
            </a:lvl3pPr>
            <a:lvl4pPr marL="4276786" indent="0">
              <a:buNone/>
              <a:defRPr sz="4989" b="1"/>
            </a:lvl4pPr>
            <a:lvl5pPr marL="5702381" indent="0">
              <a:buNone/>
              <a:defRPr sz="4989" b="1"/>
            </a:lvl5pPr>
            <a:lvl6pPr marL="7127977" indent="0">
              <a:buNone/>
              <a:defRPr sz="4989" b="1"/>
            </a:lvl6pPr>
            <a:lvl7pPr marL="8553572" indent="0">
              <a:buNone/>
              <a:defRPr sz="4989" b="1"/>
            </a:lvl7pPr>
            <a:lvl8pPr marL="9979167" indent="0">
              <a:buNone/>
              <a:defRPr sz="4989" b="1"/>
            </a:lvl8pPr>
            <a:lvl9pPr marL="11404763" indent="0">
              <a:buNone/>
              <a:defRPr sz="4989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7810963"/>
            <a:ext cx="12807832" cy="1148875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5241960"/>
            <a:ext cx="12870909" cy="2569003"/>
          </a:xfrm>
        </p:spPr>
        <p:txBody>
          <a:bodyPr anchor="b"/>
          <a:lstStyle>
            <a:lvl1pPr marL="0" indent="0">
              <a:buNone/>
              <a:defRPr sz="7483" b="1"/>
            </a:lvl1pPr>
            <a:lvl2pPr marL="1425595" indent="0">
              <a:buNone/>
              <a:defRPr sz="6236" b="1"/>
            </a:lvl2pPr>
            <a:lvl3pPr marL="2851191" indent="0">
              <a:buNone/>
              <a:defRPr sz="5613" b="1"/>
            </a:lvl3pPr>
            <a:lvl4pPr marL="4276786" indent="0">
              <a:buNone/>
              <a:defRPr sz="4989" b="1"/>
            </a:lvl4pPr>
            <a:lvl5pPr marL="5702381" indent="0">
              <a:buNone/>
              <a:defRPr sz="4989" b="1"/>
            </a:lvl5pPr>
            <a:lvl6pPr marL="7127977" indent="0">
              <a:buNone/>
              <a:defRPr sz="4989" b="1"/>
            </a:lvl6pPr>
            <a:lvl7pPr marL="8553572" indent="0">
              <a:buNone/>
              <a:defRPr sz="4989" b="1"/>
            </a:lvl7pPr>
            <a:lvl8pPr marL="9979167" indent="0">
              <a:buNone/>
              <a:defRPr sz="4989" b="1"/>
            </a:lvl8pPr>
            <a:lvl9pPr marL="11404763" indent="0">
              <a:buNone/>
              <a:defRPr sz="4989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7810963"/>
            <a:ext cx="12870909" cy="1148875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7FA3-E5E7-4F60-A9F7-BF0E9331A393}" type="datetimeFigureOut">
              <a:rPr lang="cs-CZ" smtClean="0"/>
              <a:t>09.09.2025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0ED18-AD5E-4004-824B-4B74FC5BAA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6509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7FA3-E5E7-4F60-A9F7-BF0E9331A393}" type="datetimeFigureOut">
              <a:rPr lang="cs-CZ" smtClean="0"/>
              <a:t>09.09.2025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0ED18-AD5E-4004-824B-4B74FC5BAA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7909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7FA3-E5E7-4F60-A9F7-BF0E9331A393}" type="datetimeFigureOut">
              <a:rPr lang="cs-CZ" smtClean="0"/>
              <a:t>09.09.2025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0ED18-AD5E-4004-824B-4B74FC5BAA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989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1425575"/>
            <a:ext cx="9764544" cy="4989513"/>
          </a:xfrm>
        </p:spPr>
        <p:txBody>
          <a:bodyPr anchor="b"/>
          <a:lstStyle>
            <a:lvl1pPr>
              <a:defRPr sz="9978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3078850"/>
            <a:ext cx="15326827" cy="15196234"/>
          </a:xfrm>
        </p:spPr>
        <p:txBody>
          <a:bodyPr/>
          <a:lstStyle>
            <a:lvl1pPr>
              <a:defRPr sz="9978"/>
            </a:lvl1pPr>
            <a:lvl2pPr>
              <a:defRPr sz="8731"/>
            </a:lvl2pPr>
            <a:lvl3pPr>
              <a:defRPr sz="7483"/>
            </a:lvl3pPr>
            <a:lvl4pPr>
              <a:defRPr sz="6236"/>
            </a:lvl4pPr>
            <a:lvl5pPr>
              <a:defRPr sz="6236"/>
            </a:lvl5pPr>
            <a:lvl6pPr>
              <a:defRPr sz="6236"/>
            </a:lvl6pPr>
            <a:lvl7pPr>
              <a:defRPr sz="6236"/>
            </a:lvl7pPr>
            <a:lvl8pPr>
              <a:defRPr sz="6236"/>
            </a:lvl8pPr>
            <a:lvl9pPr>
              <a:defRPr sz="6236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6415088"/>
            <a:ext cx="9764544" cy="11884743"/>
          </a:xfrm>
        </p:spPr>
        <p:txBody>
          <a:bodyPr/>
          <a:lstStyle>
            <a:lvl1pPr marL="0" indent="0">
              <a:buNone/>
              <a:defRPr sz="4989"/>
            </a:lvl1pPr>
            <a:lvl2pPr marL="1425595" indent="0">
              <a:buNone/>
              <a:defRPr sz="4365"/>
            </a:lvl2pPr>
            <a:lvl3pPr marL="2851191" indent="0">
              <a:buNone/>
              <a:defRPr sz="3742"/>
            </a:lvl3pPr>
            <a:lvl4pPr marL="4276786" indent="0">
              <a:buNone/>
              <a:defRPr sz="3118"/>
            </a:lvl4pPr>
            <a:lvl5pPr marL="5702381" indent="0">
              <a:buNone/>
              <a:defRPr sz="3118"/>
            </a:lvl5pPr>
            <a:lvl6pPr marL="7127977" indent="0">
              <a:buNone/>
              <a:defRPr sz="3118"/>
            </a:lvl6pPr>
            <a:lvl7pPr marL="8553572" indent="0">
              <a:buNone/>
              <a:defRPr sz="3118"/>
            </a:lvl7pPr>
            <a:lvl8pPr marL="9979167" indent="0">
              <a:buNone/>
              <a:defRPr sz="3118"/>
            </a:lvl8pPr>
            <a:lvl9pPr marL="11404763" indent="0">
              <a:buNone/>
              <a:defRPr sz="3118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7FA3-E5E7-4F60-A9F7-BF0E9331A393}" type="datetimeFigureOut">
              <a:rPr lang="cs-CZ" smtClean="0"/>
              <a:t>09.09.2025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0ED18-AD5E-4004-824B-4B74FC5BAA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9179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1425575"/>
            <a:ext cx="9764544" cy="4989513"/>
          </a:xfrm>
        </p:spPr>
        <p:txBody>
          <a:bodyPr anchor="b"/>
          <a:lstStyle>
            <a:lvl1pPr>
              <a:defRPr sz="9978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3078850"/>
            <a:ext cx="15326827" cy="15196234"/>
          </a:xfrm>
        </p:spPr>
        <p:txBody>
          <a:bodyPr anchor="t"/>
          <a:lstStyle>
            <a:lvl1pPr marL="0" indent="0">
              <a:buNone/>
              <a:defRPr sz="9978"/>
            </a:lvl1pPr>
            <a:lvl2pPr marL="1425595" indent="0">
              <a:buNone/>
              <a:defRPr sz="8731"/>
            </a:lvl2pPr>
            <a:lvl3pPr marL="2851191" indent="0">
              <a:buNone/>
              <a:defRPr sz="7483"/>
            </a:lvl3pPr>
            <a:lvl4pPr marL="4276786" indent="0">
              <a:buNone/>
              <a:defRPr sz="6236"/>
            </a:lvl4pPr>
            <a:lvl5pPr marL="5702381" indent="0">
              <a:buNone/>
              <a:defRPr sz="6236"/>
            </a:lvl5pPr>
            <a:lvl6pPr marL="7127977" indent="0">
              <a:buNone/>
              <a:defRPr sz="6236"/>
            </a:lvl6pPr>
            <a:lvl7pPr marL="8553572" indent="0">
              <a:buNone/>
              <a:defRPr sz="6236"/>
            </a:lvl7pPr>
            <a:lvl8pPr marL="9979167" indent="0">
              <a:buNone/>
              <a:defRPr sz="6236"/>
            </a:lvl8pPr>
            <a:lvl9pPr marL="11404763" indent="0">
              <a:buNone/>
              <a:defRPr sz="6236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6415088"/>
            <a:ext cx="9764544" cy="11884743"/>
          </a:xfrm>
        </p:spPr>
        <p:txBody>
          <a:bodyPr/>
          <a:lstStyle>
            <a:lvl1pPr marL="0" indent="0">
              <a:buNone/>
              <a:defRPr sz="4989"/>
            </a:lvl1pPr>
            <a:lvl2pPr marL="1425595" indent="0">
              <a:buNone/>
              <a:defRPr sz="4365"/>
            </a:lvl2pPr>
            <a:lvl3pPr marL="2851191" indent="0">
              <a:buNone/>
              <a:defRPr sz="3742"/>
            </a:lvl3pPr>
            <a:lvl4pPr marL="4276786" indent="0">
              <a:buNone/>
              <a:defRPr sz="3118"/>
            </a:lvl4pPr>
            <a:lvl5pPr marL="5702381" indent="0">
              <a:buNone/>
              <a:defRPr sz="3118"/>
            </a:lvl5pPr>
            <a:lvl6pPr marL="7127977" indent="0">
              <a:buNone/>
              <a:defRPr sz="3118"/>
            </a:lvl6pPr>
            <a:lvl7pPr marL="8553572" indent="0">
              <a:buNone/>
              <a:defRPr sz="3118"/>
            </a:lvl7pPr>
            <a:lvl8pPr marL="9979167" indent="0">
              <a:buNone/>
              <a:defRPr sz="3118"/>
            </a:lvl8pPr>
            <a:lvl9pPr marL="11404763" indent="0">
              <a:buNone/>
              <a:defRPr sz="3118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7FA3-E5E7-4F60-A9F7-BF0E9331A393}" type="datetimeFigureOut">
              <a:rPr lang="cs-CZ" smtClean="0"/>
              <a:t>09.09.2025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0ED18-AD5E-4004-824B-4B74FC5BAA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68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1138485"/>
            <a:ext cx="26112371" cy="4133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5692400"/>
            <a:ext cx="26112371" cy="1356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19819457"/>
            <a:ext cx="6811923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7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D7FA3-E5E7-4F60-A9F7-BF0E9331A393}" type="datetimeFigureOut">
              <a:rPr lang="cs-CZ" smtClean="0"/>
              <a:t>09.09.2025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19819457"/>
            <a:ext cx="10217884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7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19819457"/>
            <a:ext cx="6811923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7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0ED18-AD5E-4004-824B-4B74FC5BAA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1611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2851191" rtl="0" eaLnBrk="1" latinLnBrk="0" hangingPunct="1">
        <a:lnSpc>
          <a:spcPct val="90000"/>
        </a:lnSpc>
        <a:spcBef>
          <a:spcPct val="0"/>
        </a:spcBef>
        <a:buNone/>
        <a:defRPr sz="137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12798" indent="-712798" algn="l" defTabSz="2851191" rtl="0" eaLnBrk="1" latinLnBrk="0" hangingPunct="1">
        <a:lnSpc>
          <a:spcPct val="90000"/>
        </a:lnSpc>
        <a:spcBef>
          <a:spcPts val="3118"/>
        </a:spcBef>
        <a:buFont typeface="Arial" panose="020B0604020202020204" pitchFamily="34" charset="0"/>
        <a:buChar char="•"/>
        <a:defRPr sz="8731" kern="1200">
          <a:solidFill>
            <a:schemeClr val="tx1"/>
          </a:solidFill>
          <a:latin typeface="+mn-lt"/>
          <a:ea typeface="+mn-ea"/>
          <a:cs typeface="+mn-cs"/>
        </a:defRPr>
      </a:lvl1pPr>
      <a:lvl2pPr marL="2138393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7483" kern="1200">
          <a:solidFill>
            <a:schemeClr val="tx1"/>
          </a:solidFill>
          <a:latin typeface="+mn-lt"/>
          <a:ea typeface="+mn-ea"/>
          <a:cs typeface="+mn-cs"/>
        </a:defRPr>
      </a:lvl2pPr>
      <a:lvl3pPr marL="3563988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6236" kern="1200">
          <a:solidFill>
            <a:schemeClr val="tx1"/>
          </a:solidFill>
          <a:latin typeface="+mn-lt"/>
          <a:ea typeface="+mn-ea"/>
          <a:cs typeface="+mn-cs"/>
        </a:defRPr>
      </a:lvl3pPr>
      <a:lvl4pPr marL="4989584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5613" kern="1200">
          <a:solidFill>
            <a:schemeClr val="tx1"/>
          </a:solidFill>
          <a:latin typeface="+mn-lt"/>
          <a:ea typeface="+mn-ea"/>
          <a:cs typeface="+mn-cs"/>
        </a:defRPr>
      </a:lvl4pPr>
      <a:lvl5pPr marL="6415179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5613" kern="1200">
          <a:solidFill>
            <a:schemeClr val="tx1"/>
          </a:solidFill>
          <a:latin typeface="+mn-lt"/>
          <a:ea typeface="+mn-ea"/>
          <a:cs typeface="+mn-cs"/>
        </a:defRPr>
      </a:lvl5pPr>
      <a:lvl6pPr marL="7840774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5613" kern="1200">
          <a:solidFill>
            <a:schemeClr val="tx1"/>
          </a:solidFill>
          <a:latin typeface="+mn-lt"/>
          <a:ea typeface="+mn-ea"/>
          <a:cs typeface="+mn-cs"/>
        </a:defRPr>
      </a:lvl6pPr>
      <a:lvl7pPr marL="9266370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5613" kern="1200">
          <a:solidFill>
            <a:schemeClr val="tx1"/>
          </a:solidFill>
          <a:latin typeface="+mn-lt"/>
          <a:ea typeface="+mn-ea"/>
          <a:cs typeface="+mn-cs"/>
        </a:defRPr>
      </a:lvl7pPr>
      <a:lvl8pPr marL="10691965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5613" kern="1200">
          <a:solidFill>
            <a:schemeClr val="tx1"/>
          </a:solidFill>
          <a:latin typeface="+mn-lt"/>
          <a:ea typeface="+mn-ea"/>
          <a:cs typeface="+mn-cs"/>
        </a:defRPr>
      </a:lvl8pPr>
      <a:lvl9pPr marL="12117560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56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1pPr>
      <a:lvl2pPr marL="1425595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2pPr>
      <a:lvl3pPr marL="2851191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3pPr>
      <a:lvl4pPr marL="4276786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4pPr>
      <a:lvl5pPr marL="5702381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5pPr>
      <a:lvl6pPr marL="7127977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6pPr>
      <a:lvl7pPr marL="8553572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7pPr>
      <a:lvl8pPr marL="9979167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8pPr>
      <a:lvl9pPr marL="11404763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7000">
              <a:schemeClr val="bg1"/>
            </a:gs>
            <a:gs pos="100000">
              <a:srgbClr val="0095D9"/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79D7EE-C5D0-8A18-09A6-E348D6DAA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35">
            <a:extLst>
              <a:ext uri="{FF2B5EF4-FFF2-40B4-BE49-F238E27FC236}">
                <a16:creationId xmlns:a16="http://schemas.microsoft.com/office/drawing/2014/main" id="{8CC1A18B-C8DC-843C-5403-278C5B76C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782" y="1846267"/>
            <a:ext cx="28773632" cy="3026634"/>
          </a:xfrm>
          <a:prstGeom prst="rect">
            <a:avLst/>
          </a:prstGeom>
          <a:noFill/>
          <a:ln>
            <a:noFill/>
          </a:ln>
        </p:spPr>
        <p:txBody>
          <a:bodyPr lIns="119653" tIns="119653" rIns="119653" bIns="119653" anchor="ctr"/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cs-CZ" altLang="nl-NL" sz="3800" b="1" baseline="30000" dirty="0">
                <a:solidFill>
                  <a:srgbClr val="F15922"/>
                </a:solidFill>
                <a:latin typeface="Arial" panose="020B0604020202020204" pitchFamily="34" charset="0"/>
              </a:rPr>
              <a:t>1,2</a:t>
            </a:r>
            <a:r>
              <a:rPr lang="cs-CZ" altLang="nl-NL" sz="3800" b="1" dirty="0">
                <a:solidFill>
                  <a:srgbClr val="F15922"/>
                </a:solidFill>
                <a:latin typeface="Arial" panose="020B0604020202020204" pitchFamily="34" charset="0"/>
              </a:rPr>
              <a:t>Svatava Vyhnánková, </a:t>
            </a:r>
            <a:r>
              <a:rPr lang="cs-CZ" altLang="nl-NL" sz="3800" b="1" baseline="30000" dirty="0">
                <a:solidFill>
                  <a:srgbClr val="F15922"/>
                </a:solidFill>
                <a:latin typeface="Arial" panose="020B0604020202020204" pitchFamily="34" charset="0"/>
              </a:rPr>
              <a:t>1</a:t>
            </a:r>
            <a:r>
              <a:rPr lang="cs-CZ" altLang="nl-NL" sz="3800" b="1" dirty="0">
                <a:solidFill>
                  <a:srgbClr val="F15922"/>
                </a:solidFill>
                <a:latin typeface="Arial" panose="020B0604020202020204" pitchFamily="34" charset="0"/>
              </a:rPr>
              <a:t>Denisa </a:t>
            </a:r>
            <a:r>
              <a:rPr lang="cs-CZ" altLang="nl-NL" sz="3800" b="1" dirty="0" err="1">
                <a:solidFill>
                  <a:srgbClr val="F15922"/>
                </a:solidFill>
                <a:latin typeface="Arial" panose="020B0604020202020204" pitchFamily="34" charset="0"/>
              </a:rPr>
              <a:t>Kulkovská</a:t>
            </a:r>
            <a:r>
              <a:rPr lang="cs-CZ" altLang="nl-NL" sz="3800" b="1" dirty="0">
                <a:solidFill>
                  <a:srgbClr val="F15922"/>
                </a:solidFill>
                <a:latin typeface="Arial" panose="020B0604020202020204" pitchFamily="34" charset="0"/>
              </a:rPr>
              <a:t>, </a:t>
            </a:r>
            <a:r>
              <a:rPr lang="cs-CZ" altLang="nl-NL" sz="3800" b="1" baseline="30000" dirty="0">
                <a:solidFill>
                  <a:srgbClr val="F15922"/>
                </a:solidFill>
                <a:latin typeface="Arial" panose="020B0604020202020204" pitchFamily="34" charset="0"/>
              </a:rPr>
              <a:t>1</a:t>
            </a:r>
            <a:r>
              <a:rPr lang="cs-CZ" altLang="nl-NL" sz="3800" b="1" dirty="0">
                <a:solidFill>
                  <a:srgbClr val="F15922"/>
                </a:solidFill>
                <a:latin typeface="Arial" panose="020B0604020202020204" pitchFamily="34" charset="0"/>
              </a:rPr>
              <a:t>Ludmila </a:t>
            </a:r>
            <a:r>
              <a:rPr lang="cs-CZ" altLang="nl-NL" sz="3800" b="1" dirty="0" err="1">
                <a:solidFill>
                  <a:srgbClr val="F15922"/>
                </a:solidFill>
                <a:latin typeface="Arial" panose="020B0604020202020204" pitchFamily="34" charset="0"/>
              </a:rPr>
              <a:t>Verešpejová</a:t>
            </a:r>
            <a:r>
              <a:rPr lang="cs-CZ" altLang="nl-NL" sz="3800" b="1" dirty="0">
                <a:solidFill>
                  <a:srgbClr val="F15922"/>
                </a:solidFill>
                <a:latin typeface="Arial" panose="020B0604020202020204" pitchFamily="34" charset="0"/>
              </a:rPr>
              <a:t>, </a:t>
            </a:r>
            <a:r>
              <a:rPr lang="cs-CZ" altLang="nl-NL" sz="3800" b="1" baseline="30000" dirty="0">
                <a:solidFill>
                  <a:srgbClr val="F15922"/>
                </a:solidFill>
                <a:latin typeface="Arial" panose="020B0604020202020204" pitchFamily="34" charset="0"/>
              </a:rPr>
              <a:t>1</a:t>
            </a:r>
            <a:r>
              <a:rPr lang="cs-CZ" altLang="nl-NL" sz="3800" b="1" dirty="0">
                <a:solidFill>
                  <a:srgbClr val="F15922"/>
                </a:solidFill>
                <a:latin typeface="Arial" panose="020B0604020202020204" pitchFamily="34" charset="0"/>
              </a:rPr>
              <a:t>Kateřina Trnková, </a:t>
            </a:r>
          </a:p>
          <a:p>
            <a:pPr algn="ctr">
              <a:spcBef>
                <a:spcPct val="20000"/>
              </a:spcBef>
              <a:defRPr/>
            </a:pPr>
            <a:r>
              <a:rPr lang="cs-CZ" altLang="nl-NL" sz="3800" b="1" baseline="30000" dirty="0">
                <a:solidFill>
                  <a:srgbClr val="F15922"/>
                </a:solidFill>
                <a:latin typeface="Arial" panose="020B0604020202020204" pitchFamily="34" charset="0"/>
              </a:rPr>
              <a:t>3</a:t>
            </a:r>
            <a:r>
              <a:rPr lang="cs-CZ" altLang="nl-NL" sz="3800" b="1" dirty="0">
                <a:solidFill>
                  <a:srgbClr val="F15922"/>
                </a:solidFill>
                <a:latin typeface="Arial" panose="020B0604020202020204" pitchFamily="34" charset="0"/>
              </a:rPr>
              <a:t>Josef Šach, </a:t>
            </a:r>
            <a:r>
              <a:rPr lang="cs-CZ" altLang="nl-NL" sz="3800" b="1" baseline="30000" dirty="0">
                <a:solidFill>
                  <a:srgbClr val="F15922"/>
                </a:solidFill>
                <a:latin typeface="Arial" panose="020B0604020202020204" pitchFamily="34" charset="0"/>
              </a:rPr>
              <a:t>3</a:t>
            </a:r>
            <a:r>
              <a:rPr lang="cs-CZ" altLang="nl-NL" sz="3800" b="1" dirty="0">
                <a:solidFill>
                  <a:srgbClr val="F15922"/>
                </a:solidFill>
                <a:latin typeface="Arial" panose="020B0604020202020204" pitchFamily="34" charset="0"/>
              </a:rPr>
              <a:t>Petr </a:t>
            </a:r>
            <a:r>
              <a:rPr lang="cs-CZ" altLang="nl-NL" sz="3800" b="1" dirty="0" err="1">
                <a:solidFill>
                  <a:srgbClr val="F15922"/>
                </a:solidFill>
                <a:latin typeface="Arial" panose="020B0604020202020204" pitchFamily="34" charset="0"/>
              </a:rPr>
              <a:t>Kujal</a:t>
            </a:r>
            <a:r>
              <a:rPr lang="cs-CZ" altLang="nl-NL" sz="3800" b="1" dirty="0">
                <a:solidFill>
                  <a:srgbClr val="F15922"/>
                </a:solidFill>
                <a:latin typeface="Arial" panose="020B0604020202020204" pitchFamily="34" charset="0"/>
              </a:rPr>
              <a:t>, </a:t>
            </a:r>
            <a:r>
              <a:rPr lang="cs-CZ" altLang="nl-NL" sz="3800" b="1" baseline="30000" dirty="0">
                <a:solidFill>
                  <a:srgbClr val="F15922"/>
                </a:solidFill>
                <a:latin typeface="Arial" panose="020B0604020202020204" pitchFamily="34" charset="0"/>
              </a:rPr>
              <a:t>4</a:t>
            </a:r>
            <a:r>
              <a:rPr lang="cs-CZ" altLang="nl-NL" sz="3800" b="1" dirty="0">
                <a:solidFill>
                  <a:srgbClr val="F15922"/>
                </a:solidFill>
                <a:latin typeface="Arial" panose="020B0604020202020204" pitchFamily="34" charset="0"/>
              </a:rPr>
              <a:t>Jiří Baier, </a:t>
            </a:r>
            <a:r>
              <a:rPr lang="cs-CZ" altLang="nl-NL" sz="3800" b="1" baseline="30000" dirty="0">
                <a:solidFill>
                  <a:srgbClr val="F15922"/>
                </a:solidFill>
                <a:latin typeface="Arial" panose="020B0604020202020204" pitchFamily="34" charset="0"/>
              </a:rPr>
              <a:t>4</a:t>
            </a:r>
            <a:r>
              <a:rPr lang="cs-CZ" altLang="nl-NL" sz="3800" b="1" dirty="0">
                <a:solidFill>
                  <a:srgbClr val="F15922"/>
                </a:solidFill>
                <a:latin typeface="Arial" panose="020B0604020202020204" pitchFamily="34" charset="0"/>
              </a:rPr>
              <a:t>Jiří </a:t>
            </a:r>
            <a:r>
              <a:rPr lang="cs-CZ" altLang="nl-NL" sz="3800" b="1" dirty="0" err="1">
                <a:solidFill>
                  <a:srgbClr val="F15922"/>
                </a:solidFill>
                <a:latin typeface="Arial" panose="020B0604020202020204" pitchFamily="34" charset="0"/>
              </a:rPr>
              <a:t>Kletenský</a:t>
            </a:r>
            <a:r>
              <a:rPr lang="cs-CZ" altLang="nl-NL" sz="3800" b="1" dirty="0">
                <a:solidFill>
                  <a:srgbClr val="F15922"/>
                </a:solidFill>
                <a:latin typeface="Arial" panose="020B0604020202020204" pitchFamily="34" charset="0"/>
              </a:rPr>
              <a:t>, </a:t>
            </a:r>
            <a:r>
              <a:rPr lang="cs-CZ" altLang="nl-NL" sz="3800" b="1" baseline="30000" dirty="0">
                <a:solidFill>
                  <a:srgbClr val="F15922"/>
                </a:solidFill>
                <a:latin typeface="Arial" panose="020B0604020202020204" pitchFamily="34" charset="0"/>
              </a:rPr>
              <a:t>1,2</a:t>
            </a:r>
            <a:r>
              <a:rPr lang="cs-CZ" altLang="nl-NL" sz="3800" b="1" dirty="0">
                <a:solidFill>
                  <a:srgbClr val="F15922"/>
                </a:solidFill>
                <a:latin typeface="Arial" panose="020B0604020202020204" pitchFamily="34" charset="0"/>
              </a:rPr>
              <a:t>Martin Chovanec</a:t>
            </a:r>
          </a:p>
          <a:p>
            <a:pPr algn="ctr">
              <a:spcBef>
                <a:spcPct val="20000"/>
              </a:spcBef>
              <a:defRPr/>
            </a:pPr>
            <a:r>
              <a:rPr lang="cs-CZ" altLang="nl-NL" sz="2400" baseline="30000" dirty="0">
                <a:solidFill>
                  <a:srgbClr val="F15922"/>
                </a:solidFill>
                <a:latin typeface="Arial" panose="020B0604020202020204" pitchFamily="34" charset="0"/>
              </a:rPr>
              <a:t>1</a:t>
            </a:r>
            <a:r>
              <a:rPr lang="en-GB" altLang="nl-NL" sz="2400" dirty="0" err="1">
                <a:solidFill>
                  <a:srgbClr val="F15922"/>
                </a:solidFill>
                <a:latin typeface="Arial" panose="020B0604020202020204" pitchFamily="34" charset="0"/>
              </a:rPr>
              <a:t>Otorinolaryngologická</a:t>
            </a:r>
            <a:r>
              <a:rPr lang="en-GB" altLang="nl-NL" sz="2400" dirty="0">
                <a:solidFill>
                  <a:srgbClr val="F15922"/>
                </a:solidFill>
                <a:latin typeface="Arial" panose="020B0604020202020204" pitchFamily="34" charset="0"/>
              </a:rPr>
              <a:t> </a:t>
            </a:r>
            <a:r>
              <a:rPr lang="en-GB" altLang="nl-NL" sz="2400" dirty="0" err="1">
                <a:solidFill>
                  <a:srgbClr val="F15922"/>
                </a:solidFill>
                <a:latin typeface="Arial" panose="020B0604020202020204" pitchFamily="34" charset="0"/>
              </a:rPr>
              <a:t>klinika</a:t>
            </a:r>
            <a:r>
              <a:rPr lang="en-GB" altLang="nl-NL" sz="2400" dirty="0">
                <a:solidFill>
                  <a:srgbClr val="F15922"/>
                </a:solidFill>
                <a:latin typeface="Arial" panose="020B0604020202020204" pitchFamily="34" charset="0"/>
              </a:rPr>
              <a:t>, </a:t>
            </a:r>
            <a:r>
              <a:rPr lang="en-GB" altLang="nl-NL" sz="2400" dirty="0" err="1">
                <a:solidFill>
                  <a:srgbClr val="F15922"/>
                </a:solidFill>
                <a:latin typeface="Arial" panose="020B0604020202020204" pitchFamily="34" charset="0"/>
              </a:rPr>
              <a:t>Univerzita</a:t>
            </a:r>
            <a:r>
              <a:rPr lang="en-GB" altLang="nl-NL" sz="2400" dirty="0">
                <a:solidFill>
                  <a:srgbClr val="F15922"/>
                </a:solidFill>
                <a:latin typeface="Arial" panose="020B0604020202020204" pitchFamily="34" charset="0"/>
              </a:rPr>
              <a:t> </a:t>
            </a:r>
            <a:r>
              <a:rPr lang="en-GB" altLang="nl-NL" sz="2400" dirty="0" err="1">
                <a:solidFill>
                  <a:srgbClr val="F15922"/>
                </a:solidFill>
                <a:latin typeface="Arial" panose="020B0604020202020204" pitchFamily="34" charset="0"/>
              </a:rPr>
              <a:t>Karlova</a:t>
            </a:r>
            <a:r>
              <a:rPr lang="en-GB" altLang="nl-NL" sz="2400" dirty="0">
                <a:solidFill>
                  <a:srgbClr val="F15922"/>
                </a:solidFill>
                <a:latin typeface="Arial" panose="020B0604020202020204" pitchFamily="34" charset="0"/>
              </a:rPr>
              <a:t>, 3. </a:t>
            </a:r>
            <a:r>
              <a:rPr lang="en-GB" altLang="nl-NL" sz="2400" dirty="0" err="1">
                <a:solidFill>
                  <a:srgbClr val="F15922"/>
                </a:solidFill>
                <a:latin typeface="Arial" panose="020B0604020202020204" pitchFamily="34" charset="0"/>
              </a:rPr>
              <a:t>lékařská</a:t>
            </a:r>
            <a:r>
              <a:rPr lang="en-GB" altLang="nl-NL" sz="2400" dirty="0">
                <a:solidFill>
                  <a:srgbClr val="F15922"/>
                </a:solidFill>
                <a:latin typeface="Arial" panose="020B0604020202020204" pitchFamily="34" charset="0"/>
              </a:rPr>
              <a:t> </a:t>
            </a:r>
            <a:r>
              <a:rPr lang="en-GB" altLang="nl-NL" sz="2400" dirty="0" err="1">
                <a:solidFill>
                  <a:srgbClr val="F15922"/>
                </a:solidFill>
                <a:latin typeface="Arial" panose="020B0604020202020204" pitchFamily="34" charset="0"/>
              </a:rPr>
              <a:t>fakulta</a:t>
            </a:r>
            <a:r>
              <a:rPr lang="en-GB" altLang="nl-NL" sz="2400" dirty="0">
                <a:solidFill>
                  <a:srgbClr val="F15922"/>
                </a:solidFill>
                <a:latin typeface="Arial" panose="020B0604020202020204" pitchFamily="34" charset="0"/>
              </a:rPr>
              <a:t> a </a:t>
            </a:r>
            <a:r>
              <a:rPr lang="en-GB" altLang="nl-NL" sz="2400" dirty="0" err="1">
                <a:solidFill>
                  <a:srgbClr val="F15922"/>
                </a:solidFill>
                <a:latin typeface="Arial" panose="020B0604020202020204" pitchFamily="34" charset="0"/>
              </a:rPr>
              <a:t>Fakultní</a:t>
            </a:r>
            <a:r>
              <a:rPr lang="en-GB" altLang="nl-NL" sz="2400" dirty="0">
                <a:solidFill>
                  <a:srgbClr val="F15922"/>
                </a:solidFill>
                <a:latin typeface="Arial" panose="020B0604020202020204" pitchFamily="34" charset="0"/>
              </a:rPr>
              <a:t> </a:t>
            </a:r>
            <a:r>
              <a:rPr lang="en-GB" altLang="nl-NL" sz="2400" dirty="0" err="1">
                <a:solidFill>
                  <a:srgbClr val="F15922"/>
                </a:solidFill>
                <a:latin typeface="Arial" panose="020B0604020202020204" pitchFamily="34" charset="0"/>
              </a:rPr>
              <a:t>Nemocnice</a:t>
            </a:r>
            <a:r>
              <a:rPr lang="en-GB" altLang="nl-NL" sz="2400" dirty="0">
                <a:solidFill>
                  <a:srgbClr val="F15922"/>
                </a:solidFill>
                <a:latin typeface="Arial" panose="020B0604020202020204" pitchFamily="34" charset="0"/>
              </a:rPr>
              <a:t> </a:t>
            </a:r>
            <a:r>
              <a:rPr lang="en-GB" altLang="nl-NL" sz="2400" dirty="0" err="1">
                <a:solidFill>
                  <a:srgbClr val="F15922"/>
                </a:solidFill>
                <a:latin typeface="Arial" panose="020B0604020202020204" pitchFamily="34" charset="0"/>
              </a:rPr>
              <a:t>Královské</a:t>
            </a:r>
            <a:r>
              <a:rPr lang="en-GB" altLang="nl-NL" sz="2400" dirty="0">
                <a:solidFill>
                  <a:srgbClr val="F15922"/>
                </a:solidFill>
                <a:latin typeface="Arial" panose="020B0604020202020204" pitchFamily="34" charset="0"/>
              </a:rPr>
              <a:t> Vinohrady, </a:t>
            </a:r>
            <a:r>
              <a:rPr lang="cs-CZ" altLang="nl-NL" sz="2400" baseline="30000" dirty="0">
                <a:solidFill>
                  <a:srgbClr val="F15922"/>
                </a:solidFill>
                <a:latin typeface="Arial" panose="020B0604020202020204" pitchFamily="34" charset="0"/>
              </a:rPr>
              <a:t>2</a:t>
            </a:r>
            <a:r>
              <a:rPr lang="cs-CZ" altLang="nl-NL" sz="2400" dirty="0">
                <a:solidFill>
                  <a:srgbClr val="F15922"/>
                </a:solidFill>
                <a:latin typeface="Arial" panose="020B0604020202020204" pitchFamily="34" charset="0"/>
              </a:rPr>
              <a:t>Anatomický ústav, Univerzita Karlova, 1. lékařská fakulta, </a:t>
            </a:r>
            <a:r>
              <a:rPr lang="cs-CZ" altLang="nl-NL" sz="2400" baseline="30000" dirty="0">
                <a:solidFill>
                  <a:srgbClr val="F15922"/>
                </a:solidFill>
                <a:latin typeface="Arial" panose="020B0604020202020204" pitchFamily="34" charset="0"/>
              </a:rPr>
              <a:t>3</a:t>
            </a:r>
            <a:r>
              <a:rPr lang="en-GB" altLang="nl-NL" sz="2400" dirty="0" err="1">
                <a:solidFill>
                  <a:srgbClr val="F15922"/>
                </a:solidFill>
                <a:latin typeface="Arial" panose="020B0604020202020204" pitchFamily="34" charset="0"/>
              </a:rPr>
              <a:t>Ústav</a:t>
            </a:r>
            <a:r>
              <a:rPr lang="en-GB" altLang="nl-NL" sz="2400" dirty="0">
                <a:solidFill>
                  <a:srgbClr val="F15922"/>
                </a:solidFill>
                <a:latin typeface="Arial" panose="020B0604020202020204" pitchFamily="34" charset="0"/>
              </a:rPr>
              <a:t> </a:t>
            </a:r>
            <a:r>
              <a:rPr lang="en-GB" altLang="nl-NL" sz="2400" dirty="0" err="1">
                <a:solidFill>
                  <a:srgbClr val="F15922"/>
                </a:solidFill>
                <a:latin typeface="Arial" panose="020B0604020202020204" pitchFamily="34" charset="0"/>
              </a:rPr>
              <a:t>patologie</a:t>
            </a:r>
            <a:r>
              <a:rPr lang="en-GB" altLang="nl-NL" sz="2400" dirty="0">
                <a:solidFill>
                  <a:srgbClr val="F15922"/>
                </a:solidFill>
                <a:latin typeface="Arial" panose="020B0604020202020204" pitchFamily="34" charset="0"/>
              </a:rPr>
              <a:t>, 3. </a:t>
            </a:r>
            <a:r>
              <a:rPr lang="en-GB" altLang="nl-NL" sz="2400" dirty="0" err="1">
                <a:solidFill>
                  <a:srgbClr val="F15922"/>
                </a:solidFill>
                <a:latin typeface="Arial" panose="020B0604020202020204" pitchFamily="34" charset="0"/>
              </a:rPr>
              <a:t>lékařská</a:t>
            </a:r>
            <a:r>
              <a:rPr lang="en-GB" altLang="nl-NL" sz="2400" dirty="0">
                <a:solidFill>
                  <a:srgbClr val="F15922"/>
                </a:solidFill>
                <a:latin typeface="Arial" panose="020B0604020202020204" pitchFamily="34" charset="0"/>
              </a:rPr>
              <a:t> </a:t>
            </a:r>
            <a:r>
              <a:rPr lang="en-GB" altLang="nl-NL" sz="2400" dirty="0" err="1">
                <a:solidFill>
                  <a:srgbClr val="F15922"/>
                </a:solidFill>
                <a:latin typeface="Arial" panose="020B0604020202020204" pitchFamily="34" charset="0"/>
              </a:rPr>
              <a:t>fakulta</a:t>
            </a:r>
            <a:r>
              <a:rPr lang="en-GB" altLang="nl-NL" sz="2400" dirty="0">
                <a:solidFill>
                  <a:srgbClr val="F15922"/>
                </a:solidFill>
                <a:latin typeface="Arial" panose="020B0604020202020204" pitchFamily="34" charset="0"/>
              </a:rPr>
              <a:t> a </a:t>
            </a:r>
            <a:r>
              <a:rPr lang="en-GB" altLang="nl-NL" sz="2400" dirty="0" err="1">
                <a:solidFill>
                  <a:srgbClr val="F15922"/>
                </a:solidFill>
                <a:latin typeface="Arial" panose="020B0604020202020204" pitchFamily="34" charset="0"/>
              </a:rPr>
              <a:t>Fakultní</a:t>
            </a:r>
            <a:r>
              <a:rPr lang="en-GB" altLang="nl-NL" sz="2400" dirty="0">
                <a:solidFill>
                  <a:srgbClr val="F15922"/>
                </a:solidFill>
                <a:latin typeface="Arial" panose="020B0604020202020204" pitchFamily="34" charset="0"/>
              </a:rPr>
              <a:t> </a:t>
            </a:r>
            <a:r>
              <a:rPr lang="en-GB" altLang="nl-NL" sz="2400" dirty="0" err="1">
                <a:solidFill>
                  <a:srgbClr val="F15922"/>
                </a:solidFill>
                <a:latin typeface="Arial" panose="020B0604020202020204" pitchFamily="34" charset="0"/>
              </a:rPr>
              <a:t>Nemocnice</a:t>
            </a:r>
            <a:r>
              <a:rPr lang="en-GB" altLang="nl-NL" sz="2400" dirty="0">
                <a:solidFill>
                  <a:srgbClr val="F15922"/>
                </a:solidFill>
                <a:latin typeface="Arial" panose="020B0604020202020204" pitchFamily="34" charset="0"/>
              </a:rPr>
              <a:t> </a:t>
            </a:r>
            <a:r>
              <a:rPr lang="en-GB" altLang="nl-NL" sz="2400" dirty="0" err="1">
                <a:solidFill>
                  <a:srgbClr val="F15922"/>
                </a:solidFill>
                <a:latin typeface="Arial" panose="020B0604020202020204" pitchFamily="34" charset="0"/>
              </a:rPr>
              <a:t>Královské</a:t>
            </a:r>
            <a:r>
              <a:rPr lang="en-GB" altLang="nl-NL" sz="2400" dirty="0">
                <a:solidFill>
                  <a:srgbClr val="F15922"/>
                </a:solidFill>
                <a:latin typeface="Arial" panose="020B0604020202020204" pitchFamily="34" charset="0"/>
              </a:rPr>
              <a:t> Vinohrady, </a:t>
            </a:r>
            <a:r>
              <a:rPr lang="cs-CZ" altLang="nl-NL" sz="2400" baseline="30000" dirty="0">
                <a:solidFill>
                  <a:srgbClr val="F15922"/>
                </a:solidFill>
                <a:latin typeface="Arial" panose="020B0604020202020204" pitchFamily="34" charset="0"/>
              </a:rPr>
              <a:t>4</a:t>
            </a:r>
            <a:r>
              <a:rPr lang="en-GB" altLang="nl-NL" sz="2400" dirty="0" err="1">
                <a:solidFill>
                  <a:srgbClr val="F15922"/>
                </a:solidFill>
                <a:latin typeface="Arial" panose="020B0604020202020204" pitchFamily="34" charset="0"/>
              </a:rPr>
              <a:t>Klinika</a:t>
            </a:r>
            <a:r>
              <a:rPr lang="en-GB" altLang="nl-NL" sz="2400" dirty="0">
                <a:solidFill>
                  <a:srgbClr val="F15922"/>
                </a:solidFill>
                <a:latin typeface="Arial" panose="020B0604020202020204" pitchFamily="34" charset="0"/>
              </a:rPr>
              <a:t> </a:t>
            </a:r>
            <a:r>
              <a:rPr lang="en-GB" altLang="nl-NL" sz="2400" dirty="0" err="1">
                <a:solidFill>
                  <a:srgbClr val="F15922"/>
                </a:solidFill>
                <a:latin typeface="Arial" panose="020B0604020202020204" pitchFamily="34" charset="0"/>
              </a:rPr>
              <a:t>plastické</a:t>
            </a:r>
            <a:r>
              <a:rPr lang="en-GB" altLang="nl-NL" sz="2400" dirty="0">
                <a:solidFill>
                  <a:srgbClr val="F15922"/>
                </a:solidFill>
                <a:latin typeface="Arial" panose="020B0604020202020204" pitchFamily="34" charset="0"/>
              </a:rPr>
              <a:t> </a:t>
            </a:r>
            <a:r>
              <a:rPr lang="en-GB" altLang="nl-NL" sz="2400" dirty="0" err="1">
                <a:solidFill>
                  <a:srgbClr val="F15922"/>
                </a:solidFill>
                <a:latin typeface="Arial" panose="020B0604020202020204" pitchFamily="34" charset="0"/>
              </a:rPr>
              <a:t>chirurgie</a:t>
            </a:r>
            <a:r>
              <a:rPr lang="en-GB" altLang="nl-NL" sz="2400" dirty="0">
                <a:solidFill>
                  <a:srgbClr val="F15922"/>
                </a:solidFill>
                <a:latin typeface="Arial" panose="020B0604020202020204" pitchFamily="34" charset="0"/>
              </a:rPr>
              <a:t>, </a:t>
            </a:r>
            <a:r>
              <a:rPr lang="en-GB" altLang="nl-NL" sz="2400" dirty="0" err="1">
                <a:solidFill>
                  <a:srgbClr val="F15922"/>
                </a:solidFill>
                <a:latin typeface="Arial" panose="020B0604020202020204" pitchFamily="34" charset="0"/>
              </a:rPr>
              <a:t>Univerzita</a:t>
            </a:r>
            <a:r>
              <a:rPr lang="en-GB" altLang="nl-NL" sz="2400" dirty="0">
                <a:solidFill>
                  <a:srgbClr val="F15922"/>
                </a:solidFill>
                <a:latin typeface="Arial" panose="020B0604020202020204" pitchFamily="34" charset="0"/>
              </a:rPr>
              <a:t> </a:t>
            </a:r>
            <a:r>
              <a:rPr lang="en-GB" altLang="nl-NL" sz="2400" dirty="0" err="1">
                <a:solidFill>
                  <a:srgbClr val="F15922"/>
                </a:solidFill>
                <a:latin typeface="Arial" panose="020B0604020202020204" pitchFamily="34" charset="0"/>
              </a:rPr>
              <a:t>Karlova</a:t>
            </a:r>
            <a:r>
              <a:rPr lang="en-GB" altLang="nl-NL" sz="2400" dirty="0">
                <a:solidFill>
                  <a:srgbClr val="F15922"/>
                </a:solidFill>
                <a:latin typeface="Arial" panose="020B0604020202020204" pitchFamily="34" charset="0"/>
              </a:rPr>
              <a:t>, 3. </a:t>
            </a:r>
            <a:r>
              <a:rPr lang="en-GB" altLang="nl-NL" sz="2400" dirty="0" err="1">
                <a:solidFill>
                  <a:srgbClr val="F15922"/>
                </a:solidFill>
                <a:latin typeface="Arial" panose="020B0604020202020204" pitchFamily="34" charset="0"/>
              </a:rPr>
              <a:t>lékařská</a:t>
            </a:r>
            <a:r>
              <a:rPr lang="en-GB" altLang="nl-NL" sz="2400" dirty="0">
                <a:solidFill>
                  <a:srgbClr val="F15922"/>
                </a:solidFill>
                <a:latin typeface="Arial" panose="020B0604020202020204" pitchFamily="34" charset="0"/>
              </a:rPr>
              <a:t> </a:t>
            </a:r>
            <a:r>
              <a:rPr lang="en-GB" altLang="nl-NL" sz="2400" dirty="0" err="1">
                <a:solidFill>
                  <a:srgbClr val="F15922"/>
                </a:solidFill>
                <a:latin typeface="Arial" panose="020B0604020202020204" pitchFamily="34" charset="0"/>
              </a:rPr>
              <a:t>fakulta</a:t>
            </a:r>
            <a:r>
              <a:rPr lang="en-GB" altLang="nl-NL" sz="2400" dirty="0">
                <a:solidFill>
                  <a:srgbClr val="F15922"/>
                </a:solidFill>
                <a:latin typeface="Arial" panose="020B0604020202020204" pitchFamily="34" charset="0"/>
              </a:rPr>
              <a:t> a </a:t>
            </a:r>
            <a:r>
              <a:rPr lang="en-GB" altLang="nl-NL" sz="2400" dirty="0" err="1">
                <a:solidFill>
                  <a:srgbClr val="F15922"/>
                </a:solidFill>
                <a:latin typeface="Arial" panose="020B0604020202020204" pitchFamily="34" charset="0"/>
              </a:rPr>
              <a:t>Fakultní</a:t>
            </a:r>
            <a:r>
              <a:rPr lang="en-GB" altLang="nl-NL" sz="2400" dirty="0">
                <a:solidFill>
                  <a:srgbClr val="F15922"/>
                </a:solidFill>
                <a:latin typeface="Arial" panose="020B0604020202020204" pitchFamily="34" charset="0"/>
              </a:rPr>
              <a:t> </a:t>
            </a:r>
            <a:r>
              <a:rPr lang="en-GB" altLang="nl-NL" sz="2400" dirty="0" err="1">
                <a:solidFill>
                  <a:srgbClr val="F15922"/>
                </a:solidFill>
                <a:latin typeface="Arial" panose="020B0604020202020204" pitchFamily="34" charset="0"/>
              </a:rPr>
              <a:t>Nemocnice</a:t>
            </a:r>
            <a:r>
              <a:rPr lang="en-GB" altLang="nl-NL" sz="2400" dirty="0">
                <a:solidFill>
                  <a:srgbClr val="F15922"/>
                </a:solidFill>
                <a:latin typeface="Arial" panose="020B0604020202020204" pitchFamily="34" charset="0"/>
              </a:rPr>
              <a:t> </a:t>
            </a:r>
            <a:r>
              <a:rPr lang="en-GB" altLang="nl-NL" sz="2400" dirty="0" err="1">
                <a:solidFill>
                  <a:srgbClr val="F15922"/>
                </a:solidFill>
                <a:latin typeface="Arial" panose="020B0604020202020204" pitchFamily="34" charset="0"/>
              </a:rPr>
              <a:t>Královské</a:t>
            </a:r>
            <a:r>
              <a:rPr lang="en-GB" altLang="nl-NL" sz="2400" dirty="0">
                <a:solidFill>
                  <a:srgbClr val="F15922"/>
                </a:solidFill>
                <a:latin typeface="Arial" panose="020B0604020202020204" pitchFamily="34" charset="0"/>
              </a:rPr>
              <a:t> Vinohrady, </a:t>
            </a:r>
            <a:r>
              <a:rPr lang="cs-CZ" altLang="nl-NL" sz="2400" dirty="0">
                <a:solidFill>
                  <a:srgbClr val="F15922"/>
                </a:solidFill>
                <a:latin typeface="Arial" panose="020B0604020202020204" pitchFamily="34" charset="0"/>
              </a:rPr>
              <a:t>Praha, Česká republika</a:t>
            </a:r>
            <a:endParaRPr lang="en-GB" altLang="nl-NL" sz="2400" dirty="0">
              <a:solidFill>
                <a:srgbClr val="F15922"/>
              </a:solidFill>
              <a:latin typeface="Arial" panose="020B0604020202020204" pitchFamily="34" charset="0"/>
            </a:endParaRPr>
          </a:p>
        </p:txBody>
      </p:sp>
      <p:sp>
        <p:nvSpPr>
          <p:cNvPr id="51" name="Text Box 6">
            <a:extLst>
              <a:ext uri="{FF2B5EF4-FFF2-40B4-BE49-F238E27FC236}">
                <a16:creationId xmlns:a16="http://schemas.microsoft.com/office/drawing/2014/main" id="{F01A9087-8F60-E3D3-B564-86A54CB12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799" y="231562"/>
            <a:ext cx="28422601" cy="1793315"/>
          </a:xfrm>
          <a:prstGeom prst="rect">
            <a:avLst/>
          </a:prstGeom>
          <a:noFill/>
          <a:ln>
            <a:noFill/>
          </a:ln>
        </p:spPr>
        <p:txBody>
          <a:bodyPr lIns="179102" tIns="179483" rIns="179102" bIns="179102" anchor="ctr"/>
          <a:lstStyle>
            <a:lvl1pPr defTabSz="912813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12813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12813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12813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12813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cs-CZ" altLang="cs-CZ" sz="4800" b="1" dirty="0" err="1">
                <a:solidFill>
                  <a:srgbClr val="0095D9"/>
                </a:solidFill>
                <a:latin typeface="Arial" panose="020B0604020202020204" pitchFamily="34" charset="0"/>
              </a:rPr>
              <a:t>Dermatofibrosarcoma</a:t>
            </a:r>
            <a:r>
              <a:rPr lang="cs-CZ" altLang="cs-CZ" sz="4800" b="1" dirty="0">
                <a:solidFill>
                  <a:srgbClr val="0095D9"/>
                </a:solidFill>
                <a:latin typeface="Arial" panose="020B0604020202020204" pitchFamily="34" charset="0"/>
              </a:rPr>
              <a:t> </a:t>
            </a:r>
            <a:r>
              <a:rPr lang="cs-CZ" altLang="cs-CZ" sz="4800" b="1" dirty="0" err="1">
                <a:solidFill>
                  <a:srgbClr val="0095D9"/>
                </a:solidFill>
                <a:latin typeface="Arial" panose="020B0604020202020204" pitchFamily="34" charset="0"/>
              </a:rPr>
              <a:t>protuberans</a:t>
            </a:r>
            <a:r>
              <a:rPr lang="cs-CZ" altLang="cs-CZ" sz="4800" b="1" dirty="0">
                <a:solidFill>
                  <a:srgbClr val="0095D9"/>
                </a:solidFill>
                <a:latin typeface="Arial" panose="020B0604020202020204" pitchFamily="34" charset="0"/>
              </a:rPr>
              <a:t> s invazí lebky </a:t>
            </a:r>
          </a:p>
          <a:p>
            <a:pPr algn="ctr"/>
            <a:r>
              <a:rPr lang="cs-CZ" altLang="cs-CZ" sz="3000" dirty="0">
                <a:solidFill>
                  <a:srgbClr val="0095D9"/>
                </a:solidFill>
                <a:latin typeface="Arial" panose="020B0604020202020204" pitchFamily="34" charset="0"/>
              </a:rPr>
              <a:t>kompartmentová resekce a dvoudobá rekonstrukce defektu s užitím volného laloku z musculus </a:t>
            </a:r>
            <a:r>
              <a:rPr lang="cs-CZ" altLang="cs-CZ" sz="3000" dirty="0" err="1">
                <a:solidFill>
                  <a:srgbClr val="0095D9"/>
                </a:solidFill>
                <a:latin typeface="Arial" panose="020B0604020202020204" pitchFamily="34" charset="0"/>
              </a:rPr>
              <a:t>latissimus</a:t>
            </a:r>
            <a:r>
              <a:rPr lang="cs-CZ" altLang="cs-CZ" sz="3000" dirty="0">
                <a:solidFill>
                  <a:srgbClr val="0095D9"/>
                </a:solidFill>
                <a:latin typeface="Arial" panose="020B0604020202020204" pitchFamily="34" charset="0"/>
              </a:rPr>
              <a:t> </a:t>
            </a:r>
            <a:r>
              <a:rPr lang="cs-CZ" altLang="cs-CZ" sz="3000" dirty="0" err="1">
                <a:solidFill>
                  <a:srgbClr val="0095D9"/>
                </a:solidFill>
                <a:latin typeface="Arial" panose="020B0604020202020204" pitchFamily="34" charset="0"/>
              </a:rPr>
              <a:t>dorsi</a:t>
            </a:r>
            <a:r>
              <a:rPr lang="cs-CZ" altLang="cs-CZ" sz="3000" dirty="0">
                <a:solidFill>
                  <a:srgbClr val="0095D9"/>
                </a:solidFill>
                <a:latin typeface="Arial" panose="020B0604020202020204" pitchFamily="34" charset="0"/>
              </a:rPr>
              <a:t> a individuálního </a:t>
            </a:r>
            <a:r>
              <a:rPr lang="cs-CZ" altLang="cs-CZ" sz="3000" dirty="0" err="1">
                <a:solidFill>
                  <a:srgbClr val="0095D9"/>
                </a:solidFill>
                <a:latin typeface="Arial" panose="020B0604020202020204" pitchFamily="34" charset="0"/>
              </a:rPr>
              <a:t>kraniofaciálního</a:t>
            </a:r>
            <a:r>
              <a:rPr lang="cs-CZ" altLang="cs-CZ" sz="3000" dirty="0">
                <a:solidFill>
                  <a:srgbClr val="0095D9"/>
                </a:solidFill>
                <a:latin typeface="Arial" panose="020B0604020202020204" pitchFamily="34" charset="0"/>
              </a:rPr>
              <a:t> implantátu</a:t>
            </a:r>
          </a:p>
        </p:txBody>
      </p:sp>
      <p:pic>
        <p:nvPicPr>
          <p:cNvPr id="53" name="Obrázek 52">
            <a:extLst>
              <a:ext uri="{FF2B5EF4-FFF2-40B4-BE49-F238E27FC236}">
                <a16:creationId xmlns:a16="http://schemas.microsoft.com/office/drawing/2014/main" id="{5E07B13F-A133-4106-9723-E9D3B5FFE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r="-1"/>
          <a:stretch/>
        </p:blipFill>
        <p:spPr>
          <a:xfrm>
            <a:off x="24250844" y="399584"/>
            <a:ext cx="5619238" cy="1045505"/>
          </a:xfrm>
          <a:prstGeom prst="rect">
            <a:avLst/>
          </a:prstGeom>
        </p:spPr>
      </p:pic>
      <p:sp>
        <p:nvSpPr>
          <p:cNvPr id="36" name="Text Box 30">
            <a:extLst>
              <a:ext uri="{FF2B5EF4-FFF2-40B4-BE49-F238E27FC236}">
                <a16:creationId xmlns:a16="http://schemas.microsoft.com/office/drawing/2014/main" id="{1D83D1B6-2373-CC71-52FB-482708A5F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000" y="4702629"/>
            <a:ext cx="9015346" cy="14547963"/>
          </a:xfrm>
          <a:prstGeom prst="rect">
            <a:avLst/>
          </a:prstGeom>
          <a:solidFill>
            <a:schemeClr val="bg1"/>
          </a:solidFill>
          <a:ln w="76200">
            <a:solidFill>
              <a:srgbClr val="0375B3"/>
            </a:solidFill>
            <a:miter lim="800000"/>
            <a:headEnd/>
            <a:tailEnd/>
          </a:ln>
        </p:spPr>
        <p:txBody>
          <a:bodyPr lIns="212715" tIns="212715" rIns="212715" bIns="212715"/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cs-CZ" altLang="cs-CZ" sz="3300" b="1" dirty="0" err="1">
                <a:solidFill>
                  <a:srgbClr val="F15A22"/>
                </a:solidFill>
                <a:latin typeface="Arial" panose="020B0604020202020204" pitchFamily="34" charset="0"/>
              </a:rPr>
              <a:t>Dermatofibrosacroma</a:t>
            </a:r>
            <a:r>
              <a:rPr lang="cs-CZ" altLang="cs-CZ" sz="3300" b="1" dirty="0">
                <a:solidFill>
                  <a:srgbClr val="F15A22"/>
                </a:solidFill>
                <a:latin typeface="Arial" panose="020B0604020202020204" pitchFamily="34" charset="0"/>
              </a:rPr>
              <a:t> </a:t>
            </a:r>
            <a:r>
              <a:rPr lang="cs-CZ" altLang="cs-CZ" sz="3300" b="1" dirty="0" err="1">
                <a:solidFill>
                  <a:srgbClr val="F15A22"/>
                </a:solidFill>
                <a:latin typeface="Arial" panose="020B0604020202020204" pitchFamily="34" charset="0"/>
              </a:rPr>
              <a:t>protuberans</a:t>
            </a:r>
            <a:r>
              <a:rPr lang="cs-CZ" altLang="cs-CZ" sz="3300" b="1" dirty="0">
                <a:solidFill>
                  <a:srgbClr val="F15A22"/>
                </a:solidFill>
                <a:latin typeface="Arial" panose="020B0604020202020204" pitchFamily="34" charset="0"/>
              </a:rPr>
              <a:t> (DFSP)</a:t>
            </a:r>
          </a:p>
          <a:p>
            <a:pPr>
              <a:spcBef>
                <a:spcPts val="1091"/>
              </a:spcBef>
              <a:buClr>
                <a:srgbClr val="0095D9"/>
              </a:buClr>
            </a:pPr>
            <a:r>
              <a:rPr lang="cs-CZ" altLang="cs-CZ" b="1" u="sng" dirty="0">
                <a:solidFill>
                  <a:srgbClr val="0095D9"/>
                </a:solidFill>
                <a:latin typeface="Arial" panose="020B0604020202020204" pitchFamily="34" charset="0"/>
              </a:rPr>
              <a:t>Epidemiologie</a:t>
            </a:r>
          </a:p>
          <a:p>
            <a:pPr algn="just">
              <a:spcBef>
                <a:spcPts val="1091"/>
              </a:spcBef>
              <a:buClr>
                <a:srgbClr val="0095D9"/>
              </a:buClr>
            </a:pPr>
            <a:r>
              <a:rPr lang="cs-CZ" altLang="cs-CZ" dirty="0">
                <a:latin typeface="Arial" panose="020B0604020202020204" pitchFamily="34" charset="0"/>
              </a:rPr>
              <a:t>incidence 0,62/100 000/rok (vyšší incidence u </a:t>
            </a:r>
            <a:r>
              <a:rPr lang="cs-CZ" altLang="cs-CZ" dirty="0" err="1">
                <a:latin typeface="Arial" panose="020B0604020202020204" pitchFamily="34" charset="0"/>
              </a:rPr>
              <a:t>afroameričanů</a:t>
            </a:r>
            <a:r>
              <a:rPr lang="cs-CZ" altLang="cs-CZ" dirty="0">
                <a:latin typeface="Arial" panose="020B0604020202020204" pitchFamily="34" charset="0"/>
              </a:rPr>
              <a:t> – 0.87/100 000/rok, evropské etnikum – 0,45/100 000/rok) (1)</a:t>
            </a:r>
          </a:p>
          <a:p>
            <a:pPr algn="just">
              <a:spcBef>
                <a:spcPts val="1091"/>
              </a:spcBef>
              <a:buClr>
                <a:srgbClr val="0095D9"/>
              </a:buClr>
            </a:pPr>
            <a:r>
              <a:rPr lang="cs-CZ" altLang="cs-CZ" dirty="0">
                <a:latin typeface="Arial" panose="020B0604020202020204" pitchFamily="34" charset="0"/>
              </a:rPr>
              <a:t>bez pohlavní predilekce, možný výskyt v jakémkoliv věku, nejčastěji u dospělých mezi 20-50 rokem života (2)</a:t>
            </a:r>
          </a:p>
          <a:p>
            <a:pPr algn="just">
              <a:spcBef>
                <a:spcPts val="1091"/>
              </a:spcBef>
              <a:buClr>
                <a:srgbClr val="0095D9"/>
              </a:buClr>
            </a:pPr>
            <a:r>
              <a:rPr lang="cs-CZ" altLang="cs-CZ" b="1" u="sng" dirty="0">
                <a:solidFill>
                  <a:srgbClr val="0095D9"/>
                </a:solidFill>
                <a:latin typeface="Arial" panose="020B0604020202020204" pitchFamily="34" charset="0"/>
              </a:rPr>
              <a:t>Charakteristiky</a:t>
            </a:r>
          </a:p>
          <a:p>
            <a:pPr algn="just">
              <a:spcBef>
                <a:spcPts val="1091"/>
              </a:spcBef>
              <a:buClr>
                <a:srgbClr val="0095D9"/>
              </a:buClr>
            </a:pPr>
            <a:r>
              <a:rPr lang="cs-CZ" altLang="cs-CZ" dirty="0" err="1">
                <a:latin typeface="Arial" panose="020B0604020202020204" pitchFamily="34" charset="0"/>
              </a:rPr>
              <a:t>low</a:t>
            </a:r>
            <a:r>
              <a:rPr lang="cs-CZ" altLang="cs-CZ" dirty="0">
                <a:latin typeface="Arial" panose="020B0604020202020204" pitchFamily="34" charset="0"/>
              </a:rPr>
              <a:t> grade malignita vykazující vysoce agresivní </a:t>
            </a:r>
            <a:r>
              <a:rPr lang="cs-CZ" altLang="cs-CZ" dirty="0" err="1">
                <a:latin typeface="Arial" panose="020B0604020202020204" pitchFamily="34" charset="0"/>
              </a:rPr>
              <a:t>infiltrativní</a:t>
            </a:r>
            <a:r>
              <a:rPr lang="cs-CZ" altLang="cs-CZ" dirty="0">
                <a:latin typeface="Arial" panose="020B0604020202020204" pitchFamily="34" charset="0"/>
              </a:rPr>
              <a:t> růst a sklon k lokálním recidivám, vzdálené metastázy jsou vzácně</a:t>
            </a:r>
          </a:p>
          <a:p>
            <a:pPr algn="just">
              <a:spcBef>
                <a:spcPts val="1091"/>
              </a:spcBef>
              <a:buClr>
                <a:srgbClr val="0095D9"/>
              </a:buClr>
            </a:pPr>
            <a:r>
              <a:rPr lang="cs-CZ" altLang="cs-CZ" dirty="0">
                <a:latin typeface="Arial" panose="020B0604020202020204" pitchFamily="34" charset="0"/>
              </a:rPr>
              <a:t>vychází z dermis a infiltruje okolní tkáně - tuk, fascie a svaly; invaze skeletu je extrémně vzácná (1)</a:t>
            </a:r>
          </a:p>
          <a:p>
            <a:pPr algn="just">
              <a:spcBef>
                <a:spcPts val="1091"/>
              </a:spcBef>
              <a:buClr>
                <a:srgbClr val="0095D9"/>
              </a:buClr>
            </a:pPr>
            <a:r>
              <a:rPr lang="cs-CZ" altLang="cs-CZ" dirty="0">
                <a:latin typeface="Arial" panose="020B0604020202020204" pitchFamily="34" charset="0"/>
              </a:rPr>
              <a:t>typicky v oblasti trupu, v oblasti hlavy a krku relativně vzácný (16% DFSP; celkově méně než 0.1% nádorů hlavy a krku) (3)</a:t>
            </a:r>
          </a:p>
          <a:p>
            <a:pPr algn="just">
              <a:spcBef>
                <a:spcPts val="1091"/>
              </a:spcBef>
              <a:buClr>
                <a:srgbClr val="0095D9"/>
              </a:buClr>
            </a:pPr>
            <a:r>
              <a:rPr lang="cs-CZ" altLang="cs-CZ" dirty="0">
                <a:latin typeface="Arial" panose="020B0604020202020204" pitchFamily="34" charset="0"/>
              </a:rPr>
              <a:t>častý vznik v místě předchozích traumat (úrazy, popáleniny, operace, ale i kousnutí hmyzem) (4)</a:t>
            </a:r>
          </a:p>
          <a:p>
            <a:pPr algn="just">
              <a:spcBef>
                <a:spcPts val="1091"/>
              </a:spcBef>
              <a:buClr>
                <a:srgbClr val="0095D9"/>
              </a:buClr>
            </a:pPr>
            <a:r>
              <a:rPr lang="cs-CZ" altLang="cs-CZ" dirty="0">
                <a:latin typeface="Arial" panose="020B0604020202020204" pitchFamily="34" charset="0"/>
              </a:rPr>
              <a:t>lokální recidivy – celkově 16,7 % (5)</a:t>
            </a:r>
          </a:p>
          <a:p>
            <a:pPr algn="just">
              <a:spcBef>
                <a:spcPts val="1091"/>
              </a:spcBef>
              <a:buClr>
                <a:srgbClr val="0095D9"/>
              </a:buClr>
            </a:pPr>
            <a:r>
              <a:rPr lang="cs-CZ" altLang="cs-CZ" b="1" u="sng" dirty="0">
                <a:solidFill>
                  <a:srgbClr val="0095D9"/>
                </a:solidFill>
                <a:latin typeface="Arial" panose="020B0604020202020204" pitchFamily="34" charset="0"/>
              </a:rPr>
              <a:t>Genetika a patologie</a:t>
            </a:r>
          </a:p>
          <a:p>
            <a:pPr algn="just">
              <a:spcBef>
                <a:spcPts val="1091"/>
              </a:spcBef>
              <a:buClr>
                <a:srgbClr val="0095D9"/>
              </a:buClr>
            </a:pPr>
            <a:r>
              <a:rPr lang="cs-CZ" altLang="cs-CZ" dirty="0">
                <a:latin typeface="Arial" panose="020B0604020202020204" pitchFamily="34" charset="0"/>
              </a:rPr>
              <a:t>typická (&gt;90% případů) je translokace t(17,22)(q21.3,q13.1), při níž vzniká fúzní gen COL1A1-PDGFB; k vzácnějším alternativním fúzím patří např. COL6A3-PDGFD (2)</a:t>
            </a:r>
          </a:p>
          <a:p>
            <a:pPr algn="just">
              <a:spcBef>
                <a:spcPts val="1091"/>
              </a:spcBef>
              <a:buClr>
                <a:srgbClr val="0095D9"/>
              </a:buClr>
            </a:pPr>
            <a:r>
              <a:rPr lang="cs-CZ" altLang="cs-CZ" dirty="0">
                <a:latin typeface="Arial" panose="020B0604020202020204" pitchFamily="34" charset="0"/>
              </a:rPr>
              <a:t>histologicky vykazují nádorové buňky parciální </a:t>
            </a:r>
            <a:r>
              <a:rPr lang="cs-CZ" altLang="cs-CZ" dirty="0" err="1">
                <a:latin typeface="Arial" panose="020B0604020202020204" pitchFamily="34" charset="0"/>
              </a:rPr>
              <a:t>fibroblastické</a:t>
            </a:r>
            <a:r>
              <a:rPr lang="cs-CZ" altLang="cs-CZ" dirty="0">
                <a:latin typeface="Arial" panose="020B0604020202020204" pitchFamily="34" charset="0"/>
              </a:rPr>
              <a:t>, </a:t>
            </a:r>
            <a:r>
              <a:rPr lang="cs-CZ" altLang="cs-CZ" dirty="0" err="1">
                <a:latin typeface="Arial" panose="020B0604020202020204" pitchFamily="34" charset="0"/>
              </a:rPr>
              <a:t>histiocytární</a:t>
            </a:r>
            <a:r>
              <a:rPr lang="cs-CZ" altLang="cs-CZ" dirty="0">
                <a:latin typeface="Arial" panose="020B0604020202020204" pitchFamily="34" charset="0"/>
              </a:rPr>
              <a:t> a </a:t>
            </a:r>
            <a:r>
              <a:rPr lang="cs-CZ" altLang="cs-CZ" dirty="0" err="1">
                <a:latin typeface="Arial" panose="020B0604020202020204" pitchFamily="34" charset="0"/>
              </a:rPr>
              <a:t>neuroektodermální</a:t>
            </a:r>
            <a:r>
              <a:rPr lang="cs-CZ" altLang="cs-CZ" dirty="0">
                <a:latin typeface="Arial" panose="020B0604020202020204" pitchFamily="34" charset="0"/>
              </a:rPr>
              <a:t> rysy což nasvědčuje možnému původu z nediferencovaných mesenchymálních buněk (6)</a:t>
            </a:r>
          </a:p>
          <a:p>
            <a:pPr algn="just">
              <a:spcBef>
                <a:spcPts val="1091"/>
              </a:spcBef>
              <a:buClr>
                <a:srgbClr val="0095D9"/>
              </a:buClr>
            </a:pPr>
            <a:r>
              <a:rPr lang="cs-CZ" altLang="cs-CZ" dirty="0">
                <a:latin typeface="Arial" panose="020B0604020202020204" pitchFamily="34" charset="0"/>
              </a:rPr>
              <a:t>typické jsou prstovité extenze nádoru značně vzdálené od centra nádoru, </a:t>
            </a:r>
            <a:r>
              <a:rPr lang="cs-CZ" altLang="cs-CZ" dirty="0" err="1">
                <a:latin typeface="Arial" panose="020B0604020202020204" pitchFamily="34" charset="0"/>
              </a:rPr>
              <a:t>imunohistochemicky</a:t>
            </a:r>
            <a:r>
              <a:rPr lang="cs-CZ" altLang="cs-CZ" dirty="0">
                <a:latin typeface="Arial" panose="020B0604020202020204" pitchFamily="34" charset="0"/>
              </a:rPr>
              <a:t> vykazuje nádor expresi CD34 (2)</a:t>
            </a:r>
          </a:p>
          <a:p>
            <a:pPr>
              <a:spcBef>
                <a:spcPts val="1091"/>
              </a:spcBef>
              <a:buClr>
                <a:srgbClr val="0095D9"/>
              </a:buClr>
            </a:pPr>
            <a:r>
              <a:rPr lang="cs-CZ" altLang="cs-CZ" b="1" u="sng" dirty="0">
                <a:solidFill>
                  <a:srgbClr val="0095D9"/>
                </a:solidFill>
                <a:latin typeface="Arial" panose="020B0604020202020204" pitchFamily="34" charset="0"/>
              </a:rPr>
              <a:t>Terapie a prognóza</a:t>
            </a:r>
          </a:p>
          <a:p>
            <a:pPr algn="just">
              <a:spcBef>
                <a:spcPts val="1091"/>
              </a:spcBef>
              <a:buClr>
                <a:srgbClr val="0095D9"/>
              </a:buClr>
            </a:pPr>
            <a:r>
              <a:rPr lang="cs-CZ" altLang="cs-CZ" dirty="0">
                <a:latin typeface="Arial" panose="020B0604020202020204" pitchFamily="34" charset="0"/>
              </a:rPr>
              <a:t>metodou volby je radikální chirurgická resekce včetně infiltrovaných fascií a svalů s bezpečnostním lemem 3cm</a:t>
            </a:r>
          </a:p>
          <a:p>
            <a:pPr algn="just">
              <a:spcBef>
                <a:spcPts val="1091"/>
              </a:spcBef>
              <a:buClr>
                <a:srgbClr val="0095D9"/>
              </a:buClr>
            </a:pPr>
            <a:r>
              <a:rPr lang="cs-CZ" altLang="cs-CZ" dirty="0">
                <a:latin typeface="Arial" panose="020B0604020202020204" pitchFamily="34" charset="0"/>
              </a:rPr>
              <a:t>lokální recidivy cca 10%  při resekci s lemem 3cm vs. 50% při lemu &lt; 3 cm (5-7)</a:t>
            </a:r>
          </a:p>
          <a:p>
            <a:pPr algn="just">
              <a:spcBef>
                <a:spcPts val="1091"/>
              </a:spcBef>
              <a:buClr>
                <a:srgbClr val="0095D9"/>
              </a:buClr>
            </a:pPr>
            <a:r>
              <a:rPr lang="cs-CZ" altLang="cs-CZ" dirty="0">
                <a:latin typeface="Arial" panose="020B0604020202020204" pitchFamily="34" charset="0"/>
              </a:rPr>
              <a:t>DFSP není výrazně </a:t>
            </a:r>
            <a:r>
              <a:rPr lang="cs-CZ" altLang="cs-CZ" dirty="0" err="1">
                <a:latin typeface="Arial" panose="020B0604020202020204" pitchFamily="34" charset="0"/>
              </a:rPr>
              <a:t>radiosensitivní</a:t>
            </a:r>
            <a:r>
              <a:rPr lang="cs-CZ" altLang="cs-CZ" dirty="0">
                <a:latin typeface="Arial" panose="020B0604020202020204" pitchFamily="34" charset="0"/>
              </a:rPr>
              <a:t>; radioterapii volíme pro inoperabilní případy, blízký limit resekce bez možnosti radikalizace a systémové léčby (</a:t>
            </a:r>
            <a:r>
              <a:rPr lang="cs-CZ" altLang="cs-CZ" dirty="0" err="1">
                <a:latin typeface="Arial" panose="020B0604020202020204" pitchFamily="34" charset="0"/>
              </a:rPr>
              <a:t>Imatinib</a:t>
            </a:r>
            <a:r>
              <a:rPr lang="cs-CZ" altLang="cs-CZ" dirty="0">
                <a:latin typeface="Arial" panose="020B0604020202020204" pitchFamily="34" charset="0"/>
              </a:rPr>
              <a:t>) (8)</a:t>
            </a:r>
          </a:p>
        </p:txBody>
      </p:sp>
      <p:sp>
        <p:nvSpPr>
          <p:cNvPr id="63" name="Text Box 41">
            <a:extLst>
              <a:ext uri="{FF2B5EF4-FFF2-40B4-BE49-F238E27FC236}">
                <a16:creationId xmlns:a16="http://schemas.microsoft.com/office/drawing/2014/main" id="{D613BCE0-31E6-D565-5F46-642D4D190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2714" y="16878443"/>
            <a:ext cx="12725917" cy="4040100"/>
          </a:xfrm>
          <a:prstGeom prst="rect">
            <a:avLst/>
          </a:prstGeom>
          <a:solidFill>
            <a:schemeClr val="bg1"/>
          </a:solidFill>
          <a:ln w="76200">
            <a:solidFill>
              <a:srgbClr val="0375B3"/>
            </a:solidFill>
            <a:miter lim="800000"/>
            <a:headEnd/>
            <a:tailEnd/>
          </a:ln>
        </p:spPr>
        <p:txBody>
          <a:bodyPr lIns="212715" tIns="212715" rIns="212715" bIns="212715"/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cs-CZ" altLang="cs-CZ" sz="3300" b="1" dirty="0">
                <a:solidFill>
                  <a:srgbClr val="F15A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Literatura</a:t>
            </a:r>
            <a:r>
              <a:rPr lang="en-GB" altLang="cs-CZ" sz="2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 algn="just">
              <a:spcBef>
                <a:spcPct val="20000"/>
              </a:spcBef>
              <a:buAutoNum type="arabicPeriod"/>
            </a:pP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Maghfour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J,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Genelin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Olson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J,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Wang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Schultz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L,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Blalock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TW.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epidemiology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dermatofibrosarcoma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protuberans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incidence,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metastasis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among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various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groups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Surveillance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Epidemiology, and End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database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J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Dermatol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2024 Nov;91(5):826–33. </a:t>
            </a:r>
            <a:endParaRPr lang="en-GB" altLang="cs-CZ" sz="1300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spcBef>
                <a:spcPct val="20000"/>
              </a:spcBef>
              <a:buAutoNum type="arabicPeriod"/>
            </a:pP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Jozwik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M,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Bednarczuk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K,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Osierda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Z.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Dermatofibrosarcoma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Protuberans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An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Updated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Literature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Cancers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2024 Sept 11;16(18):3124. </a:t>
            </a:r>
            <a:endParaRPr lang="en-GB" altLang="cs-CZ" sz="1300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spcBef>
                <a:spcPct val="20000"/>
              </a:spcBef>
              <a:buFontTx/>
              <a:buAutoNum type="arabicPeriod"/>
            </a:pP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Acosta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AE,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Vélez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CS.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Dermatofibrosarcoma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Protuberans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Options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2017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10;18(9):56. </a:t>
            </a:r>
          </a:p>
          <a:p>
            <a:pPr marL="457200" indent="-457200" algn="just">
              <a:spcBef>
                <a:spcPct val="20000"/>
              </a:spcBef>
              <a:buFontTx/>
              <a:buAutoNum type="arabicPeriod"/>
            </a:pP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Boukovalas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S,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Castillo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AC,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Andry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D,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Lombana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N,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Qiu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S, Murphy KDJ.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Dermatofibrosarcoma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Protuberans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Trauma and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Genetics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Ann Plast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Reconstr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2017; 1(1): 1001.</a:t>
            </a:r>
          </a:p>
          <a:p>
            <a:pPr marL="457200" indent="-457200" algn="just">
              <a:spcBef>
                <a:spcPct val="20000"/>
              </a:spcBef>
              <a:buFontTx/>
              <a:buAutoNum type="arabicPeriod"/>
            </a:pP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CK, Jacobs IA,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Salti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GI.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Outcomes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surgery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dermatofibrosarcoma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protuberans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Eur J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2004 Apr;30(3):341–5. </a:t>
            </a:r>
          </a:p>
          <a:p>
            <a:pPr marL="457200" indent="-457200" algn="just">
              <a:spcBef>
                <a:spcPct val="20000"/>
              </a:spcBef>
              <a:buAutoNum type="arabicPeriod"/>
            </a:pP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 JS, Kim EJ, Park CS,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KJ.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Dermatofibrosarcoma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Protuberans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An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Immunomarker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Study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57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Cases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Included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Putative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Mesenchymal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Stem Cell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Markers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Applied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Immunohistochemistry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Molecular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Morphology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2017 Sept;25(8):586–91 </a:t>
            </a:r>
          </a:p>
          <a:p>
            <a:pPr marL="457200" indent="-457200" algn="just">
              <a:spcBef>
                <a:spcPct val="20000"/>
              </a:spcBef>
              <a:buFontTx/>
              <a:buAutoNum type="arabicPeriod"/>
            </a:pP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Hongo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T,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Nakamura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T,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Miyake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Kato I,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Yamanaka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S,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Yamamoto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T.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Tumor Cell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Infiltration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Skull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Dermatofibrosarcoma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Protuberans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Scalp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Case Report and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Literature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r>
              <a:rPr lang="cs-CZ" sz="1300" b="0" i="0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NMC Case </a:t>
            </a:r>
            <a:r>
              <a:rPr lang="cs-CZ" sz="1300" b="0" i="0" strike="noStrike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Rep</a:t>
            </a:r>
            <a:r>
              <a:rPr lang="cs-CZ" sz="1300" b="0" i="0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J. 2021 Jun 17;8(1):287-293. </a:t>
            </a:r>
            <a:r>
              <a:rPr lang="cs-CZ" sz="1300" b="0" i="0" strike="noStrike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cs-CZ" sz="1300" b="0" i="0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10.2176/nmccrj.cr.2020-0297. </a:t>
            </a:r>
            <a:r>
              <a:rPr lang="cs-CZ" sz="1300" b="0" i="0" strike="noStrike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eCollection</a:t>
            </a:r>
            <a:r>
              <a:rPr lang="cs-CZ" sz="1300" b="0" i="0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2021.</a:t>
            </a:r>
          </a:p>
          <a:p>
            <a:pPr marL="457200" indent="-457200" algn="just">
              <a:spcBef>
                <a:spcPct val="20000"/>
              </a:spcBef>
              <a:buFontTx/>
              <a:buAutoNum type="arabicPeriod"/>
            </a:pP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Saiag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P,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Lebbe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C,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Brochez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L, Emile JF,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Forsea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AM,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Harwood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C,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Hauschild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Italiano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Kandolf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L,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Kelleners-Smeets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NWj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Lallas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Leiter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U,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Llombart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O, Longo C,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Malvehy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J,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Mijuskovic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Z,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Moreno-Ramirez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D, ,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Mosterd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K, ,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Tagliaferri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L,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Ugurel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S, Viera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Zalaudek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I,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Garbe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C.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Diagnosis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dermatofibrosarcoma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protuberans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interdisciplinary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guideline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update 2024.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Journal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r>
              <a:rPr lang="cs-CZ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2025 Mar;218:115265. </a:t>
            </a:r>
            <a:endParaRPr lang="en-GB" altLang="cs-CZ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4" name="Tabulka 23">
            <a:extLst>
              <a:ext uri="{FF2B5EF4-FFF2-40B4-BE49-F238E27FC236}">
                <a16:creationId xmlns:a16="http://schemas.microsoft.com/office/drawing/2014/main" id="{166C4E00-ABA6-6FAD-AA85-B88974DA45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345108"/>
              </p:ext>
            </p:extLst>
          </p:nvPr>
        </p:nvGraphicFramePr>
        <p:xfrm>
          <a:off x="17122715" y="4658189"/>
          <a:ext cx="12751480" cy="47390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6331">
                  <a:extLst>
                    <a:ext uri="{9D8B030D-6E8A-4147-A177-3AD203B41FA5}">
                      <a16:colId xmlns:a16="http://schemas.microsoft.com/office/drawing/2014/main" val="1354280122"/>
                    </a:ext>
                  </a:extLst>
                </a:gridCol>
                <a:gridCol w="1071563">
                  <a:extLst>
                    <a:ext uri="{9D8B030D-6E8A-4147-A177-3AD203B41FA5}">
                      <a16:colId xmlns:a16="http://schemas.microsoft.com/office/drawing/2014/main" val="1204499845"/>
                    </a:ext>
                  </a:extLst>
                </a:gridCol>
                <a:gridCol w="757237">
                  <a:extLst>
                    <a:ext uri="{9D8B030D-6E8A-4147-A177-3AD203B41FA5}">
                      <a16:colId xmlns:a16="http://schemas.microsoft.com/office/drawing/2014/main" val="249865361"/>
                    </a:ext>
                  </a:extLst>
                </a:gridCol>
                <a:gridCol w="1481274">
                  <a:extLst>
                    <a:ext uri="{9D8B030D-6E8A-4147-A177-3AD203B41FA5}">
                      <a16:colId xmlns:a16="http://schemas.microsoft.com/office/drawing/2014/main" val="1521166297"/>
                    </a:ext>
                  </a:extLst>
                </a:gridCol>
                <a:gridCol w="1219064">
                  <a:extLst>
                    <a:ext uri="{9D8B030D-6E8A-4147-A177-3AD203B41FA5}">
                      <a16:colId xmlns:a16="http://schemas.microsoft.com/office/drawing/2014/main" val="2527270763"/>
                    </a:ext>
                  </a:extLst>
                </a:gridCol>
                <a:gridCol w="1500187">
                  <a:extLst>
                    <a:ext uri="{9D8B030D-6E8A-4147-A177-3AD203B41FA5}">
                      <a16:colId xmlns:a16="http://schemas.microsoft.com/office/drawing/2014/main" val="2623409832"/>
                    </a:ext>
                  </a:extLst>
                </a:gridCol>
                <a:gridCol w="1185863">
                  <a:extLst>
                    <a:ext uri="{9D8B030D-6E8A-4147-A177-3AD203B41FA5}">
                      <a16:colId xmlns:a16="http://schemas.microsoft.com/office/drawing/2014/main" val="92025501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1049584705"/>
                    </a:ext>
                  </a:extLst>
                </a:gridCol>
                <a:gridCol w="1636861">
                  <a:extLst>
                    <a:ext uri="{9D8B030D-6E8A-4147-A177-3AD203B41FA5}">
                      <a16:colId xmlns:a16="http://schemas.microsoft.com/office/drawing/2014/main" val="3784483335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cs-C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2582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cs-CZ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věk/pohlaví </a:t>
                      </a:r>
                      <a:endParaRPr lang="cs-C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2582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cs-CZ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případ</a:t>
                      </a:r>
                      <a:endParaRPr lang="cs-C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2582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cs-CZ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solitární/vícečetné</a:t>
                      </a:r>
                      <a:endParaRPr lang="cs-C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2582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cs-CZ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velikost (mm)</a:t>
                      </a:r>
                      <a:endParaRPr lang="cs-C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2582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cs-CZ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kožní okraje (mm)</a:t>
                      </a:r>
                      <a:endParaRPr lang="cs-C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2582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cs-CZ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invaze lebky</a:t>
                      </a:r>
                      <a:endParaRPr lang="cs-C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2582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cs-CZ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resekce na lebce (mm)</a:t>
                      </a:r>
                      <a:endParaRPr lang="cs-C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2582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cs-CZ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výsledek</a:t>
                      </a:r>
                      <a:endParaRPr lang="cs-C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258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92464"/>
                  </a:ext>
                </a:extLst>
              </a:tr>
              <a:tr h="14337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Burkhardt</a:t>
                      </a:r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al., 1966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35/muž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recidiva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neoperováno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neoperováno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 (DOD)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86086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Rockley</a:t>
                      </a:r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al., 1989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35/žena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recidiva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70x60x30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intraoperační úmrtí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91716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McLoughlin</a:t>
                      </a:r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al., 1992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76/žena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recidiva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NMR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56085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Rockley</a:t>
                      </a:r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al., 1998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23/žena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primární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80x110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resekce </a:t>
                      </a:r>
                      <a:r>
                        <a:rPr lang="cs-CZ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periostu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(NED)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8593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Das</a:t>
                      </a:r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al., 2000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40/muž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recidiva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100x100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7030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Sinha</a:t>
                      </a:r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al., 2001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45/muž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recidiva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(NED)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11890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Taniguch</a:t>
                      </a:r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al., 2002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39/muž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recidiva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NMR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NMR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(DOD)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04743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Uematsu</a:t>
                      </a:r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al., 2003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49/muž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recidiva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NMR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NMR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(LR), 66 (DOD)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18987"/>
                  </a:ext>
                </a:extLst>
              </a:tr>
              <a:tr h="2159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Loss</a:t>
                      </a:r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al., 2005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26/žena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recidiva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10x8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25-30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resekce periostu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156 (NED)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522853"/>
                  </a:ext>
                </a:extLst>
              </a:tr>
              <a:tr h="2159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33/žena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recidiva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50x10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Mohs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resekce </a:t>
                      </a:r>
                      <a:r>
                        <a:rPr lang="cs-CZ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periostu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(NED)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0530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 et al., 2007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30/žena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recidiva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60x40x60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(NED) 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98139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Marakovic</a:t>
                      </a:r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al., 2008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41/muž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recidiva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20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(LR) 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55341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Abe</a:t>
                      </a:r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al., 2009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22/muž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recidiva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80x80x70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(LR), 145 (DOD)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49827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Bhatnagar</a:t>
                      </a:r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al., 2013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35/muž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recidiva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80x80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(NED)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63489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Arifin</a:t>
                      </a:r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al., 2014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26/muž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primární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70x60x50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resekce </a:t>
                      </a:r>
                      <a:r>
                        <a:rPr lang="cs-CZ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periostu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(NED)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587274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Liansheng</a:t>
                      </a:r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al., 2014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26/žena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recidiva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90x90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NMR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NMR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(NED)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7551675"/>
                  </a:ext>
                </a:extLst>
              </a:tr>
              <a:tr h="2159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Faried</a:t>
                      </a:r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al., 2017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29/muž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recidiva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30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564526"/>
                  </a:ext>
                </a:extLst>
              </a:tr>
              <a:tr h="2159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49/muž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recidiva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30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47341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Sangrador</a:t>
                      </a:r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al., 2019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25/žena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primární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125x105x80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NMR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9862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Hongo</a:t>
                      </a:r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al., 2021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24/muž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primární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80x80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(NED)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9255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současný případ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33/žena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primární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40x20x25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30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 (NED) 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991612"/>
                  </a:ext>
                </a:extLst>
              </a:tr>
            </a:tbl>
          </a:graphicData>
        </a:graphic>
      </p:graphicFrame>
      <p:grpSp>
        <p:nvGrpSpPr>
          <p:cNvPr id="13" name="Skupina 12">
            <a:extLst>
              <a:ext uri="{FF2B5EF4-FFF2-40B4-BE49-F238E27FC236}">
                <a16:creationId xmlns:a16="http://schemas.microsoft.com/office/drawing/2014/main" id="{ECC343EC-29EE-7BB2-999B-39A0C509E564}"/>
              </a:ext>
            </a:extLst>
          </p:cNvPr>
          <p:cNvGrpSpPr/>
          <p:nvPr/>
        </p:nvGrpSpPr>
        <p:grpSpPr>
          <a:xfrm>
            <a:off x="10008000" y="4665457"/>
            <a:ext cx="6876000" cy="2730766"/>
            <a:chOff x="10008000" y="4665457"/>
            <a:chExt cx="6876000" cy="2730766"/>
          </a:xfrm>
        </p:grpSpPr>
        <p:sp>
          <p:nvSpPr>
            <p:cNvPr id="100" name="Obdélník 99">
              <a:extLst>
                <a:ext uri="{FF2B5EF4-FFF2-40B4-BE49-F238E27FC236}">
                  <a16:creationId xmlns:a16="http://schemas.microsoft.com/office/drawing/2014/main" id="{4FB9E40A-D7D3-71AE-A365-3EE230BC9432}"/>
                </a:ext>
              </a:extLst>
            </p:cNvPr>
            <p:cNvSpPr/>
            <p:nvPr/>
          </p:nvSpPr>
          <p:spPr>
            <a:xfrm>
              <a:off x="10008000" y="4670833"/>
              <a:ext cx="6840000" cy="2725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102" name="Skupina 101">
              <a:extLst>
                <a:ext uri="{FF2B5EF4-FFF2-40B4-BE49-F238E27FC236}">
                  <a16:creationId xmlns:a16="http://schemas.microsoft.com/office/drawing/2014/main" id="{E944DB88-4542-0AA2-B8B4-45B9913AF77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08000" y="4665457"/>
              <a:ext cx="6840000" cy="1877326"/>
              <a:chOff x="18612007" y="9723600"/>
              <a:chExt cx="13772422" cy="3780018"/>
            </a:xfrm>
          </p:grpSpPr>
          <p:pic>
            <p:nvPicPr>
              <p:cNvPr id="103" name="Obrázek 102">
                <a:extLst>
                  <a:ext uri="{FF2B5EF4-FFF2-40B4-BE49-F238E27FC236}">
                    <a16:creationId xmlns:a16="http://schemas.microsoft.com/office/drawing/2014/main" id="{AFFE6177-9A77-5DFB-CAD2-7D50F422AE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36634" t="24006" r="35732" b="28454"/>
              <a:stretch/>
            </p:blipFill>
            <p:spPr>
              <a:xfrm>
                <a:off x="18612007" y="9724525"/>
                <a:ext cx="3377778" cy="3779093"/>
              </a:xfrm>
              <a:prstGeom prst="rect">
                <a:avLst/>
              </a:prstGeom>
            </p:spPr>
          </p:pic>
          <p:pic>
            <p:nvPicPr>
              <p:cNvPr id="104" name="Obrázek 103">
                <a:extLst>
                  <a:ext uri="{FF2B5EF4-FFF2-40B4-BE49-F238E27FC236}">
                    <a16:creationId xmlns:a16="http://schemas.microsoft.com/office/drawing/2014/main" id="{2F4F01EC-B5F8-513E-BC82-37F6423DE7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498" t="23427" r="35868" b="29034"/>
              <a:stretch/>
            </p:blipFill>
            <p:spPr>
              <a:xfrm>
                <a:off x="22074229" y="9724520"/>
                <a:ext cx="3377778" cy="3779098"/>
              </a:xfrm>
              <a:prstGeom prst="rect">
                <a:avLst/>
              </a:prstGeom>
            </p:spPr>
          </p:pic>
          <p:pic>
            <p:nvPicPr>
              <p:cNvPr id="105" name="Obrázek 104" descr="Obsah obrázku text, snímek obrazovky, Multimediální software, Grafický software&#10;&#10;Obsah vygenerovaný umělou inteligencí může být nesprávný.">
                <a:extLst>
                  <a:ext uri="{FF2B5EF4-FFF2-40B4-BE49-F238E27FC236}">
                    <a16:creationId xmlns:a16="http://schemas.microsoft.com/office/drawing/2014/main" id="{FDF29994-012C-55D0-8DD4-9EBB4B5D9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105" t="16696" r="28146" b="6316"/>
              <a:stretch/>
            </p:blipFill>
            <p:spPr>
              <a:xfrm>
                <a:off x="25544430" y="9723600"/>
                <a:ext cx="3377778" cy="3779098"/>
              </a:xfrm>
              <a:prstGeom prst="rect">
                <a:avLst/>
              </a:prstGeom>
            </p:spPr>
          </p:pic>
          <p:pic>
            <p:nvPicPr>
              <p:cNvPr id="106" name="Obrázek 105" descr="Obsah obrázku text, snímek obrazovky, Zobrazovací metoda v lékařství, radiologie&#10;&#10;Obsah vygenerovaný umělou inteligencí může být nesprávný.">
                <a:extLst>
                  <a:ext uri="{FF2B5EF4-FFF2-40B4-BE49-F238E27FC236}">
                    <a16:creationId xmlns:a16="http://schemas.microsoft.com/office/drawing/2014/main" id="{B11786D7-3FA1-8D26-B363-53B14B2F54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8" t="15280" r="28210" b="11000"/>
              <a:stretch/>
            </p:blipFill>
            <p:spPr>
              <a:xfrm>
                <a:off x="29006652" y="9723600"/>
                <a:ext cx="3377777" cy="3779098"/>
              </a:xfrm>
              <a:prstGeom prst="rect">
                <a:avLst/>
              </a:prstGeom>
            </p:spPr>
          </p:pic>
        </p:grpSp>
        <p:sp>
          <p:nvSpPr>
            <p:cNvPr id="107" name="TextovéPole 106">
              <a:extLst>
                <a:ext uri="{FF2B5EF4-FFF2-40B4-BE49-F238E27FC236}">
                  <a16:creationId xmlns:a16="http://schemas.microsoft.com/office/drawing/2014/main" id="{D9B81942-6EF2-EE84-C09A-5D4F9D02CEFE}"/>
                </a:ext>
              </a:extLst>
            </p:cNvPr>
            <p:cNvSpPr txBox="1"/>
            <p:nvPr/>
          </p:nvSpPr>
          <p:spPr>
            <a:xfrm>
              <a:off x="10044000" y="6611776"/>
              <a:ext cx="6840000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Obr. 1. Předoperační (A, B) a pooperační (C, D) CT a MRI</a:t>
              </a:r>
            </a:p>
            <a:p>
              <a:r>
                <a:rPr lang="cs-CZ" sz="300" dirty="0">
                  <a:solidFill>
                    <a:srgbClr val="0095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A: CT s kontrastem, B a C: HRCT, D: MRI T2W</a:t>
              </a:r>
            </a:p>
          </p:txBody>
        </p:sp>
        <p:sp>
          <p:nvSpPr>
            <p:cNvPr id="108" name="TextovéPole 107">
              <a:extLst>
                <a:ext uri="{FF2B5EF4-FFF2-40B4-BE49-F238E27FC236}">
                  <a16:creationId xmlns:a16="http://schemas.microsoft.com/office/drawing/2014/main" id="{949F2E87-C544-3BFB-86CC-8769F80B8390}"/>
                </a:ext>
              </a:extLst>
            </p:cNvPr>
            <p:cNvSpPr txBox="1"/>
            <p:nvPr/>
          </p:nvSpPr>
          <p:spPr>
            <a:xfrm>
              <a:off x="10016681" y="6193531"/>
              <a:ext cx="3031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09" name="TextovéPole 108">
              <a:extLst>
                <a:ext uri="{FF2B5EF4-FFF2-40B4-BE49-F238E27FC236}">
                  <a16:creationId xmlns:a16="http://schemas.microsoft.com/office/drawing/2014/main" id="{B2B1D1F2-5BD6-652C-B0EC-1101CF60352E}"/>
                </a:ext>
              </a:extLst>
            </p:cNvPr>
            <p:cNvSpPr txBox="1"/>
            <p:nvPr/>
          </p:nvSpPr>
          <p:spPr>
            <a:xfrm>
              <a:off x="11727537" y="6192000"/>
              <a:ext cx="3031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10" name="TextovéPole 109">
              <a:extLst>
                <a:ext uri="{FF2B5EF4-FFF2-40B4-BE49-F238E27FC236}">
                  <a16:creationId xmlns:a16="http://schemas.microsoft.com/office/drawing/2014/main" id="{6D32D5AD-0FDC-2A58-D6EE-3C11337C0B1D}"/>
                </a:ext>
              </a:extLst>
            </p:cNvPr>
            <p:cNvSpPr txBox="1"/>
            <p:nvPr/>
          </p:nvSpPr>
          <p:spPr>
            <a:xfrm>
              <a:off x="13456294" y="6192000"/>
              <a:ext cx="3031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11" name="TextovéPole 110">
              <a:extLst>
                <a:ext uri="{FF2B5EF4-FFF2-40B4-BE49-F238E27FC236}">
                  <a16:creationId xmlns:a16="http://schemas.microsoft.com/office/drawing/2014/main" id="{B055F143-B2A1-BE87-92A1-2FBB3B9E1B5F}"/>
                </a:ext>
              </a:extLst>
            </p:cNvPr>
            <p:cNvSpPr txBox="1"/>
            <p:nvPr/>
          </p:nvSpPr>
          <p:spPr>
            <a:xfrm>
              <a:off x="15169352" y="6192000"/>
              <a:ext cx="3031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01A7FD0C-9F59-2FCD-06E9-24F99B9DCF48}"/>
              </a:ext>
            </a:extLst>
          </p:cNvPr>
          <p:cNvGrpSpPr/>
          <p:nvPr/>
        </p:nvGrpSpPr>
        <p:grpSpPr>
          <a:xfrm>
            <a:off x="9972000" y="7806720"/>
            <a:ext cx="6912000" cy="3217359"/>
            <a:chOff x="9972000" y="7806720"/>
            <a:chExt cx="6912000" cy="3217359"/>
          </a:xfrm>
        </p:grpSpPr>
        <p:sp>
          <p:nvSpPr>
            <p:cNvPr id="101" name="Obdélník 100">
              <a:extLst>
                <a:ext uri="{FF2B5EF4-FFF2-40B4-BE49-F238E27FC236}">
                  <a16:creationId xmlns:a16="http://schemas.microsoft.com/office/drawing/2014/main" id="{CB50DE3D-496E-5F75-4617-18DE8A5F5FEE}"/>
                </a:ext>
              </a:extLst>
            </p:cNvPr>
            <p:cNvSpPr/>
            <p:nvPr/>
          </p:nvSpPr>
          <p:spPr>
            <a:xfrm>
              <a:off x="10008000" y="7806720"/>
              <a:ext cx="6840000" cy="32173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118" name="Skupina 117">
              <a:extLst>
                <a:ext uri="{FF2B5EF4-FFF2-40B4-BE49-F238E27FC236}">
                  <a16:creationId xmlns:a16="http://schemas.microsoft.com/office/drawing/2014/main" id="{56356E29-FCA5-D241-3E15-5355B4C9B0F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08000" y="7937006"/>
              <a:ext cx="6840000" cy="1712469"/>
              <a:chOff x="9412904" y="2726688"/>
              <a:chExt cx="13300785" cy="3330000"/>
            </a:xfrm>
          </p:grpSpPr>
          <p:pic>
            <p:nvPicPr>
              <p:cNvPr id="119" name="Obrázek 118">
                <a:extLst>
                  <a:ext uri="{FF2B5EF4-FFF2-40B4-BE49-F238E27FC236}">
                    <a16:creationId xmlns:a16="http://schemas.microsoft.com/office/drawing/2014/main" id="{BAC19F72-FB6F-0BD0-6B1F-9DA6DC059A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22186" t="28054" r="43640" b="6082"/>
              <a:stretch/>
            </p:blipFill>
            <p:spPr>
              <a:xfrm>
                <a:off x="11915931" y="2726688"/>
                <a:ext cx="2656116" cy="3329288"/>
              </a:xfrm>
              <a:prstGeom prst="rect">
                <a:avLst/>
              </a:prstGeom>
            </p:spPr>
          </p:pic>
          <p:pic>
            <p:nvPicPr>
              <p:cNvPr id="120" name="Obrázek 119">
                <a:extLst>
                  <a:ext uri="{FF2B5EF4-FFF2-40B4-BE49-F238E27FC236}">
                    <a16:creationId xmlns:a16="http://schemas.microsoft.com/office/drawing/2014/main" id="{67206A4A-1B9B-052A-375C-4ED615478B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l="23289" t="27960" r="42537" b="6176"/>
              <a:stretch/>
            </p:blipFill>
            <p:spPr>
              <a:xfrm>
                <a:off x="14557241" y="2726688"/>
                <a:ext cx="2656116" cy="3329286"/>
              </a:xfrm>
              <a:prstGeom prst="rect">
                <a:avLst/>
              </a:prstGeom>
            </p:spPr>
          </p:pic>
          <p:pic>
            <p:nvPicPr>
              <p:cNvPr id="121" name="Obrázek 120">
                <a:extLst>
                  <a:ext uri="{FF2B5EF4-FFF2-40B4-BE49-F238E27FC236}">
                    <a16:creationId xmlns:a16="http://schemas.microsoft.com/office/drawing/2014/main" id="{65351844-F58A-F121-ECA2-0CFF175A27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l="19710" t="28376" r="42173" b="5759"/>
              <a:stretch/>
            </p:blipFill>
            <p:spPr>
              <a:xfrm>
                <a:off x="19751033" y="2726688"/>
                <a:ext cx="2962656" cy="3329288"/>
              </a:xfrm>
              <a:prstGeom prst="rect">
                <a:avLst/>
              </a:prstGeom>
            </p:spPr>
          </p:pic>
          <p:pic>
            <p:nvPicPr>
              <p:cNvPr id="122" name="Obrázek 121">
                <a:extLst>
                  <a:ext uri="{FF2B5EF4-FFF2-40B4-BE49-F238E27FC236}">
                    <a16:creationId xmlns:a16="http://schemas.microsoft.com/office/drawing/2014/main" id="{B229000E-F8B8-3B9C-B64B-FF662688BD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 l="22186" t="28416" r="43641" b="5815"/>
              <a:stretch/>
            </p:blipFill>
            <p:spPr>
              <a:xfrm>
                <a:off x="17132368" y="2726688"/>
                <a:ext cx="2660489" cy="3330000"/>
              </a:xfrm>
              <a:prstGeom prst="rect">
                <a:avLst/>
              </a:prstGeom>
            </p:spPr>
          </p:pic>
          <p:pic>
            <p:nvPicPr>
              <p:cNvPr id="123" name="Obrázek 122">
                <a:extLst>
                  <a:ext uri="{FF2B5EF4-FFF2-40B4-BE49-F238E27FC236}">
                    <a16:creationId xmlns:a16="http://schemas.microsoft.com/office/drawing/2014/main" id="{4BB67024-D484-A3E9-ABD9-33804FC5E9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l="19710" t="26615" r="50000" b="13688"/>
              <a:stretch/>
            </p:blipFill>
            <p:spPr>
              <a:xfrm>
                <a:off x="9412904" y="2726688"/>
                <a:ext cx="2598067" cy="3330000"/>
              </a:xfrm>
              <a:prstGeom prst="rect">
                <a:avLst/>
              </a:prstGeom>
            </p:spPr>
          </p:pic>
        </p:grpSp>
        <p:sp>
          <p:nvSpPr>
            <p:cNvPr id="128" name="TextovéPole 127">
              <a:extLst>
                <a:ext uri="{FF2B5EF4-FFF2-40B4-BE49-F238E27FC236}">
                  <a16:creationId xmlns:a16="http://schemas.microsoft.com/office/drawing/2014/main" id="{0460617A-5D33-7E3D-0F9B-0CAD402EAD11}"/>
                </a:ext>
              </a:extLst>
            </p:cNvPr>
            <p:cNvSpPr txBox="1"/>
            <p:nvPr/>
          </p:nvSpPr>
          <p:spPr>
            <a:xfrm>
              <a:off x="10044000" y="9717071"/>
              <a:ext cx="6840000" cy="12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Obr. 2. Plánování individuálního implantátu</a:t>
              </a:r>
            </a:p>
            <a:p>
              <a:endParaRPr lang="cs-CZ" sz="300" dirty="0">
                <a:solidFill>
                  <a:srgbClr val="0095D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A: pooperační defekt, B: návrh implantátu, C: zhodnocení symetrie kostních struktur, D: zhodnocení symetrie </a:t>
              </a:r>
              <a:r>
                <a:rPr lang="cs-CZ" dirty="0" err="1">
                  <a:latin typeface="Arial" panose="020B0604020202020204" pitchFamily="34" charset="0"/>
                  <a:cs typeface="Arial" panose="020B0604020202020204" pitchFamily="34" charset="0"/>
                </a:rPr>
                <a:t>měkkotkáňových</a:t>
              </a:r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 struktur, E: očekávaný výsledek</a:t>
              </a:r>
            </a:p>
          </p:txBody>
        </p:sp>
        <p:sp>
          <p:nvSpPr>
            <p:cNvPr id="129" name="TextovéPole 128">
              <a:extLst>
                <a:ext uri="{FF2B5EF4-FFF2-40B4-BE49-F238E27FC236}">
                  <a16:creationId xmlns:a16="http://schemas.microsoft.com/office/drawing/2014/main" id="{74D39DF0-4A03-76AE-030D-7B11F04B9352}"/>
                </a:ext>
              </a:extLst>
            </p:cNvPr>
            <p:cNvSpPr txBox="1"/>
            <p:nvPr/>
          </p:nvSpPr>
          <p:spPr>
            <a:xfrm>
              <a:off x="9972000" y="9353314"/>
              <a:ext cx="3031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30" name="TextovéPole 129">
              <a:extLst>
                <a:ext uri="{FF2B5EF4-FFF2-40B4-BE49-F238E27FC236}">
                  <a16:creationId xmlns:a16="http://schemas.microsoft.com/office/drawing/2014/main" id="{813DB090-D133-4251-8301-51699DC185D0}"/>
                </a:ext>
              </a:extLst>
            </p:cNvPr>
            <p:cNvSpPr txBox="1"/>
            <p:nvPr/>
          </p:nvSpPr>
          <p:spPr>
            <a:xfrm>
              <a:off x="11268000" y="9353314"/>
              <a:ext cx="3031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31" name="TextovéPole 130">
              <a:extLst>
                <a:ext uri="{FF2B5EF4-FFF2-40B4-BE49-F238E27FC236}">
                  <a16:creationId xmlns:a16="http://schemas.microsoft.com/office/drawing/2014/main" id="{309EEFA6-7EDD-7BBC-E7BD-77BD9CF9ED83}"/>
                </a:ext>
              </a:extLst>
            </p:cNvPr>
            <p:cNvSpPr txBox="1"/>
            <p:nvPr/>
          </p:nvSpPr>
          <p:spPr>
            <a:xfrm>
              <a:off x="12564000" y="9353314"/>
              <a:ext cx="3031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32" name="TextovéPole 131">
              <a:extLst>
                <a:ext uri="{FF2B5EF4-FFF2-40B4-BE49-F238E27FC236}">
                  <a16:creationId xmlns:a16="http://schemas.microsoft.com/office/drawing/2014/main" id="{27538167-B7A5-6D28-208C-1D88AEB2C792}"/>
                </a:ext>
              </a:extLst>
            </p:cNvPr>
            <p:cNvSpPr txBox="1"/>
            <p:nvPr/>
          </p:nvSpPr>
          <p:spPr>
            <a:xfrm>
              <a:off x="13896000" y="9353314"/>
              <a:ext cx="3031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33" name="TextovéPole 132">
              <a:extLst>
                <a:ext uri="{FF2B5EF4-FFF2-40B4-BE49-F238E27FC236}">
                  <a16:creationId xmlns:a16="http://schemas.microsoft.com/office/drawing/2014/main" id="{673F2D30-8974-2F99-BC31-769B6527E9C1}"/>
                </a:ext>
              </a:extLst>
            </p:cNvPr>
            <p:cNvSpPr txBox="1"/>
            <p:nvPr/>
          </p:nvSpPr>
          <p:spPr>
            <a:xfrm>
              <a:off x="15372000" y="9353314"/>
              <a:ext cx="3031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051ACBB2-F6C9-2244-6471-12CDE266DA41}"/>
              </a:ext>
            </a:extLst>
          </p:cNvPr>
          <p:cNvGrpSpPr/>
          <p:nvPr/>
        </p:nvGrpSpPr>
        <p:grpSpPr>
          <a:xfrm>
            <a:off x="10011306" y="11444840"/>
            <a:ext cx="6872694" cy="3952257"/>
            <a:chOff x="10011306" y="11444840"/>
            <a:chExt cx="6872694" cy="3952257"/>
          </a:xfrm>
        </p:grpSpPr>
        <p:sp>
          <p:nvSpPr>
            <p:cNvPr id="117" name="Obdélník 116">
              <a:extLst>
                <a:ext uri="{FF2B5EF4-FFF2-40B4-BE49-F238E27FC236}">
                  <a16:creationId xmlns:a16="http://schemas.microsoft.com/office/drawing/2014/main" id="{932CD82D-315A-823C-174D-BB215A47AD88}"/>
                </a:ext>
              </a:extLst>
            </p:cNvPr>
            <p:cNvSpPr/>
            <p:nvPr/>
          </p:nvSpPr>
          <p:spPr>
            <a:xfrm>
              <a:off x="10020700" y="11473097"/>
              <a:ext cx="6840000" cy="39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124" name="Skupina 123">
              <a:extLst>
                <a:ext uri="{FF2B5EF4-FFF2-40B4-BE49-F238E27FC236}">
                  <a16:creationId xmlns:a16="http://schemas.microsoft.com/office/drawing/2014/main" id="{8E6A38CE-649F-480B-8C88-74DBEF8C3821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12177615" y="9278531"/>
              <a:ext cx="2507381" cy="6840000"/>
              <a:chOff x="10008000" y="491969"/>
              <a:chExt cx="6036930" cy="16468419"/>
            </a:xfrm>
          </p:grpSpPr>
          <p:pic>
            <p:nvPicPr>
              <p:cNvPr id="125" name="Obrázek 124">
                <a:extLst>
                  <a:ext uri="{FF2B5EF4-FFF2-40B4-BE49-F238E27FC236}">
                    <a16:creationId xmlns:a16="http://schemas.microsoft.com/office/drawing/2014/main" id="{C2F44776-675D-4832-A01C-3791AE3E6407}"/>
                  </a:ext>
                </a:extLst>
              </p:cNvPr>
              <p:cNvPicPr>
                <a:picLocks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24" t="26817" r="20499" b="33803"/>
              <a:stretch/>
            </p:blipFill>
            <p:spPr>
              <a:xfrm>
                <a:off x="10008000" y="11560388"/>
                <a:ext cx="6026399" cy="5400000"/>
              </a:xfrm>
              <a:prstGeom prst="rect">
                <a:avLst/>
              </a:prstGeom>
            </p:spPr>
          </p:pic>
          <p:pic>
            <p:nvPicPr>
              <p:cNvPr id="126" name="Obrázek 125">
                <a:extLst>
                  <a:ext uri="{FF2B5EF4-FFF2-40B4-BE49-F238E27FC236}">
                    <a16:creationId xmlns:a16="http://schemas.microsoft.com/office/drawing/2014/main" id="{A6529CD1-BC9D-D032-A0ED-1722A62E06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588" t="16131" r="24754" b="47798"/>
              <a:stretch/>
            </p:blipFill>
            <p:spPr>
              <a:xfrm>
                <a:off x="10008000" y="6011429"/>
                <a:ext cx="6024633" cy="5400000"/>
              </a:xfrm>
              <a:prstGeom prst="rect">
                <a:avLst/>
              </a:prstGeom>
            </p:spPr>
          </p:pic>
          <p:pic>
            <p:nvPicPr>
              <p:cNvPr id="127" name="Obrázek 126">
                <a:extLst>
                  <a:ext uri="{FF2B5EF4-FFF2-40B4-BE49-F238E27FC236}">
                    <a16:creationId xmlns:a16="http://schemas.microsoft.com/office/drawing/2014/main" id="{F24B6DED-961A-60DE-5EB7-F91B033D1B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928" b="4396"/>
              <a:stretch/>
            </p:blipFill>
            <p:spPr>
              <a:xfrm rot="16200000">
                <a:off x="10332613" y="179652"/>
                <a:ext cx="5400000" cy="6024634"/>
              </a:xfrm>
              <a:prstGeom prst="rect">
                <a:avLst/>
              </a:prstGeom>
            </p:spPr>
          </p:pic>
        </p:grpSp>
        <p:sp>
          <p:nvSpPr>
            <p:cNvPr id="136" name="TextovéPole 135">
              <a:extLst>
                <a:ext uri="{FF2B5EF4-FFF2-40B4-BE49-F238E27FC236}">
                  <a16:creationId xmlns:a16="http://schemas.microsoft.com/office/drawing/2014/main" id="{7E85EE46-5F56-EEB4-95BC-C8AD58C506A8}"/>
                </a:ext>
              </a:extLst>
            </p:cNvPr>
            <p:cNvSpPr txBox="1"/>
            <p:nvPr/>
          </p:nvSpPr>
          <p:spPr>
            <a:xfrm>
              <a:off x="10044000" y="14029077"/>
              <a:ext cx="6840000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Obr. 3. Rekonstrukce </a:t>
              </a:r>
              <a:r>
                <a:rPr lang="cs-CZ" sz="2000" dirty="0" err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kraniofaciálního</a:t>
              </a:r>
              <a:r>
                <a:rPr lang="cs-CZ" sz="20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defektu s využitím individuálního implantátu</a:t>
              </a:r>
            </a:p>
            <a:p>
              <a:endParaRPr lang="cs-CZ" sz="300" dirty="0">
                <a:solidFill>
                  <a:srgbClr val="0095D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A: plánování přístupu, B: fixace PEEK implantátu pomocí </a:t>
              </a:r>
              <a:r>
                <a:rPr lang="cs-CZ" dirty="0" err="1">
                  <a:latin typeface="Arial" panose="020B0604020202020204" pitchFamily="34" charset="0"/>
                  <a:cs typeface="Arial" panose="020B0604020202020204" pitchFamily="34" charset="0"/>
                </a:rPr>
                <a:t>minidlah</a:t>
              </a:r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 a vrutů, C: stav po rekonstrukci</a:t>
              </a:r>
            </a:p>
          </p:txBody>
        </p:sp>
        <p:sp>
          <p:nvSpPr>
            <p:cNvPr id="137" name="TextovéPole 136">
              <a:extLst>
                <a:ext uri="{FF2B5EF4-FFF2-40B4-BE49-F238E27FC236}">
                  <a16:creationId xmlns:a16="http://schemas.microsoft.com/office/drawing/2014/main" id="{7E6FED90-AF70-3B86-5355-651018027848}"/>
                </a:ext>
              </a:extLst>
            </p:cNvPr>
            <p:cNvSpPr txBox="1"/>
            <p:nvPr/>
          </p:nvSpPr>
          <p:spPr>
            <a:xfrm>
              <a:off x="10045921" y="13586065"/>
              <a:ext cx="3031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38" name="TextovéPole 137">
              <a:extLst>
                <a:ext uri="{FF2B5EF4-FFF2-40B4-BE49-F238E27FC236}">
                  <a16:creationId xmlns:a16="http://schemas.microsoft.com/office/drawing/2014/main" id="{26E08990-55C9-19D8-A591-21DC0759FED2}"/>
                </a:ext>
              </a:extLst>
            </p:cNvPr>
            <p:cNvSpPr txBox="1"/>
            <p:nvPr/>
          </p:nvSpPr>
          <p:spPr>
            <a:xfrm>
              <a:off x="12315577" y="13584534"/>
              <a:ext cx="3031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39" name="TextovéPole 138">
              <a:extLst>
                <a:ext uri="{FF2B5EF4-FFF2-40B4-BE49-F238E27FC236}">
                  <a16:creationId xmlns:a16="http://schemas.microsoft.com/office/drawing/2014/main" id="{0E7EBCE0-C142-368F-4106-DFA76E2833EE}"/>
                </a:ext>
              </a:extLst>
            </p:cNvPr>
            <p:cNvSpPr txBox="1"/>
            <p:nvPr/>
          </p:nvSpPr>
          <p:spPr>
            <a:xfrm>
              <a:off x="14630601" y="13584534"/>
              <a:ext cx="3031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1FEC2B46-1D43-C790-80F2-191B84A6800F}"/>
              </a:ext>
            </a:extLst>
          </p:cNvPr>
          <p:cNvGrpSpPr/>
          <p:nvPr/>
        </p:nvGrpSpPr>
        <p:grpSpPr>
          <a:xfrm>
            <a:off x="10008000" y="15820473"/>
            <a:ext cx="6872832" cy="5098069"/>
            <a:chOff x="10008000" y="15820473"/>
            <a:chExt cx="6872832" cy="5098069"/>
          </a:xfrm>
        </p:grpSpPr>
        <p:sp>
          <p:nvSpPr>
            <p:cNvPr id="140" name="Obdélník 139">
              <a:extLst>
                <a:ext uri="{FF2B5EF4-FFF2-40B4-BE49-F238E27FC236}">
                  <a16:creationId xmlns:a16="http://schemas.microsoft.com/office/drawing/2014/main" id="{DCA7E079-4050-AAF6-34C8-5CED14FBB68E}"/>
                </a:ext>
              </a:extLst>
            </p:cNvPr>
            <p:cNvSpPr/>
            <p:nvPr/>
          </p:nvSpPr>
          <p:spPr>
            <a:xfrm>
              <a:off x="10008000" y="15842542"/>
              <a:ext cx="6840000" cy="507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141" name="Skupina 140">
              <a:extLst>
                <a:ext uri="{FF2B5EF4-FFF2-40B4-BE49-F238E27FC236}">
                  <a16:creationId xmlns:a16="http://schemas.microsoft.com/office/drawing/2014/main" id="{4B2EBD55-6E15-B8CC-C1F3-EBD740AD5CF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08000" y="15820473"/>
              <a:ext cx="6840000" cy="3403207"/>
              <a:chOff x="11627282" y="9355014"/>
              <a:chExt cx="7973549" cy="3967200"/>
            </a:xfrm>
          </p:grpSpPr>
          <p:pic>
            <p:nvPicPr>
              <p:cNvPr id="142" name="Obrázek 141" descr="Obsah obrázku osoba, krk, Lidská tvář, zeď&#10;&#10;Obsah vygenerovaný umělou inteligencí může být nesprávný.">
                <a:extLst>
                  <a:ext uri="{FF2B5EF4-FFF2-40B4-BE49-F238E27FC236}">
                    <a16:creationId xmlns:a16="http://schemas.microsoft.com/office/drawing/2014/main" id="{A50010A1-FE80-6114-1069-2BFC07208E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12" t="3435" r="17480" b="16847"/>
              <a:stretch/>
            </p:blipFill>
            <p:spPr>
              <a:xfrm>
                <a:off x="11627282" y="9355014"/>
                <a:ext cx="2623122" cy="3965636"/>
              </a:xfrm>
              <a:prstGeom prst="rect">
                <a:avLst/>
              </a:prstGeom>
            </p:spPr>
          </p:pic>
          <p:pic>
            <p:nvPicPr>
              <p:cNvPr id="143" name="Obrázek 142">
                <a:extLst>
                  <a:ext uri="{FF2B5EF4-FFF2-40B4-BE49-F238E27FC236}">
                    <a16:creationId xmlns:a16="http://schemas.microsoft.com/office/drawing/2014/main" id="{DADB6E79-CE0A-B551-53AC-E935C7EF6B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02" t="4117" r="2092" b="25245"/>
              <a:stretch/>
            </p:blipFill>
            <p:spPr>
              <a:xfrm>
                <a:off x="16977708" y="9355014"/>
                <a:ext cx="2623123" cy="3967200"/>
              </a:xfrm>
              <a:prstGeom prst="rect">
                <a:avLst/>
              </a:prstGeom>
            </p:spPr>
          </p:pic>
          <p:pic>
            <p:nvPicPr>
              <p:cNvPr id="144" name="Obrázek 143">
                <a:extLst>
                  <a:ext uri="{FF2B5EF4-FFF2-40B4-BE49-F238E27FC236}">
                    <a16:creationId xmlns:a16="http://schemas.microsoft.com/office/drawing/2014/main" id="{3F51B27D-83B0-1623-5949-F227E3BC9E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3" t="4117" r="51202" b="25245"/>
              <a:stretch/>
            </p:blipFill>
            <p:spPr>
              <a:xfrm>
                <a:off x="14303539" y="9355014"/>
                <a:ext cx="2623122" cy="3967200"/>
              </a:xfrm>
              <a:prstGeom prst="rect">
                <a:avLst/>
              </a:prstGeom>
            </p:spPr>
          </p:pic>
        </p:grpSp>
        <p:sp>
          <p:nvSpPr>
            <p:cNvPr id="145" name="TextovéPole 144">
              <a:extLst>
                <a:ext uri="{FF2B5EF4-FFF2-40B4-BE49-F238E27FC236}">
                  <a16:creationId xmlns:a16="http://schemas.microsoft.com/office/drawing/2014/main" id="{2C0687BB-F818-649B-533E-FD81B0FF35A2}"/>
                </a:ext>
              </a:extLst>
            </p:cNvPr>
            <p:cNvSpPr txBox="1"/>
            <p:nvPr/>
          </p:nvSpPr>
          <p:spPr>
            <a:xfrm>
              <a:off x="10040832" y="19326792"/>
              <a:ext cx="6840000" cy="1554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Obr. 4. Funkčně-kosmetický výsledek</a:t>
              </a:r>
            </a:p>
            <a:p>
              <a:endParaRPr lang="cs-CZ" sz="300" dirty="0">
                <a:solidFill>
                  <a:srgbClr val="0095D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A: stav po kompartmentové resekci a mikrochirurgické rekonstrukci přenosem laloku z m. </a:t>
              </a:r>
              <a:r>
                <a:rPr lang="cs-CZ" dirty="0" err="1">
                  <a:latin typeface="Arial" panose="020B0604020202020204" pitchFamily="34" charset="0"/>
                  <a:cs typeface="Arial" panose="020B0604020202020204" pitchFamily="34" charset="0"/>
                </a:rPr>
                <a:t>latissimus</a:t>
              </a:r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dirty="0" err="1">
                  <a:latin typeface="Arial" panose="020B0604020202020204" pitchFamily="34" charset="0"/>
                  <a:cs typeface="Arial" panose="020B0604020202020204" pitchFamily="34" charset="0"/>
                </a:rPr>
                <a:t>dorsi</a:t>
              </a:r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, B: stav před rekonstrukcí defektu implantátem, C: stav po rekonstrukci komplexního defektu lebky a měkkých tkání PEEK implantátem</a:t>
              </a:r>
            </a:p>
          </p:txBody>
        </p:sp>
      </p:grpSp>
      <p:sp>
        <p:nvSpPr>
          <p:cNvPr id="149" name="Text Box 30">
            <a:extLst>
              <a:ext uri="{FF2B5EF4-FFF2-40B4-BE49-F238E27FC236}">
                <a16:creationId xmlns:a16="http://schemas.microsoft.com/office/drawing/2014/main" id="{A86B9CAA-07F8-6B05-F898-CD4CC92A4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000" y="19322132"/>
            <a:ext cx="9015346" cy="1614527"/>
          </a:xfrm>
          <a:prstGeom prst="rect">
            <a:avLst/>
          </a:prstGeom>
          <a:solidFill>
            <a:schemeClr val="bg1"/>
          </a:solidFill>
          <a:ln w="76200">
            <a:solidFill>
              <a:srgbClr val="0375B3"/>
            </a:solidFill>
            <a:miter lim="800000"/>
            <a:headEnd/>
            <a:tailEnd/>
          </a:ln>
        </p:spPr>
        <p:txBody>
          <a:bodyPr lIns="212715" tIns="212715" rIns="212715" bIns="212715"/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cs-CZ" altLang="cs-CZ" sz="3300" b="1" dirty="0">
                <a:solidFill>
                  <a:srgbClr val="F15A22"/>
                </a:solidFill>
                <a:latin typeface="Arial" panose="020B0604020202020204" pitchFamily="34" charset="0"/>
              </a:rPr>
              <a:t>Poděkování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cs-CZ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Práce byla podpořena výzkumným projektem Univerzity Karlovy </a:t>
            </a:r>
            <a:r>
              <a:rPr lang="cs-CZ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Cooperatio</a:t>
            </a:r>
            <a:r>
              <a:rPr lang="cs-CZ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43 </a:t>
            </a:r>
            <a:r>
              <a:rPr lang="cs-CZ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Surgical</a:t>
            </a:r>
            <a:r>
              <a:rPr lang="cs-CZ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Disciplines</a:t>
            </a:r>
            <a:r>
              <a:rPr lang="cs-CZ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20000"/>
              </a:spcBef>
            </a:pPr>
            <a:endParaRPr lang="cs-CZ" altLang="cs-CZ" sz="3300" b="1" dirty="0">
              <a:solidFill>
                <a:srgbClr val="F15A22"/>
              </a:solidFill>
              <a:latin typeface="Arial" panose="020B0604020202020204" pitchFamily="34" charset="0"/>
            </a:endParaRP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8F8FA060-2B0C-DCCC-97ED-E23A2535DC7D}"/>
              </a:ext>
            </a:extLst>
          </p:cNvPr>
          <p:cNvGrpSpPr/>
          <p:nvPr/>
        </p:nvGrpSpPr>
        <p:grpSpPr>
          <a:xfrm>
            <a:off x="17122714" y="10254214"/>
            <a:ext cx="12725916" cy="6507128"/>
            <a:chOff x="17122714" y="10254214"/>
            <a:chExt cx="12725916" cy="6507128"/>
          </a:xfrm>
        </p:grpSpPr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5ED8112B-922C-8A13-B792-BE259199098D}"/>
                </a:ext>
              </a:extLst>
            </p:cNvPr>
            <p:cNvSpPr/>
            <p:nvPr/>
          </p:nvSpPr>
          <p:spPr>
            <a:xfrm>
              <a:off x="17122714" y="10254214"/>
              <a:ext cx="12725916" cy="6507128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Text Box 41">
              <a:extLst>
                <a:ext uri="{FF2B5EF4-FFF2-40B4-BE49-F238E27FC236}">
                  <a16:creationId xmlns:a16="http://schemas.microsoft.com/office/drawing/2014/main" id="{662AF0BF-6FD0-966E-84E2-12BFD2129D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93387" y="13095228"/>
              <a:ext cx="8548575" cy="3176536"/>
            </a:xfrm>
            <a:prstGeom prst="rect">
              <a:avLst/>
            </a:prstGeom>
            <a:solidFill>
              <a:schemeClr val="bg1"/>
            </a:solidFill>
            <a:ln w="76200">
              <a:noFill/>
              <a:miter lim="800000"/>
              <a:headEnd/>
              <a:tailEnd/>
            </a:ln>
          </p:spPr>
          <p:txBody>
            <a:bodyPr lIns="212715" tIns="212715" rIns="212715" bIns="212715"/>
            <a:lstStyle>
              <a:lvl1pPr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just">
                <a:spcBef>
                  <a:spcPts val="1091"/>
                </a:spcBef>
                <a:buClr>
                  <a:srgbClr val="0095D9"/>
                </a:buClr>
              </a:pPr>
              <a:r>
                <a:rPr lang="cs-CZ" altLang="cs-CZ" dirty="0">
                  <a:latin typeface="Arial" panose="020B0604020202020204" pitchFamily="34" charset="0"/>
                </a:rPr>
                <a:t>hojení proběhly nekomplikovaně. Dlouhodobě je pacientka bez známek původního onemocnění.  Rekonstrukce defektu s využitím individuálního implantátu k rekonstrukci defektu lebky a měkkých tkání proběhla 5/2025 (Obr. 2-4).</a:t>
              </a:r>
            </a:p>
            <a:p>
              <a:pPr algn="just">
                <a:spcBef>
                  <a:spcPts val="1091"/>
                </a:spcBef>
                <a:buClr>
                  <a:srgbClr val="0095D9"/>
                </a:buClr>
              </a:pPr>
              <a:r>
                <a:rPr lang="cs-CZ" altLang="cs-CZ" dirty="0">
                  <a:latin typeface="Arial" panose="020B0604020202020204" pitchFamily="34" charset="0"/>
                </a:rPr>
                <a:t>Vzhledem k nejasnému optimálnímu postupu při invazi skeletu lebky DFSP jsme provedli systematickou rešerši. V odborné literatuře bylo od r. 1962 reportováno doposud 18 případů. S ohledem na výsledky lze usuzovat, že rozsah resekce kosti by měl být obdobně radikální jako v případě měkkých tkání.  </a:t>
              </a:r>
              <a:endParaRPr lang="en-US" altLang="cs-CZ" sz="1655" dirty="0">
                <a:latin typeface="Arial" panose="020B0604020202020204" pitchFamily="34" charset="0"/>
              </a:endParaRPr>
            </a:p>
          </p:txBody>
        </p:sp>
        <p:sp>
          <p:nvSpPr>
            <p:cNvPr id="6" name="Text Box 41">
              <a:extLst>
                <a:ext uri="{FF2B5EF4-FFF2-40B4-BE49-F238E27FC236}">
                  <a16:creationId xmlns:a16="http://schemas.microsoft.com/office/drawing/2014/main" id="{848A0330-C89D-3862-8171-08F01FDA45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29040" y="10277225"/>
              <a:ext cx="12563387" cy="2656768"/>
            </a:xfrm>
            <a:prstGeom prst="rect">
              <a:avLst/>
            </a:prstGeom>
            <a:solidFill>
              <a:schemeClr val="bg1"/>
            </a:solidFill>
            <a:ln w="76200">
              <a:noFill/>
              <a:miter lim="800000"/>
              <a:headEnd/>
              <a:tailEnd/>
            </a:ln>
          </p:spPr>
          <p:txBody>
            <a:bodyPr lIns="212715" tIns="212715" rIns="212715" bIns="212715"/>
            <a:lstStyle>
              <a:lvl1pPr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cs-CZ" altLang="cs-CZ" sz="3300" b="1" dirty="0">
                  <a:solidFill>
                    <a:srgbClr val="F15A22"/>
                  </a:solidFill>
                  <a:latin typeface="Arial" panose="020B0604020202020204" pitchFamily="34" charset="0"/>
                </a:rPr>
                <a:t>Kazuistika a systematická rešerše</a:t>
              </a:r>
              <a:endParaRPr lang="cs-CZ" altLang="cs-CZ" sz="2100" b="1" dirty="0">
                <a:solidFill>
                  <a:srgbClr val="F15A22"/>
                </a:solidFill>
                <a:latin typeface="Arial" panose="020B0604020202020204" pitchFamily="34" charset="0"/>
              </a:endParaRPr>
            </a:p>
            <a:p>
              <a:pPr algn="just">
                <a:spcBef>
                  <a:spcPts val="1091"/>
                </a:spcBef>
                <a:buClr>
                  <a:srgbClr val="0095D9"/>
                </a:buClr>
              </a:pPr>
              <a:r>
                <a:rPr lang="cs-CZ" altLang="cs-CZ" dirty="0">
                  <a:latin typeface="Arial" panose="020B0604020202020204" pitchFamily="34" charset="0"/>
                </a:rPr>
                <a:t>Jinak asymptomatická 33 letá žena se prezentovala se zduřením v levé </a:t>
              </a:r>
              <a:r>
                <a:rPr lang="cs-CZ" altLang="cs-CZ" dirty="0" err="1">
                  <a:latin typeface="Arial" panose="020B0604020202020204" pitchFamily="34" charset="0"/>
                </a:rPr>
                <a:t>temporoparotické</a:t>
              </a:r>
              <a:r>
                <a:rPr lang="cs-CZ" altLang="cs-CZ" dirty="0">
                  <a:latin typeface="Arial" panose="020B0604020202020204" pitchFamily="34" charset="0"/>
                </a:rPr>
                <a:t> oblasti. Z odebrané biopsie byl prokázán DFSP. </a:t>
              </a:r>
              <a:r>
                <a:rPr lang="cs-CZ" altLang="cs-CZ" dirty="0" err="1">
                  <a:latin typeface="Arial" panose="020B0604020202020204" pitchFamily="34" charset="0"/>
                </a:rPr>
                <a:t>Stagingová</a:t>
              </a:r>
              <a:r>
                <a:rPr lang="cs-CZ" altLang="cs-CZ" dirty="0">
                  <a:latin typeface="Arial" panose="020B0604020202020204" pitchFamily="34" charset="0"/>
                </a:rPr>
                <a:t> vyšetření vyloučila generalizaci. Na základě CT vyšetření byla zjevná infiltrace spánkové kosti a </a:t>
              </a:r>
              <a:r>
                <a:rPr lang="cs-CZ" altLang="cs-CZ" dirty="0" err="1">
                  <a:latin typeface="Arial" panose="020B0604020202020204" pitchFamily="34" charset="0"/>
                </a:rPr>
                <a:t>baze</a:t>
              </a:r>
              <a:r>
                <a:rPr lang="cs-CZ" altLang="cs-CZ" dirty="0">
                  <a:latin typeface="Arial" panose="020B0604020202020204" pitchFamily="34" charset="0"/>
                </a:rPr>
                <a:t> lební s intrakraniálním šířením. Kompartmentová resekce (kůže &gt; 40 mm, temporální sval, temporální </a:t>
              </a:r>
              <a:r>
                <a:rPr lang="cs-CZ" altLang="cs-CZ" dirty="0" err="1">
                  <a:latin typeface="Arial" panose="020B0604020202020204" pitchFamily="34" charset="0"/>
                </a:rPr>
                <a:t>squama</a:t>
              </a:r>
              <a:r>
                <a:rPr lang="cs-CZ" altLang="cs-CZ" dirty="0">
                  <a:latin typeface="Arial" panose="020B0604020202020204" pitchFamily="34" charset="0"/>
                </a:rPr>
                <a:t>, </a:t>
              </a:r>
              <a:r>
                <a:rPr lang="cs-CZ" altLang="cs-CZ" dirty="0" err="1">
                  <a:latin typeface="Arial" panose="020B0604020202020204" pitchFamily="34" charset="0"/>
                </a:rPr>
                <a:t>zygomatický</a:t>
              </a:r>
              <a:r>
                <a:rPr lang="cs-CZ" altLang="cs-CZ" dirty="0">
                  <a:latin typeface="Arial" panose="020B0604020202020204" pitchFamily="34" charset="0"/>
                </a:rPr>
                <a:t> oblouk a </a:t>
              </a:r>
              <a:r>
                <a:rPr lang="cs-CZ" altLang="cs-CZ" dirty="0" err="1">
                  <a:latin typeface="Arial" panose="020B0604020202020204" pitchFamily="34" charset="0"/>
                </a:rPr>
                <a:t>temporomandibulární</a:t>
              </a:r>
              <a:r>
                <a:rPr lang="cs-CZ" altLang="cs-CZ" dirty="0">
                  <a:latin typeface="Arial" panose="020B0604020202020204" pitchFamily="34" charset="0"/>
                </a:rPr>
                <a:t> kloub) </a:t>
              </a:r>
              <a:r>
                <a:rPr lang="cs-CZ" altLang="cs-CZ" dirty="0" err="1">
                  <a:latin typeface="Arial" panose="020B0604020202020204" pitchFamily="34" charset="0"/>
                </a:rPr>
                <a:t>infratemporálním</a:t>
              </a:r>
              <a:r>
                <a:rPr lang="cs-CZ" altLang="cs-CZ" dirty="0">
                  <a:latin typeface="Arial" panose="020B0604020202020204" pitchFamily="34" charset="0"/>
                </a:rPr>
                <a:t> přístupem D s rekonstrukcí volným lalokem z m. </a:t>
              </a:r>
              <a:r>
                <a:rPr lang="cs-CZ" altLang="cs-CZ" dirty="0" err="1">
                  <a:latin typeface="Arial" panose="020B0604020202020204" pitchFamily="34" charset="0"/>
                </a:rPr>
                <a:t>latissimus</a:t>
              </a:r>
              <a:r>
                <a:rPr lang="cs-CZ" altLang="cs-CZ" dirty="0">
                  <a:latin typeface="Arial" panose="020B0604020202020204" pitchFamily="34" charset="0"/>
                </a:rPr>
                <a:t> </a:t>
              </a:r>
              <a:r>
                <a:rPr lang="cs-CZ" altLang="cs-CZ" dirty="0" err="1">
                  <a:latin typeface="Arial" panose="020B0604020202020204" pitchFamily="34" charset="0"/>
                </a:rPr>
                <a:t>dorsi</a:t>
              </a:r>
              <a:r>
                <a:rPr lang="cs-CZ" altLang="cs-CZ" dirty="0">
                  <a:latin typeface="Arial" panose="020B0604020202020204" pitchFamily="34" charset="0"/>
                </a:rPr>
                <a:t> byla provedena 7/2017 (Obr.1). Výkon i </a:t>
              </a:r>
              <a:r>
                <a:rPr lang="cs-CZ" altLang="cs-CZ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pooper</a:t>
              </a:r>
              <a:r>
                <a:rPr lang="cs-CZ" altLang="cs-CZ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cs-CZ" altLang="cs-CZ" dirty="0">
                  <a:latin typeface="Arial" panose="020B0604020202020204" pitchFamily="34" charset="0"/>
                </a:rPr>
                <a:t> </a:t>
              </a:r>
              <a:endParaRPr lang="en-US" altLang="cs-CZ" sz="1655" dirty="0">
                <a:latin typeface="Arial" panose="020B0604020202020204" pitchFamily="34" charset="0"/>
              </a:endParaRPr>
            </a:p>
          </p:txBody>
        </p:sp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80DB4E0F-BA48-8273-CC33-8DDFEA8C2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l="18776" t="21714" r="40813" b="26328"/>
            <a:stretch/>
          </p:blipFill>
          <p:spPr>
            <a:xfrm>
              <a:off x="17348696" y="13338901"/>
              <a:ext cx="3810094" cy="3185929"/>
            </a:xfrm>
            <a:prstGeom prst="rect">
              <a:avLst/>
            </a:prstGeom>
          </p:spPr>
        </p:pic>
      </p:grpSp>
      <p:sp>
        <p:nvSpPr>
          <p:cNvPr id="8" name="TextovéPole 7">
            <a:extLst>
              <a:ext uri="{FF2B5EF4-FFF2-40B4-BE49-F238E27FC236}">
                <a16:creationId xmlns:a16="http://schemas.microsoft.com/office/drawing/2014/main" id="{B825D441-5DF5-C2DC-831A-59051DA79E6D}"/>
              </a:ext>
            </a:extLst>
          </p:cNvPr>
          <p:cNvSpPr txBox="1"/>
          <p:nvPr/>
        </p:nvSpPr>
        <p:spPr>
          <a:xfrm>
            <a:off x="17121600" y="9406071"/>
            <a:ext cx="12751479" cy="7540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Tab. 1. Identifikované případy DFSP s invazí lebky – systematická rešerše případů reportovaných dle </a:t>
            </a:r>
            <a:r>
              <a:rPr lang="cs-CZ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PubMed</a:t>
            </a:r>
            <a:endParaRPr lang="cs-CZ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300" dirty="0">
              <a:solidFill>
                <a:srgbClr val="0095D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(DOD: úmrtí v důsledku onemocnění; I: intrakraniální šíření; LR: lokální recidiva; m: mnohočetný; N/A: není známo; NED: bez známek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původnío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onemocnění; NMR: bez resekčních okrajů; s: solitární; P: invaze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perikrania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; S: invaze kostí lebky)</a:t>
            </a:r>
          </a:p>
        </p:txBody>
      </p:sp>
    </p:spTree>
    <p:extLst>
      <p:ext uri="{BB962C8B-B14F-4D97-AF65-F5344CB8AC3E}">
        <p14:creationId xmlns:p14="http://schemas.microsoft.com/office/powerpoint/2010/main" val="282566214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17308</TotalTime>
  <Words>1628</Words>
  <Application>Microsoft Office PowerPoint</Application>
  <PresentationFormat>Custom</PresentationFormat>
  <Paragraphs>261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Motiv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ORL akademie</dc:title>
  <dc:creator>Šárka</dc:creator>
  <cp:lastModifiedBy>Daniel Martinik</cp:lastModifiedBy>
  <cp:revision>42</cp:revision>
  <dcterms:created xsi:type="dcterms:W3CDTF">2017-08-30T13:07:43Z</dcterms:created>
  <dcterms:modified xsi:type="dcterms:W3CDTF">2025-09-09T17:35:41Z</dcterms:modified>
</cp:coreProperties>
</file>