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"/>
  </p:notesMasterIdLst>
  <p:sldIdLst>
    <p:sldId id="256" r:id="rId2"/>
  </p:sldIdLst>
  <p:sldSz cx="30275213" cy="213836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35">
          <p15:clr>
            <a:srgbClr val="A4A3A4"/>
          </p15:clr>
        </p15:guide>
        <p15:guide id="2" pos="953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rof. Chrobok" initials="V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922"/>
    <a:srgbClr val="0095D9"/>
    <a:srgbClr val="F25822"/>
    <a:srgbClr val="0085CE"/>
    <a:srgbClr val="0375B3"/>
    <a:srgbClr val="E21F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04" autoAdjust="0"/>
    <p:restoredTop sz="96340" autoAdjust="0"/>
  </p:normalViewPr>
  <p:slideViewPr>
    <p:cSldViewPr snapToGrid="0">
      <p:cViewPr varScale="1">
        <p:scale>
          <a:sx n="22" d="100"/>
          <a:sy n="22" d="100"/>
        </p:scale>
        <p:origin x="184" y="444"/>
      </p:cViewPr>
      <p:guideLst>
        <p:guide orient="horz" pos="6735"/>
        <p:guide pos="95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71189-CBDE-4400-A2A4-94A1ADDE58F6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1143000"/>
            <a:ext cx="4368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D6477-2630-49BD-B99E-6590EBD413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2504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BD6477-2630-49BD-B99E-6590EBD4137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2959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3499590"/>
            <a:ext cx="25733931" cy="7444669"/>
          </a:xfrm>
        </p:spPr>
        <p:txBody>
          <a:bodyPr anchor="b"/>
          <a:lstStyle>
            <a:lvl1pPr algn="ctr">
              <a:defRPr sz="18709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11231355"/>
            <a:ext cx="22706410" cy="5162758"/>
          </a:xfrm>
        </p:spPr>
        <p:txBody>
          <a:bodyPr/>
          <a:lstStyle>
            <a:lvl1pPr marL="0" indent="0" algn="ctr">
              <a:buNone/>
              <a:defRPr sz="7483"/>
            </a:lvl1pPr>
            <a:lvl2pPr marL="1425595" indent="0" algn="ctr">
              <a:buNone/>
              <a:defRPr sz="6236"/>
            </a:lvl2pPr>
            <a:lvl3pPr marL="2851191" indent="0" algn="ctr">
              <a:buNone/>
              <a:defRPr sz="5613"/>
            </a:lvl3pPr>
            <a:lvl4pPr marL="4276786" indent="0" algn="ctr">
              <a:buNone/>
              <a:defRPr sz="4989"/>
            </a:lvl4pPr>
            <a:lvl5pPr marL="5702381" indent="0" algn="ctr">
              <a:buNone/>
              <a:defRPr sz="4989"/>
            </a:lvl5pPr>
            <a:lvl6pPr marL="7127977" indent="0" algn="ctr">
              <a:buNone/>
              <a:defRPr sz="4989"/>
            </a:lvl6pPr>
            <a:lvl7pPr marL="8553572" indent="0" algn="ctr">
              <a:buNone/>
              <a:defRPr sz="4989"/>
            </a:lvl7pPr>
            <a:lvl8pPr marL="9979167" indent="0" algn="ctr">
              <a:buNone/>
              <a:defRPr sz="4989"/>
            </a:lvl8pPr>
            <a:lvl9pPr marL="11404763" indent="0" algn="ctr">
              <a:buNone/>
              <a:defRPr sz="4989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5001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2937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1138480"/>
            <a:ext cx="6528093" cy="1812163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1138480"/>
            <a:ext cx="19205838" cy="18121634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084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3034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5331063"/>
            <a:ext cx="26112371" cy="8894992"/>
          </a:xfrm>
        </p:spPr>
        <p:txBody>
          <a:bodyPr anchor="b"/>
          <a:lstStyle>
            <a:lvl1pPr>
              <a:defRPr sz="18709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14310205"/>
            <a:ext cx="26112371" cy="4677666"/>
          </a:xfrm>
        </p:spPr>
        <p:txBody>
          <a:bodyPr/>
          <a:lstStyle>
            <a:lvl1pPr marL="0" indent="0">
              <a:buNone/>
              <a:defRPr sz="7483">
                <a:solidFill>
                  <a:schemeClr val="tx1"/>
                </a:solidFill>
              </a:defRPr>
            </a:lvl1pPr>
            <a:lvl2pPr marL="1425595" indent="0">
              <a:buNone/>
              <a:defRPr sz="6236">
                <a:solidFill>
                  <a:schemeClr val="tx1">
                    <a:tint val="75000"/>
                  </a:schemeClr>
                </a:solidFill>
              </a:defRPr>
            </a:lvl2pPr>
            <a:lvl3pPr marL="2851191" indent="0">
              <a:buNone/>
              <a:defRPr sz="5613">
                <a:solidFill>
                  <a:schemeClr val="tx1">
                    <a:tint val="75000"/>
                  </a:schemeClr>
                </a:solidFill>
              </a:defRPr>
            </a:lvl3pPr>
            <a:lvl4pPr marL="4276786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4pPr>
            <a:lvl5pPr marL="5702381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5pPr>
            <a:lvl6pPr marL="7127977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6pPr>
            <a:lvl7pPr marL="8553572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7pPr>
            <a:lvl8pPr marL="9979167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8pPr>
            <a:lvl9pPr marL="11404763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9652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5692400"/>
            <a:ext cx="12866966" cy="1356771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5692400"/>
            <a:ext cx="12866966" cy="1356771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3887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138485"/>
            <a:ext cx="26112371" cy="413317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5241960"/>
            <a:ext cx="12807832" cy="2569003"/>
          </a:xfrm>
        </p:spPr>
        <p:txBody>
          <a:bodyPr anchor="b"/>
          <a:lstStyle>
            <a:lvl1pPr marL="0" indent="0">
              <a:buNone/>
              <a:defRPr sz="7483" b="1"/>
            </a:lvl1pPr>
            <a:lvl2pPr marL="1425595" indent="0">
              <a:buNone/>
              <a:defRPr sz="6236" b="1"/>
            </a:lvl2pPr>
            <a:lvl3pPr marL="2851191" indent="0">
              <a:buNone/>
              <a:defRPr sz="5613" b="1"/>
            </a:lvl3pPr>
            <a:lvl4pPr marL="4276786" indent="0">
              <a:buNone/>
              <a:defRPr sz="4989" b="1"/>
            </a:lvl4pPr>
            <a:lvl5pPr marL="5702381" indent="0">
              <a:buNone/>
              <a:defRPr sz="4989" b="1"/>
            </a:lvl5pPr>
            <a:lvl6pPr marL="7127977" indent="0">
              <a:buNone/>
              <a:defRPr sz="4989" b="1"/>
            </a:lvl6pPr>
            <a:lvl7pPr marL="8553572" indent="0">
              <a:buNone/>
              <a:defRPr sz="4989" b="1"/>
            </a:lvl7pPr>
            <a:lvl8pPr marL="9979167" indent="0">
              <a:buNone/>
              <a:defRPr sz="4989" b="1"/>
            </a:lvl8pPr>
            <a:lvl9pPr marL="11404763" indent="0">
              <a:buNone/>
              <a:defRPr sz="4989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7810963"/>
            <a:ext cx="12807832" cy="1148875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5241960"/>
            <a:ext cx="12870909" cy="2569003"/>
          </a:xfrm>
        </p:spPr>
        <p:txBody>
          <a:bodyPr anchor="b"/>
          <a:lstStyle>
            <a:lvl1pPr marL="0" indent="0">
              <a:buNone/>
              <a:defRPr sz="7483" b="1"/>
            </a:lvl1pPr>
            <a:lvl2pPr marL="1425595" indent="0">
              <a:buNone/>
              <a:defRPr sz="6236" b="1"/>
            </a:lvl2pPr>
            <a:lvl3pPr marL="2851191" indent="0">
              <a:buNone/>
              <a:defRPr sz="5613" b="1"/>
            </a:lvl3pPr>
            <a:lvl4pPr marL="4276786" indent="0">
              <a:buNone/>
              <a:defRPr sz="4989" b="1"/>
            </a:lvl4pPr>
            <a:lvl5pPr marL="5702381" indent="0">
              <a:buNone/>
              <a:defRPr sz="4989" b="1"/>
            </a:lvl5pPr>
            <a:lvl6pPr marL="7127977" indent="0">
              <a:buNone/>
              <a:defRPr sz="4989" b="1"/>
            </a:lvl6pPr>
            <a:lvl7pPr marL="8553572" indent="0">
              <a:buNone/>
              <a:defRPr sz="4989" b="1"/>
            </a:lvl7pPr>
            <a:lvl8pPr marL="9979167" indent="0">
              <a:buNone/>
              <a:defRPr sz="4989" b="1"/>
            </a:lvl8pPr>
            <a:lvl9pPr marL="11404763" indent="0">
              <a:buNone/>
              <a:defRPr sz="4989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7810963"/>
            <a:ext cx="12870909" cy="1148875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6509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7909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989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425575"/>
            <a:ext cx="9764544" cy="4989513"/>
          </a:xfrm>
        </p:spPr>
        <p:txBody>
          <a:bodyPr anchor="b"/>
          <a:lstStyle>
            <a:lvl1pPr>
              <a:defRPr sz="9978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3078850"/>
            <a:ext cx="15326827" cy="15196234"/>
          </a:xfrm>
        </p:spPr>
        <p:txBody>
          <a:bodyPr/>
          <a:lstStyle>
            <a:lvl1pPr>
              <a:defRPr sz="9978"/>
            </a:lvl1pPr>
            <a:lvl2pPr>
              <a:defRPr sz="8731"/>
            </a:lvl2pPr>
            <a:lvl3pPr>
              <a:defRPr sz="7483"/>
            </a:lvl3pPr>
            <a:lvl4pPr>
              <a:defRPr sz="6236"/>
            </a:lvl4pPr>
            <a:lvl5pPr>
              <a:defRPr sz="6236"/>
            </a:lvl5pPr>
            <a:lvl6pPr>
              <a:defRPr sz="6236"/>
            </a:lvl6pPr>
            <a:lvl7pPr>
              <a:defRPr sz="6236"/>
            </a:lvl7pPr>
            <a:lvl8pPr>
              <a:defRPr sz="6236"/>
            </a:lvl8pPr>
            <a:lvl9pPr>
              <a:defRPr sz="6236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6415088"/>
            <a:ext cx="9764544" cy="11884743"/>
          </a:xfrm>
        </p:spPr>
        <p:txBody>
          <a:bodyPr/>
          <a:lstStyle>
            <a:lvl1pPr marL="0" indent="0">
              <a:buNone/>
              <a:defRPr sz="4989"/>
            </a:lvl1pPr>
            <a:lvl2pPr marL="1425595" indent="0">
              <a:buNone/>
              <a:defRPr sz="4365"/>
            </a:lvl2pPr>
            <a:lvl3pPr marL="2851191" indent="0">
              <a:buNone/>
              <a:defRPr sz="3742"/>
            </a:lvl3pPr>
            <a:lvl4pPr marL="4276786" indent="0">
              <a:buNone/>
              <a:defRPr sz="3118"/>
            </a:lvl4pPr>
            <a:lvl5pPr marL="5702381" indent="0">
              <a:buNone/>
              <a:defRPr sz="3118"/>
            </a:lvl5pPr>
            <a:lvl6pPr marL="7127977" indent="0">
              <a:buNone/>
              <a:defRPr sz="3118"/>
            </a:lvl6pPr>
            <a:lvl7pPr marL="8553572" indent="0">
              <a:buNone/>
              <a:defRPr sz="3118"/>
            </a:lvl7pPr>
            <a:lvl8pPr marL="9979167" indent="0">
              <a:buNone/>
              <a:defRPr sz="3118"/>
            </a:lvl8pPr>
            <a:lvl9pPr marL="11404763" indent="0">
              <a:buNone/>
              <a:defRPr sz="3118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9179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425575"/>
            <a:ext cx="9764544" cy="4989513"/>
          </a:xfrm>
        </p:spPr>
        <p:txBody>
          <a:bodyPr anchor="b"/>
          <a:lstStyle>
            <a:lvl1pPr>
              <a:defRPr sz="9978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3078850"/>
            <a:ext cx="15326827" cy="15196234"/>
          </a:xfrm>
        </p:spPr>
        <p:txBody>
          <a:bodyPr anchor="t"/>
          <a:lstStyle>
            <a:lvl1pPr marL="0" indent="0">
              <a:buNone/>
              <a:defRPr sz="9978"/>
            </a:lvl1pPr>
            <a:lvl2pPr marL="1425595" indent="0">
              <a:buNone/>
              <a:defRPr sz="8731"/>
            </a:lvl2pPr>
            <a:lvl3pPr marL="2851191" indent="0">
              <a:buNone/>
              <a:defRPr sz="7483"/>
            </a:lvl3pPr>
            <a:lvl4pPr marL="4276786" indent="0">
              <a:buNone/>
              <a:defRPr sz="6236"/>
            </a:lvl4pPr>
            <a:lvl5pPr marL="5702381" indent="0">
              <a:buNone/>
              <a:defRPr sz="6236"/>
            </a:lvl5pPr>
            <a:lvl6pPr marL="7127977" indent="0">
              <a:buNone/>
              <a:defRPr sz="6236"/>
            </a:lvl6pPr>
            <a:lvl7pPr marL="8553572" indent="0">
              <a:buNone/>
              <a:defRPr sz="6236"/>
            </a:lvl7pPr>
            <a:lvl8pPr marL="9979167" indent="0">
              <a:buNone/>
              <a:defRPr sz="6236"/>
            </a:lvl8pPr>
            <a:lvl9pPr marL="11404763" indent="0">
              <a:buNone/>
              <a:defRPr sz="6236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6415088"/>
            <a:ext cx="9764544" cy="11884743"/>
          </a:xfrm>
        </p:spPr>
        <p:txBody>
          <a:bodyPr/>
          <a:lstStyle>
            <a:lvl1pPr marL="0" indent="0">
              <a:buNone/>
              <a:defRPr sz="4989"/>
            </a:lvl1pPr>
            <a:lvl2pPr marL="1425595" indent="0">
              <a:buNone/>
              <a:defRPr sz="4365"/>
            </a:lvl2pPr>
            <a:lvl3pPr marL="2851191" indent="0">
              <a:buNone/>
              <a:defRPr sz="3742"/>
            </a:lvl3pPr>
            <a:lvl4pPr marL="4276786" indent="0">
              <a:buNone/>
              <a:defRPr sz="3118"/>
            </a:lvl4pPr>
            <a:lvl5pPr marL="5702381" indent="0">
              <a:buNone/>
              <a:defRPr sz="3118"/>
            </a:lvl5pPr>
            <a:lvl6pPr marL="7127977" indent="0">
              <a:buNone/>
              <a:defRPr sz="3118"/>
            </a:lvl6pPr>
            <a:lvl7pPr marL="8553572" indent="0">
              <a:buNone/>
              <a:defRPr sz="3118"/>
            </a:lvl7pPr>
            <a:lvl8pPr marL="9979167" indent="0">
              <a:buNone/>
              <a:defRPr sz="3118"/>
            </a:lvl8pPr>
            <a:lvl9pPr marL="11404763" indent="0">
              <a:buNone/>
              <a:defRPr sz="3118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268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1138485"/>
            <a:ext cx="26112371" cy="4133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5692400"/>
            <a:ext cx="26112371" cy="1356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19819457"/>
            <a:ext cx="681192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19819457"/>
            <a:ext cx="1021788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19819457"/>
            <a:ext cx="681192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1611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2851191" rtl="0" eaLnBrk="1" latinLnBrk="0" hangingPunct="1">
        <a:lnSpc>
          <a:spcPct val="90000"/>
        </a:lnSpc>
        <a:spcBef>
          <a:spcPct val="0"/>
        </a:spcBef>
        <a:buNone/>
        <a:defRPr sz="137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2798" indent="-712798" algn="l" defTabSz="2851191" rtl="0" eaLnBrk="1" latinLnBrk="0" hangingPunct="1">
        <a:lnSpc>
          <a:spcPct val="90000"/>
        </a:lnSpc>
        <a:spcBef>
          <a:spcPts val="3118"/>
        </a:spcBef>
        <a:buFont typeface="Arial" panose="020B0604020202020204" pitchFamily="34" charset="0"/>
        <a:buChar char="•"/>
        <a:defRPr sz="8731" kern="1200">
          <a:solidFill>
            <a:schemeClr val="tx1"/>
          </a:solidFill>
          <a:latin typeface="+mn-lt"/>
          <a:ea typeface="+mn-ea"/>
          <a:cs typeface="+mn-cs"/>
        </a:defRPr>
      </a:lvl1pPr>
      <a:lvl2pPr marL="2138393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7483" kern="1200">
          <a:solidFill>
            <a:schemeClr val="tx1"/>
          </a:solidFill>
          <a:latin typeface="+mn-lt"/>
          <a:ea typeface="+mn-ea"/>
          <a:cs typeface="+mn-cs"/>
        </a:defRPr>
      </a:lvl2pPr>
      <a:lvl3pPr marL="3563988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6236" kern="1200">
          <a:solidFill>
            <a:schemeClr val="tx1"/>
          </a:solidFill>
          <a:latin typeface="+mn-lt"/>
          <a:ea typeface="+mn-ea"/>
          <a:cs typeface="+mn-cs"/>
        </a:defRPr>
      </a:lvl3pPr>
      <a:lvl4pPr marL="4989584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4pPr>
      <a:lvl5pPr marL="6415179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5pPr>
      <a:lvl6pPr marL="7840774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6pPr>
      <a:lvl7pPr marL="9266370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7pPr>
      <a:lvl8pPr marL="10691965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8pPr>
      <a:lvl9pPr marL="12117560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1pPr>
      <a:lvl2pPr marL="1425595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2pPr>
      <a:lvl3pPr marL="2851191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3pPr>
      <a:lvl4pPr marL="4276786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4pPr>
      <a:lvl5pPr marL="5702381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5pPr>
      <a:lvl6pPr marL="7127977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6pPr>
      <a:lvl7pPr marL="8553572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7pPr>
      <a:lvl8pPr marL="9979167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8pPr>
      <a:lvl9pPr marL="11404763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chemeClr val="bg1"/>
            </a:gs>
            <a:gs pos="100000">
              <a:srgbClr val="0095D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35"/>
          <p:cNvSpPr txBox="1">
            <a:spLocks noChangeArrowheads="1"/>
          </p:cNvSpPr>
          <p:nvPr/>
        </p:nvSpPr>
        <p:spPr bwMode="auto">
          <a:xfrm>
            <a:off x="-1315442" y="2490524"/>
            <a:ext cx="24521670" cy="1618087"/>
          </a:xfrm>
          <a:prstGeom prst="rect">
            <a:avLst/>
          </a:prstGeom>
          <a:noFill/>
          <a:ln>
            <a:noFill/>
          </a:ln>
        </p:spPr>
        <p:txBody>
          <a:bodyPr lIns="119653" tIns="119653" rIns="119653" bIns="119653" anchor="ctr"/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cs-CZ" altLang="nl-NL" sz="3800" b="1" dirty="0" err="1">
                <a:solidFill>
                  <a:srgbClr val="F15922"/>
                </a:solidFill>
                <a:latin typeface="Arial" panose="020B0604020202020204" pitchFamily="34" charset="0"/>
              </a:rPr>
              <a:t>Vallušová</a:t>
            </a:r>
            <a:r>
              <a:rPr lang="cs-CZ" altLang="nl-NL" sz="3800" b="1" dirty="0">
                <a:solidFill>
                  <a:srgbClr val="F15922"/>
                </a:solidFill>
                <a:latin typeface="Arial" panose="020B0604020202020204" pitchFamily="34" charset="0"/>
              </a:rPr>
              <a:t> K.</a:t>
            </a:r>
            <a:r>
              <a:rPr lang="cs-CZ" altLang="nl-NL" sz="3800" b="1" baseline="30000" dirty="0">
                <a:solidFill>
                  <a:srgbClr val="F15922"/>
                </a:solidFill>
                <a:latin typeface="Arial" panose="020B0604020202020204" pitchFamily="34" charset="0"/>
              </a:rPr>
              <a:t>1</a:t>
            </a:r>
            <a:r>
              <a:rPr lang="cs-CZ" altLang="nl-NL" sz="3800" b="1" dirty="0">
                <a:solidFill>
                  <a:srgbClr val="F15922"/>
                </a:solidFill>
                <a:latin typeface="Arial" panose="020B0604020202020204" pitchFamily="34" charset="0"/>
              </a:rPr>
              <a:t>, Salzman R.</a:t>
            </a:r>
            <a:r>
              <a:rPr lang="cs-CZ" altLang="nl-NL" sz="3800" b="1" baseline="30000" dirty="0">
                <a:solidFill>
                  <a:srgbClr val="F15922"/>
                </a:solidFill>
                <a:latin typeface="Arial" panose="020B0604020202020204" pitchFamily="34" charset="0"/>
              </a:rPr>
              <a:t>1</a:t>
            </a:r>
            <a:r>
              <a:rPr lang="cs-CZ" altLang="nl-NL" sz="3800" b="1" dirty="0">
                <a:solidFill>
                  <a:srgbClr val="F15922"/>
                </a:solidFill>
                <a:latin typeface="Arial" panose="020B0604020202020204" pitchFamily="34" charset="0"/>
              </a:rPr>
              <a:t>, </a:t>
            </a:r>
            <a:r>
              <a:rPr lang="cs-CZ" altLang="nl-NL" sz="3800" b="1" dirty="0" err="1">
                <a:solidFill>
                  <a:srgbClr val="F15922"/>
                </a:solidFill>
                <a:latin typeface="Arial" panose="020B0604020202020204" pitchFamily="34" charset="0"/>
              </a:rPr>
              <a:t>Mateášiková</a:t>
            </a:r>
            <a:r>
              <a:rPr lang="cs-CZ" altLang="nl-NL" sz="3800" b="1" dirty="0">
                <a:solidFill>
                  <a:srgbClr val="F15922"/>
                </a:solidFill>
                <a:latin typeface="Arial" panose="020B0604020202020204" pitchFamily="34" charset="0"/>
              </a:rPr>
              <a:t> Z.</a:t>
            </a:r>
            <a:r>
              <a:rPr lang="cs-CZ" altLang="nl-NL" sz="3800" b="1" baseline="30000" dirty="0">
                <a:solidFill>
                  <a:srgbClr val="F15922"/>
                </a:solidFill>
                <a:latin typeface="Arial" panose="020B0604020202020204" pitchFamily="34" charset="0"/>
              </a:rPr>
              <a:t>1</a:t>
            </a:r>
            <a:r>
              <a:rPr lang="cs-CZ" altLang="nl-NL" sz="3800" b="1" dirty="0">
                <a:solidFill>
                  <a:srgbClr val="F15922"/>
                </a:solidFill>
                <a:latin typeface="Arial" panose="020B0604020202020204" pitchFamily="34" charset="0"/>
              </a:rPr>
              <a:t> </a:t>
            </a:r>
            <a:endParaRPr lang="cs-CZ" altLang="nl-NL" sz="3800" b="1" baseline="30000" dirty="0">
              <a:solidFill>
                <a:srgbClr val="F15922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cs-CZ" altLang="nl-NL" sz="2700" baseline="30000" dirty="0">
                <a:solidFill>
                  <a:srgbClr val="F15922"/>
                </a:solidFill>
                <a:latin typeface="Arial" panose="020B0604020202020204" pitchFamily="34" charset="0"/>
              </a:rPr>
              <a:t>1</a:t>
            </a:r>
            <a:r>
              <a:rPr lang="cs-CZ" altLang="nl-NL" sz="3800" baseline="30000" dirty="0">
                <a:solidFill>
                  <a:srgbClr val="F15922"/>
                </a:solidFill>
                <a:latin typeface="Arial" panose="020B0604020202020204" pitchFamily="34" charset="0"/>
              </a:rPr>
              <a:t> </a:t>
            </a:r>
            <a:r>
              <a:rPr lang="cs-CZ" altLang="nl-NL" sz="2700" dirty="0">
                <a:solidFill>
                  <a:srgbClr val="F15922"/>
                </a:solidFill>
                <a:latin typeface="Arial" panose="020B0604020202020204" pitchFamily="34" charset="0"/>
              </a:rPr>
              <a:t>Klinika otorinolaryngologie a chirurgie hlavy a krku Fakultní nemocnice Olomouc a Lékařské fakulty Univerzity Palackého v Olomouci </a:t>
            </a:r>
            <a:endParaRPr lang="en-GB" altLang="nl-NL" sz="2700" dirty="0">
              <a:solidFill>
                <a:srgbClr val="F15922"/>
              </a:solidFill>
              <a:latin typeface="Arial" panose="020B0604020202020204" pitchFamily="34" charset="0"/>
            </a:endParaRPr>
          </a:p>
        </p:txBody>
      </p:sp>
      <p:sp>
        <p:nvSpPr>
          <p:cNvPr id="51" name="Text Box 6"/>
          <p:cNvSpPr txBox="1">
            <a:spLocks noChangeArrowheads="1"/>
          </p:cNvSpPr>
          <p:nvPr/>
        </p:nvSpPr>
        <p:spPr bwMode="auto">
          <a:xfrm>
            <a:off x="0" y="784823"/>
            <a:ext cx="19267714" cy="1793315"/>
          </a:xfrm>
          <a:prstGeom prst="rect">
            <a:avLst/>
          </a:prstGeom>
          <a:noFill/>
          <a:ln>
            <a:noFill/>
          </a:ln>
        </p:spPr>
        <p:txBody>
          <a:bodyPr lIns="179102" tIns="179483" rIns="179102" bIns="179102" anchor="ctr"/>
          <a:lstStyle>
            <a:lvl1pPr defTabSz="912813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12813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12813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12813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12813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cs-CZ" altLang="cs-CZ" sz="4800" b="1" dirty="0">
                <a:solidFill>
                  <a:srgbClr val="0095D9"/>
                </a:solidFill>
                <a:latin typeface="Arial" panose="020B0604020202020204" pitchFamily="34" charset="0"/>
              </a:rPr>
              <a:t>Dehiscence </a:t>
            </a:r>
            <a:r>
              <a:rPr lang="cs-CZ" altLang="cs-CZ" sz="4800" b="1" dirty="0" err="1">
                <a:solidFill>
                  <a:srgbClr val="0095D9"/>
                </a:solidFill>
                <a:latin typeface="Arial" panose="020B0604020202020204" pitchFamily="34" charset="0"/>
              </a:rPr>
              <a:t>Fallopiova</a:t>
            </a:r>
            <a:r>
              <a:rPr lang="cs-CZ" altLang="cs-CZ" sz="4800" b="1" dirty="0">
                <a:solidFill>
                  <a:srgbClr val="0095D9"/>
                </a:solidFill>
                <a:latin typeface="Arial" panose="020B0604020202020204" pitchFamily="34" charset="0"/>
              </a:rPr>
              <a:t> kanálu s prolapsem lícního nervu </a:t>
            </a:r>
            <a:br>
              <a:rPr lang="cs-CZ" altLang="cs-CZ" sz="4800" b="1" dirty="0">
                <a:solidFill>
                  <a:srgbClr val="0095D9"/>
                </a:solidFill>
                <a:latin typeface="Arial" panose="020B0604020202020204" pitchFamily="34" charset="0"/>
              </a:rPr>
            </a:br>
            <a:r>
              <a:rPr lang="cs-CZ" altLang="cs-CZ" sz="4800" b="1" dirty="0">
                <a:solidFill>
                  <a:srgbClr val="0095D9"/>
                </a:solidFill>
                <a:latin typeface="Arial" panose="020B0604020202020204" pitchFamily="34" charset="0"/>
              </a:rPr>
              <a:t>- modifikace operační techniky při </a:t>
            </a:r>
            <a:r>
              <a:rPr lang="cs-CZ" altLang="cs-CZ" sz="4800" b="1" dirty="0" err="1">
                <a:solidFill>
                  <a:srgbClr val="0095D9"/>
                </a:solidFill>
                <a:latin typeface="Arial" panose="020B0604020202020204" pitchFamily="34" charset="0"/>
              </a:rPr>
              <a:t>stapedoplastice</a:t>
            </a:r>
            <a:r>
              <a:rPr lang="cs-CZ" altLang="cs-CZ" sz="4800" b="1" dirty="0">
                <a:solidFill>
                  <a:srgbClr val="0095D9"/>
                </a:solidFill>
                <a:latin typeface="Arial" panose="020B0604020202020204" pitchFamily="34" charset="0"/>
              </a:rPr>
              <a:t>  </a:t>
            </a:r>
          </a:p>
        </p:txBody>
      </p:sp>
      <p:pic>
        <p:nvPicPr>
          <p:cNvPr id="53" name="Obrázek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30350" y="680218"/>
            <a:ext cx="11038663" cy="2268000"/>
          </a:xfrm>
          <a:prstGeom prst="rect">
            <a:avLst/>
          </a:prstGeom>
        </p:spPr>
      </p:pic>
      <p:sp>
        <p:nvSpPr>
          <p:cNvPr id="36" name="Text Box 30">
            <a:extLst>
              <a:ext uri="{FF2B5EF4-FFF2-40B4-BE49-F238E27FC236}">
                <a16:creationId xmlns:a16="http://schemas.microsoft.com/office/drawing/2014/main" id="{86937B9C-6C7C-41BB-A138-ED05FF57E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09" y="4159526"/>
            <a:ext cx="6696018" cy="3174724"/>
          </a:xfrm>
          <a:prstGeom prst="rect">
            <a:avLst/>
          </a:prstGeom>
          <a:solidFill>
            <a:schemeClr val="bg1"/>
          </a:solidFill>
          <a:ln w="76200">
            <a:solidFill>
              <a:srgbClr val="0375B3"/>
            </a:solidFill>
            <a:miter lim="800000"/>
            <a:headEnd/>
            <a:tailEnd/>
          </a:ln>
        </p:spPr>
        <p:txBody>
          <a:bodyPr lIns="212715" tIns="212715" rIns="212715" bIns="212715"/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cs-CZ" altLang="cs-CZ" sz="3100" b="1" dirty="0">
                <a:solidFill>
                  <a:srgbClr val="F15A22"/>
                </a:solidFill>
                <a:latin typeface="Arial" panose="020B0604020202020204" pitchFamily="34" charset="0"/>
              </a:rPr>
              <a:t>Úvod </a:t>
            </a:r>
          </a:p>
          <a:p>
            <a:pPr algn="just">
              <a:spcBef>
                <a:spcPct val="20000"/>
              </a:spcBef>
            </a:pPr>
            <a:r>
              <a:rPr lang="cs-CZ" altLang="cs-CZ" sz="2200" dirty="0">
                <a:latin typeface="Arial" panose="020B0604020202020204" pitchFamily="34" charset="0"/>
              </a:rPr>
              <a:t>Dehiscence </a:t>
            </a:r>
            <a:r>
              <a:rPr lang="cs-CZ" altLang="cs-CZ" sz="2200" dirty="0" err="1">
                <a:latin typeface="Arial" panose="020B0604020202020204" pitchFamily="34" charset="0"/>
              </a:rPr>
              <a:t>Fallopiova</a:t>
            </a:r>
            <a:r>
              <a:rPr lang="cs-CZ" altLang="cs-CZ" sz="2200" dirty="0">
                <a:latin typeface="Arial" panose="020B0604020202020204" pitchFamily="34" charset="0"/>
              </a:rPr>
              <a:t> kanálu představuje defekt </a:t>
            </a:r>
            <a:br>
              <a:rPr lang="cs-CZ" altLang="cs-CZ" sz="2200" dirty="0">
                <a:latin typeface="Arial" panose="020B0604020202020204" pitchFamily="34" charset="0"/>
              </a:rPr>
            </a:br>
            <a:r>
              <a:rPr lang="cs-CZ" altLang="cs-CZ" sz="2200" dirty="0">
                <a:latin typeface="Arial" panose="020B0604020202020204" pitchFamily="34" charset="0"/>
              </a:rPr>
              <a:t>v kostěném obalu, kterým prochází lícní nerv. </a:t>
            </a:r>
            <a:r>
              <a:rPr lang="cs-CZ" altLang="cs-CZ" sz="2200" dirty="0" err="1">
                <a:latin typeface="Arial" panose="020B0604020202020204" pitchFamily="34" charset="0"/>
              </a:rPr>
              <a:t>Overhang</a:t>
            </a:r>
            <a:r>
              <a:rPr lang="cs-CZ" altLang="cs-CZ" sz="2200" dirty="0">
                <a:latin typeface="Arial" panose="020B0604020202020204" pitchFamily="34" charset="0"/>
              </a:rPr>
              <a:t> (prolaps) lícního nervu označuje jeho abnormální prominenci směrem nad oválné okénko. Přítomnost této anatomické odchylky může vyžadovat úpravu standardního chirurgického přístupu.</a:t>
            </a:r>
          </a:p>
        </p:txBody>
      </p:sp>
      <p:sp>
        <p:nvSpPr>
          <p:cNvPr id="52" name="Text Box 37">
            <a:extLst>
              <a:ext uri="{FF2B5EF4-FFF2-40B4-BE49-F238E27FC236}">
                <a16:creationId xmlns:a16="http://schemas.microsoft.com/office/drawing/2014/main" id="{DC73CF15-9EBC-4B96-9D0B-B6D49A105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07" y="7531768"/>
            <a:ext cx="6696019" cy="13404849"/>
          </a:xfrm>
          <a:prstGeom prst="rect">
            <a:avLst/>
          </a:prstGeom>
          <a:solidFill>
            <a:schemeClr val="bg1"/>
          </a:solidFill>
          <a:ln w="76200">
            <a:solidFill>
              <a:srgbClr val="0375B3"/>
            </a:solidFill>
            <a:miter lim="800000"/>
            <a:headEnd/>
            <a:tailEnd/>
          </a:ln>
        </p:spPr>
        <p:txBody>
          <a:bodyPr lIns="212715" tIns="212715" rIns="212715" bIns="212715"/>
          <a:lstStyle>
            <a:lvl1pPr marL="2857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cs-CZ" altLang="cs-CZ" sz="3100" b="1" dirty="0">
                <a:solidFill>
                  <a:srgbClr val="F15A22"/>
                </a:solidFill>
                <a:latin typeface="Arial" panose="020B0604020202020204" pitchFamily="34" charset="0"/>
              </a:rPr>
              <a:t>Kazuistika </a:t>
            </a:r>
            <a:r>
              <a:rPr lang="cs-CZ" altLang="cs-CZ" sz="3300" b="1" dirty="0">
                <a:solidFill>
                  <a:srgbClr val="F15A22"/>
                </a:solidFill>
                <a:latin typeface="Arial" panose="020B0604020202020204" pitchFamily="34" charset="0"/>
              </a:rPr>
              <a:t> </a:t>
            </a:r>
          </a:p>
          <a:p>
            <a:pPr marL="0" indent="0" algn="just">
              <a:spcBef>
                <a:spcPct val="50000"/>
              </a:spcBef>
              <a:buSzPct val="60000"/>
              <a:buFont typeface="Monotype Sorts" pitchFamily="1" charset="2"/>
              <a:buNone/>
            </a:pPr>
            <a:r>
              <a:rPr lang="cs-CZ" altLang="nl-NL" sz="2200" dirty="0">
                <a:latin typeface="Arial" panose="020B0604020202020204" pitchFamily="34" charset="0"/>
              </a:rPr>
              <a:t>Prezentujeme 38letou pacientku, která se dostavila pro  oboustranné zhoršení sluchu, výraznější na pravé straně, doprovázené </a:t>
            </a:r>
            <a:r>
              <a:rPr lang="cs-CZ" altLang="nl-NL" sz="2200" dirty="0" err="1">
                <a:latin typeface="Arial" panose="020B0604020202020204" pitchFamily="34" charset="0"/>
              </a:rPr>
              <a:t>tinnitem</a:t>
            </a:r>
            <a:r>
              <a:rPr lang="cs-CZ" altLang="nl-NL" sz="2200" dirty="0">
                <a:latin typeface="Arial" panose="020B0604020202020204" pitchFamily="34" charset="0"/>
              </a:rPr>
              <a:t> a občasným </a:t>
            </a:r>
            <a:r>
              <a:rPr lang="cs-CZ" altLang="nl-NL" sz="2200" dirty="0" err="1">
                <a:latin typeface="Arial" panose="020B0604020202020204" pitchFamily="34" charset="0"/>
              </a:rPr>
              <a:t>vertigem</a:t>
            </a:r>
            <a:r>
              <a:rPr lang="cs-CZ" altLang="nl-NL" sz="2200" dirty="0">
                <a:latin typeface="Arial" panose="020B0604020202020204" pitchFamily="34" charset="0"/>
              </a:rPr>
              <a:t>. Pacientka v dětství překonala Bellovu obrnu vpravo s úpravou </a:t>
            </a:r>
            <a:br>
              <a:rPr lang="cs-CZ" altLang="nl-NL" sz="2200" dirty="0">
                <a:latin typeface="Arial" panose="020B0604020202020204" pitchFamily="34" charset="0"/>
              </a:rPr>
            </a:br>
            <a:r>
              <a:rPr lang="cs-CZ" altLang="nl-NL" sz="2200" dirty="0">
                <a:latin typeface="Arial" panose="020B0604020202020204" pitchFamily="34" charset="0"/>
              </a:rPr>
              <a:t>ad </a:t>
            </a:r>
            <a:r>
              <a:rPr lang="cs-CZ" altLang="nl-NL" sz="2200" dirty="0" err="1">
                <a:latin typeface="Arial" panose="020B0604020202020204" pitchFamily="34" charset="0"/>
              </a:rPr>
              <a:t>integrum</a:t>
            </a:r>
            <a:r>
              <a:rPr lang="cs-CZ" altLang="nl-NL" sz="2200" dirty="0">
                <a:latin typeface="Arial" panose="020B0604020202020204" pitchFamily="34" charset="0"/>
              </a:rPr>
              <a:t>. Otoskopické vyšetření neprokázalo </a:t>
            </a:r>
            <a:br>
              <a:rPr lang="cs-CZ" altLang="nl-NL" sz="2200" dirty="0">
                <a:latin typeface="Arial" panose="020B0604020202020204" pitchFamily="34" charset="0"/>
              </a:rPr>
            </a:br>
            <a:r>
              <a:rPr lang="cs-CZ" altLang="nl-NL" sz="2200" dirty="0">
                <a:latin typeface="Arial" panose="020B0604020202020204" pitchFamily="34" charset="0"/>
              </a:rPr>
              <a:t>patologii. Audiometrie ukázala převodní nedoslýchavost s náznakem </a:t>
            </a:r>
            <a:r>
              <a:rPr lang="cs-CZ" altLang="nl-NL" sz="2200" dirty="0" err="1">
                <a:latin typeface="Arial" panose="020B0604020202020204" pitchFamily="34" charset="0"/>
              </a:rPr>
              <a:t>Carhartova</a:t>
            </a:r>
            <a:r>
              <a:rPr lang="cs-CZ" altLang="nl-NL" sz="2200" dirty="0">
                <a:latin typeface="Arial" panose="020B0604020202020204" pitchFamily="34" charset="0"/>
              </a:rPr>
              <a:t> zářezu, </a:t>
            </a:r>
            <a:r>
              <a:rPr lang="cs-CZ" altLang="nl-NL" sz="2200" dirty="0" err="1">
                <a:latin typeface="Arial" panose="020B0604020202020204" pitchFamily="34" charset="0"/>
              </a:rPr>
              <a:t>tympanometrie</a:t>
            </a:r>
            <a:r>
              <a:rPr lang="cs-CZ" altLang="nl-NL" sz="2200" dirty="0">
                <a:latin typeface="Arial" panose="020B0604020202020204" pitchFamily="34" charset="0"/>
              </a:rPr>
              <a:t> prokázala  oboustranně vzdušné středouší a vymizení </a:t>
            </a:r>
            <a:r>
              <a:rPr lang="cs-CZ" altLang="nl-NL" sz="2200" dirty="0" err="1">
                <a:latin typeface="Arial" panose="020B0604020202020204" pitchFamily="34" charset="0"/>
              </a:rPr>
              <a:t>stapediálních</a:t>
            </a:r>
            <a:r>
              <a:rPr lang="cs-CZ" altLang="nl-NL" sz="2200" dirty="0">
                <a:latin typeface="Arial" panose="020B0604020202020204" pitchFamily="34" charset="0"/>
              </a:rPr>
              <a:t> reflexů, </a:t>
            </a:r>
            <a:br>
              <a:rPr lang="cs-CZ" altLang="nl-NL" sz="2200" dirty="0">
                <a:latin typeface="Arial" panose="020B0604020202020204" pitchFamily="34" charset="0"/>
              </a:rPr>
            </a:br>
            <a:r>
              <a:rPr lang="cs-CZ" altLang="nl-NL" sz="2200" dirty="0">
                <a:latin typeface="Arial" panose="020B0604020202020204" pitchFamily="34" charset="0"/>
              </a:rPr>
              <a:t>což svědčilo pro otosklerózu. Při indikované explorativní </a:t>
            </a:r>
            <a:r>
              <a:rPr lang="cs-CZ" altLang="nl-NL" sz="2200" dirty="0" err="1">
                <a:latin typeface="Arial" panose="020B0604020202020204" pitchFamily="34" charset="0"/>
              </a:rPr>
              <a:t>tympanotomii</a:t>
            </a:r>
            <a:r>
              <a:rPr lang="cs-CZ" altLang="nl-NL" sz="2200" dirty="0">
                <a:latin typeface="Arial" panose="020B0604020202020204" pitchFamily="34" charset="0"/>
              </a:rPr>
              <a:t> zjištěný nehybný třmínek potvrdil předpokládanou diagnózu. </a:t>
            </a:r>
            <a:br>
              <a:rPr lang="cs-CZ" altLang="nl-NL" sz="2200" dirty="0">
                <a:latin typeface="Arial" panose="020B0604020202020204" pitchFamily="34" charset="0"/>
              </a:rPr>
            </a:br>
            <a:r>
              <a:rPr lang="cs-CZ" altLang="nl-NL" sz="2200" dirty="0">
                <a:latin typeface="Arial" panose="020B0604020202020204" pitchFamily="34" charset="0"/>
              </a:rPr>
              <a:t>Nález dehiscence tympanického úseku </a:t>
            </a:r>
            <a:r>
              <a:rPr lang="cs-CZ" altLang="nl-NL" sz="2200" dirty="0" err="1">
                <a:latin typeface="Arial" panose="020B0604020202020204" pitchFamily="34" charset="0"/>
              </a:rPr>
              <a:t>Fallopiova</a:t>
            </a:r>
            <a:r>
              <a:rPr lang="cs-CZ" altLang="nl-NL" sz="2200" dirty="0">
                <a:latin typeface="Arial" panose="020B0604020202020204" pitchFamily="34" charset="0"/>
              </a:rPr>
              <a:t> kanálu v celém jeho průběhu a výrazný </a:t>
            </a:r>
            <a:r>
              <a:rPr lang="cs-CZ" altLang="nl-NL" sz="2200" dirty="0" err="1">
                <a:latin typeface="Arial" panose="020B0604020202020204" pitchFamily="34" charset="0"/>
              </a:rPr>
              <a:t>overhang</a:t>
            </a:r>
            <a:r>
              <a:rPr lang="cs-CZ" altLang="nl-NL" sz="2200" dirty="0">
                <a:latin typeface="Arial" panose="020B0604020202020204" pitchFamily="34" charset="0"/>
              </a:rPr>
              <a:t> lícního nervu nad </a:t>
            </a:r>
            <a:r>
              <a:rPr lang="cs-CZ" altLang="nl-NL" sz="2200" dirty="0" err="1">
                <a:latin typeface="Arial" panose="020B0604020202020204" pitchFamily="34" charset="0"/>
              </a:rPr>
              <a:t>niche</a:t>
            </a:r>
            <a:r>
              <a:rPr lang="cs-CZ" altLang="nl-NL" sz="2200" dirty="0">
                <a:latin typeface="Arial" panose="020B0604020202020204" pitchFamily="34" charset="0"/>
              </a:rPr>
              <a:t> oválného okénka (obrázek č.1) přinutil operatéra k modifikaci operačního postupu, protože </a:t>
            </a:r>
            <a:r>
              <a:rPr lang="cs-CZ" altLang="nl-NL" sz="2200" dirty="0" err="1">
                <a:latin typeface="Arial" panose="020B0604020202020204" pitchFamily="34" charset="0"/>
              </a:rPr>
              <a:t>úzky</a:t>
            </a:r>
            <a:r>
              <a:rPr lang="cs-CZ" altLang="nl-NL" sz="2200" dirty="0">
                <a:latin typeface="Arial" panose="020B0604020202020204" pitchFamily="34" charset="0"/>
              </a:rPr>
              <a:t> přístup k ploténce nebyl dostatečný pro její fenestraci a zavedení pistonu. </a:t>
            </a:r>
            <a:r>
              <a:rPr lang="cs-CZ" altLang="nl-NL" sz="2200" dirty="0" err="1">
                <a:latin typeface="Arial" panose="020B0604020202020204" pitchFamily="34" charset="0"/>
              </a:rPr>
              <a:t>Nejdřívě</a:t>
            </a:r>
            <a:r>
              <a:rPr lang="cs-CZ" altLang="nl-NL" sz="2200" dirty="0">
                <a:latin typeface="Arial" panose="020B0604020202020204" pitchFamily="34" charset="0"/>
              </a:rPr>
              <a:t> obvyklým postupem přerušil </a:t>
            </a:r>
            <a:br>
              <a:rPr lang="cs-CZ" altLang="nl-NL" sz="2200" dirty="0">
                <a:latin typeface="Arial" panose="020B0604020202020204" pitchFamily="34" charset="0"/>
              </a:rPr>
            </a:br>
            <a:r>
              <a:rPr lang="cs-CZ" altLang="nl-NL" sz="2200" dirty="0">
                <a:latin typeface="Arial" panose="020B0604020202020204" pitchFamily="34" charset="0"/>
              </a:rPr>
              <a:t>lig. </a:t>
            </a:r>
            <a:r>
              <a:rPr lang="cs-CZ" altLang="nl-NL" sz="2200" dirty="0" err="1">
                <a:latin typeface="Arial" panose="020B0604020202020204" pitchFamily="34" charset="0"/>
              </a:rPr>
              <a:t>stapedius</a:t>
            </a:r>
            <a:r>
              <a:rPr lang="cs-CZ" altLang="nl-NL" sz="2200" dirty="0">
                <a:latin typeface="Arial" panose="020B0604020202020204" pitchFamily="34" charset="0"/>
              </a:rPr>
              <a:t>, rozpojil </a:t>
            </a:r>
            <a:r>
              <a:rPr lang="cs-CZ" altLang="nl-NL" sz="2200" dirty="0" err="1">
                <a:latin typeface="Arial" panose="020B0604020202020204" pitchFamily="34" charset="0"/>
              </a:rPr>
              <a:t>inkudostapediální</a:t>
            </a:r>
            <a:r>
              <a:rPr lang="cs-CZ" altLang="nl-NL" sz="2200" dirty="0">
                <a:latin typeface="Arial" panose="020B0604020202020204" pitchFamily="34" charset="0"/>
              </a:rPr>
              <a:t> skloubení a luxoval </a:t>
            </a:r>
            <a:r>
              <a:rPr lang="cs-CZ" altLang="nl-NL" sz="2200" dirty="0" err="1">
                <a:latin typeface="Arial" panose="020B0604020202020204" pitchFamily="34" charset="0"/>
              </a:rPr>
              <a:t>suprastruktury</a:t>
            </a:r>
            <a:r>
              <a:rPr lang="cs-CZ" altLang="nl-NL" sz="2200" dirty="0">
                <a:latin typeface="Arial" panose="020B0604020202020204" pitchFamily="34" charset="0"/>
              </a:rPr>
              <a:t> třmínku. Modifikace spočívala v šetrném rozšíření </a:t>
            </a:r>
            <a:r>
              <a:rPr lang="cs-CZ" altLang="nl-NL" sz="2200" dirty="0" err="1">
                <a:latin typeface="Arial" panose="020B0604020202020204" pitchFamily="34" charset="0"/>
              </a:rPr>
              <a:t>niche</a:t>
            </a:r>
            <a:r>
              <a:rPr lang="cs-CZ" altLang="nl-NL" sz="2200" dirty="0">
                <a:latin typeface="Arial" panose="020B0604020202020204" pitchFamily="34" charset="0"/>
              </a:rPr>
              <a:t> oválného okénka směrem k </a:t>
            </a:r>
            <a:r>
              <a:rPr lang="cs-CZ" altLang="nl-NL" sz="2200" dirty="0" err="1">
                <a:latin typeface="Arial" panose="020B0604020202020204" pitchFamily="34" charset="0"/>
              </a:rPr>
              <a:t>promontoriu</a:t>
            </a:r>
            <a:r>
              <a:rPr lang="cs-CZ" altLang="nl-NL" sz="2200" dirty="0">
                <a:latin typeface="Arial" panose="020B0604020202020204" pitchFamily="34" charset="0"/>
              </a:rPr>
              <a:t> pomocí </a:t>
            </a:r>
            <a:r>
              <a:rPr lang="cs-CZ" altLang="nl-NL" sz="2200" dirty="0" err="1">
                <a:latin typeface="Arial" panose="020B0604020202020204" pitchFamily="34" charset="0"/>
              </a:rPr>
              <a:t>nízkootáčkové</a:t>
            </a:r>
            <a:r>
              <a:rPr lang="cs-CZ" altLang="nl-NL" sz="2200" dirty="0">
                <a:latin typeface="Arial" panose="020B0604020202020204" pitchFamily="34" charset="0"/>
              </a:rPr>
              <a:t> frézy </a:t>
            </a:r>
            <a:r>
              <a:rPr lang="cs-CZ" altLang="nl-NL" sz="2200" dirty="0" err="1">
                <a:latin typeface="Arial" panose="020B0604020202020204" pitchFamily="34" charset="0"/>
              </a:rPr>
              <a:t>OsseoStap</a:t>
            </a:r>
            <a:r>
              <a:rPr lang="cs-CZ" altLang="nl-NL" sz="2200" dirty="0">
                <a:latin typeface="Arial" panose="020B0604020202020204" pitchFamily="34" charset="0"/>
              </a:rPr>
              <a:t>. Následně byla již obvyklým způsobem provedena fenestrace ploténky (bez výskytu </a:t>
            </a:r>
            <a:r>
              <a:rPr lang="cs-CZ" altLang="nl-NL" sz="2200" dirty="0" err="1">
                <a:latin typeface="Arial" panose="020B0604020202020204" pitchFamily="34" charset="0"/>
              </a:rPr>
              <a:t>gusheru</a:t>
            </a:r>
            <a:r>
              <a:rPr lang="cs-CZ" altLang="nl-NL" sz="2200" dirty="0">
                <a:latin typeface="Arial" panose="020B0604020202020204" pitchFamily="34" charset="0"/>
              </a:rPr>
              <a:t>) a zaveden piston </a:t>
            </a:r>
            <a:br>
              <a:rPr lang="cs-CZ" altLang="nl-NL" sz="2200" dirty="0">
                <a:latin typeface="Arial" panose="020B0604020202020204" pitchFamily="34" charset="0"/>
              </a:rPr>
            </a:br>
            <a:r>
              <a:rPr lang="cs-CZ" altLang="nl-NL" sz="2200" dirty="0">
                <a:latin typeface="Arial" panose="020B0604020202020204" pitchFamily="34" charset="0"/>
              </a:rPr>
              <a:t>s výborným souhybem mezi kůstkami </a:t>
            </a:r>
            <a:br>
              <a:rPr lang="cs-CZ" altLang="nl-NL" sz="2200" dirty="0">
                <a:latin typeface="Arial" panose="020B0604020202020204" pitchFamily="34" charset="0"/>
              </a:rPr>
            </a:br>
            <a:r>
              <a:rPr lang="cs-CZ" altLang="nl-NL" sz="2200" dirty="0">
                <a:latin typeface="Arial" panose="020B0604020202020204" pitchFamily="34" charset="0"/>
              </a:rPr>
              <a:t>a implantátem. Pooperačně byla bez výskytu komplikací, nervová i vestibulární funkce byla </a:t>
            </a:r>
            <a:r>
              <a:rPr lang="cs-CZ" altLang="nl-NL" sz="2200" dirty="0" err="1">
                <a:latin typeface="Arial" panose="020B0604020202020204" pitchFamily="34" charset="0"/>
              </a:rPr>
              <a:t>zachováná</a:t>
            </a:r>
            <a:r>
              <a:rPr lang="cs-CZ" altLang="nl-NL" sz="2200" dirty="0">
                <a:latin typeface="Arial" panose="020B0604020202020204" pitchFamily="34" charset="0"/>
              </a:rPr>
              <a:t>. Pooperační a</a:t>
            </a:r>
            <a:r>
              <a:rPr lang="cs-CZ" sz="2200" dirty="0">
                <a:latin typeface="Arial" panose="020B0604020202020204" pitchFamily="34" charset="0"/>
              </a:rPr>
              <a:t>udiogram ukázal kompletní vymizení kostní rezervy bez poklesu prahu kostního vedení. </a:t>
            </a:r>
            <a:r>
              <a:rPr lang="cs-CZ" altLang="nl-NL" sz="2200" dirty="0">
                <a:latin typeface="Arial" panose="020B0604020202020204" pitchFamily="34" charset="0"/>
              </a:rPr>
              <a:t>Na základě výborného sluchového zisku byla indikována i druhostranná operace, při níž byla rovněž nalezena dehiscence </a:t>
            </a:r>
            <a:r>
              <a:rPr lang="cs-CZ" altLang="nl-NL" sz="2200" dirty="0" err="1">
                <a:latin typeface="Arial" panose="020B0604020202020204" pitchFamily="34" charset="0"/>
              </a:rPr>
              <a:t>Fallopiova</a:t>
            </a:r>
            <a:r>
              <a:rPr lang="cs-CZ" altLang="nl-NL" sz="2200" dirty="0">
                <a:latin typeface="Arial" panose="020B0604020202020204" pitchFamily="34" charset="0"/>
              </a:rPr>
              <a:t> kanálu, avšak bez prolapsu. Výkon byl proveden standardním postupem. </a:t>
            </a:r>
          </a:p>
        </p:txBody>
      </p:sp>
      <p:sp>
        <p:nvSpPr>
          <p:cNvPr id="56" name="Text Box 31">
            <a:extLst>
              <a:ext uri="{FF2B5EF4-FFF2-40B4-BE49-F238E27FC236}">
                <a16:creationId xmlns:a16="http://schemas.microsoft.com/office/drawing/2014/main" id="{9385E6AD-FBEE-418B-BC4F-A8DD89D94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3032" y="4159526"/>
            <a:ext cx="14411549" cy="16777092"/>
          </a:xfrm>
          <a:prstGeom prst="rect">
            <a:avLst/>
          </a:prstGeom>
          <a:solidFill>
            <a:schemeClr val="bg1"/>
          </a:solidFill>
          <a:ln w="76200">
            <a:solidFill>
              <a:srgbClr val="0375B3"/>
            </a:solidFill>
            <a:miter lim="800000"/>
            <a:headEnd/>
            <a:tailEnd/>
          </a:ln>
        </p:spPr>
        <p:txBody>
          <a:bodyPr lIns="212715" tIns="212715" rIns="212715" bIns="212715"/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endParaRPr lang="cs-CZ" altLang="cs-CZ" dirty="0">
              <a:latin typeface="Arial" panose="020B0604020202020204" pitchFamily="34" charset="0"/>
            </a:endParaRPr>
          </a:p>
          <a:p>
            <a:pPr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endParaRPr lang="cs-CZ" altLang="cs-CZ" dirty="0">
              <a:latin typeface="Arial" panose="020B0604020202020204" pitchFamily="34" charset="0"/>
            </a:endParaRPr>
          </a:p>
          <a:p>
            <a:pPr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endParaRPr lang="cs-CZ" altLang="cs-CZ" dirty="0">
              <a:latin typeface="Arial" panose="020B0604020202020204" pitchFamily="34" charset="0"/>
            </a:endParaRPr>
          </a:p>
          <a:p>
            <a:pPr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endParaRPr lang="cs-CZ" altLang="cs-CZ" dirty="0">
              <a:latin typeface="Arial" panose="020B0604020202020204" pitchFamily="34" charset="0"/>
            </a:endParaRPr>
          </a:p>
          <a:p>
            <a:pPr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endParaRPr lang="cs-CZ" altLang="cs-CZ" dirty="0">
              <a:latin typeface="Arial" panose="020B0604020202020204" pitchFamily="34" charset="0"/>
            </a:endParaRPr>
          </a:p>
          <a:p>
            <a:pPr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endParaRPr lang="cs-CZ" altLang="cs-CZ" dirty="0">
              <a:latin typeface="Arial" panose="020B0604020202020204" pitchFamily="34" charset="0"/>
            </a:endParaRPr>
          </a:p>
          <a:p>
            <a:pPr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endParaRPr lang="en-GB" altLang="cs-CZ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AU" altLang="nl-NL" sz="1655" dirty="0">
              <a:latin typeface="Arial" panose="020B0604020202020204" pitchFamily="34" charset="0"/>
            </a:endParaRPr>
          </a:p>
        </p:txBody>
      </p:sp>
      <p:sp>
        <p:nvSpPr>
          <p:cNvPr id="62" name="Text Box 40">
            <a:extLst>
              <a:ext uri="{FF2B5EF4-FFF2-40B4-BE49-F238E27FC236}">
                <a16:creationId xmlns:a16="http://schemas.microsoft.com/office/drawing/2014/main" id="{D62F6579-8074-4E28-AC13-D054C9228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57304" y="4104122"/>
            <a:ext cx="6626537" cy="11021578"/>
          </a:xfrm>
          <a:prstGeom prst="rect">
            <a:avLst/>
          </a:prstGeom>
          <a:solidFill>
            <a:schemeClr val="bg1"/>
          </a:solidFill>
          <a:ln w="76200">
            <a:solidFill>
              <a:srgbClr val="0375B3"/>
            </a:solidFill>
            <a:miter lim="800000"/>
            <a:headEnd/>
            <a:tailEnd/>
          </a:ln>
        </p:spPr>
        <p:txBody>
          <a:bodyPr lIns="212715" tIns="212715" rIns="212715" bIns="212715"/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cs-CZ" altLang="cs-CZ" sz="3100" b="1" dirty="0">
                <a:solidFill>
                  <a:srgbClr val="F15A22"/>
                </a:solidFill>
                <a:latin typeface="Arial" panose="020B0604020202020204" pitchFamily="34" charset="0"/>
              </a:rPr>
              <a:t>Diskuse</a:t>
            </a:r>
            <a:endParaRPr lang="cs-CZ" altLang="cs-CZ" sz="3300" b="1" dirty="0">
              <a:solidFill>
                <a:srgbClr val="F15A22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Dehiscence faciálního kanálu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je poměrně častá anatomická varianta. Dostupná literatura uvádí široké rozmezí incidence s výskytem v populaci 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 rozmezí 7-70%. Rozlišujeme formy vrozené nebo získané, kam patří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iatrogenní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a další způsobené zánětem, či traumatem. </a:t>
            </a:r>
          </a:p>
          <a:p>
            <a:pPr algn="just">
              <a:spcBef>
                <a:spcPct val="20000"/>
              </a:spcBef>
            </a:pP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179388">
              <a:spcBef>
                <a:spcPct val="20000"/>
              </a:spcBef>
              <a:tabLst>
                <a:tab pos="806450" algn="l"/>
                <a:tab pos="4840288" algn="l"/>
              </a:tabLst>
            </a:pP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Stapedotomie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při prolapsu lícního nervu vyžaduje zkušeného operatéra a odpovídající technické vybavení – v opačném případě je nutné výkon přerušit, protože jeho bezpečné dokončení není možné.  </a:t>
            </a:r>
          </a:p>
          <a:p>
            <a:pPr algn="just" defTabSz="179388">
              <a:spcBef>
                <a:spcPct val="20000"/>
              </a:spcBef>
              <a:tabLst>
                <a:tab pos="806450" algn="l"/>
                <a:tab pos="4840288" algn="l"/>
              </a:tabLst>
            </a:pP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Setrunk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et al popisuje zavedení pistonu u méně než 50% překrytí okénka po dočasné repozici nervu pomocí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mikroelevatória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bez rizika poranění nervu.</a:t>
            </a:r>
            <a:endParaRPr lang="cs-CZ" sz="2200" dirty="0"/>
          </a:p>
          <a:p>
            <a:pPr algn="just">
              <a:spcBef>
                <a:spcPct val="20000"/>
              </a:spcBef>
            </a:pPr>
            <a:endParaRPr lang="cs-CZ" sz="2200" dirty="0"/>
          </a:p>
          <a:p>
            <a:pPr algn="just">
              <a:spcBef>
                <a:spcPct val="20000"/>
              </a:spcBef>
            </a:pP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Předoperační CT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není vždy před elektivní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stapedoplastikou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indikováno,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může být však užitečné a odhalit anatomické abnormality. Provedení CT j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nutné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případ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ů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atypickým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nálezem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nestandardní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audiometrickou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křivkou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či u revizních operací. Přítomnost dehiscence 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na CT není jednoznačnou kontraindikací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stapedoplastiky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, ale m</a:t>
            </a:r>
            <a:r>
              <a:rPr lang="sk-SK" sz="2200" dirty="0" err="1">
                <a:latin typeface="Arial" panose="020B0604020202020204" pitchFamily="34" charset="0"/>
                <a:cs typeface="Arial" panose="020B0604020202020204" pitchFamily="34" charset="0"/>
              </a:rPr>
              <a:t>ůže</a:t>
            </a:r>
            <a:r>
              <a:rPr lang="sk-SK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200" dirty="0" err="1">
                <a:latin typeface="Arial" panose="020B0604020202020204" pitchFamily="34" charset="0"/>
                <a:cs typeface="Arial" panose="020B0604020202020204" pitchFamily="34" charset="0"/>
              </a:rPr>
              <a:t>být</a:t>
            </a:r>
            <a:r>
              <a:rPr lang="sk-SK" sz="2200" dirty="0">
                <a:latin typeface="Arial" panose="020B0604020202020204" pitchFamily="34" charset="0"/>
                <a:cs typeface="Arial" panose="020B0604020202020204" pitchFamily="34" charset="0"/>
              </a:rPr>
              <a:t> varovným </a:t>
            </a:r>
            <a:r>
              <a:rPr lang="sk-SK" sz="2200" dirty="0" err="1">
                <a:latin typeface="Arial" panose="020B0604020202020204" pitchFamily="34" charset="0"/>
                <a:cs typeface="Arial" panose="020B0604020202020204" pitchFamily="34" charset="0"/>
              </a:rPr>
              <a:t>nálezem</a:t>
            </a:r>
            <a:r>
              <a:rPr lang="sk-SK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2200" dirty="0" err="1">
                <a:latin typeface="Arial" panose="020B0604020202020204" pitchFamily="34" charset="0"/>
                <a:cs typeface="Arial" panose="020B0604020202020204" pitchFamily="34" charset="0"/>
              </a:rPr>
              <a:t>který</a:t>
            </a:r>
            <a:r>
              <a:rPr lang="sk-SK" sz="22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sk-SK" sz="2200" dirty="0" err="1">
                <a:latin typeface="Arial" panose="020B0604020202020204" pitchFamily="34" charset="0"/>
                <a:cs typeface="Arial" panose="020B0604020202020204" pitchFamily="34" charset="0"/>
              </a:rPr>
              <a:t>třeba</a:t>
            </a:r>
            <a:r>
              <a:rPr lang="sk-SK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200" dirty="0" err="1">
                <a:latin typeface="Arial" panose="020B0604020202020204" pitchFamily="34" charset="0"/>
                <a:cs typeface="Arial" panose="020B0604020202020204" pitchFamily="34" charset="0"/>
              </a:rPr>
              <a:t>zohlednit</a:t>
            </a:r>
            <a:r>
              <a:rPr lang="sk-SK" sz="2200" dirty="0">
                <a:latin typeface="Arial" panose="020B0604020202020204" pitchFamily="34" charset="0"/>
                <a:cs typeface="Arial" panose="020B0604020202020204" pitchFamily="34" charset="0"/>
              </a:rPr>
              <a:t>. V </a:t>
            </a:r>
            <a:r>
              <a:rPr lang="sk-SK" sz="2200" dirty="0" err="1">
                <a:latin typeface="Arial" panose="020B0604020202020204" pitchFamily="34" charset="0"/>
                <a:cs typeface="Arial" panose="020B0604020202020204" pitchFamily="34" charset="0"/>
              </a:rPr>
              <a:t>některých</a:t>
            </a:r>
            <a:r>
              <a:rPr lang="sk-SK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200" dirty="0" err="1">
                <a:latin typeface="Arial" panose="020B0604020202020204" pitchFamily="34" charset="0"/>
                <a:cs typeface="Arial" panose="020B0604020202020204" pitchFamily="34" charset="0"/>
              </a:rPr>
              <a:t>případech</a:t>
            </a:r>
            <a:r>
              <a:rPr lang="sk-SK" sz="2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k-SK" sz="2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2200"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sk-SK" sz="2200" dirty="0">
                <a:latin typeface="Arial" panose="020B0604020202020204" pitchFamily="34" charset="0"/>
                <a:cs typeface="Arial" panose="020B0604020202020204" pitchFamily="34" charset="0"/>
              </a:rPr>
              <a:t>vhodné </a:t>
            </a:r>
            <a:r>
              <a:rPr lang="sk-SK" sz="2200" dirty="0" err="1">
                <a:latin typeface="Arial" panose="020B0604020202020204" pitchFamily="34" charset="0"/>
                <a:cs typeface="Arial" panose="020B0604020202020204" pitchFamily="34" charset="0"/>
              </a:rPr>
              <a:t>zvážit</a:t>
            </a:r>
            <a:r>
              <a:rPr lang="sk-SK" sz="2200" dirty="0">
                <a:latin typeface="Arial" panose="020B0604020202020204" pitchFamily="34" charset="0"/>
                <a:cs typeface="Arial" panose="020B0604020202020204" pitchFamily="34" charset="0"/>
              </a:rPr>
              <a:t> i sluchovou </a:t>
            </a:r>
            <a:r>
              <a:rPr lang="sk-SK" sz="2200" dirty="0" err="1">
                <a:latin typeface="Arial" panose="020B0604020202020204" pitchFamily="34" charset="0"/>
                <a:cs typeface="Arial" panose="020B0604020202020204" pitchFamily="34" charset="0"/>
              </a:rPr>
              <a:t>rehabilitaci</a:t>
            </a:r>
            <a:r>
              <a:rPr lang="sk-SK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200" dirty="0" err="1">
                <a:latin typeface="Arial" panose="020B0604020202020204" pitchFamily="34" charset="0"/>
                <a:cs typeface="Arial" panose="020B0604020202020204" pitchFamily="34" charset="0"/>
              </a:rPr>
              <a:t>naslouchadlem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jako alternativu k operaci.</a:t>
            </a:r>
            <a:endParaRPr lang="cs-CZ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AU" altLang="nl-NL" sz="1655" dirty="0">
              <a:latin typeface="Arial" panose="020B0604020202020204" pitchFamily="34" charset="0"/>
            </a:endParaRPr>
          </a:p>
        </p:txBody>
      </p:sp>
      <p:sp>
        <p:nvSpPr>
          <p:cNvPr id="63" name="Text Box 41">
            <a:extLst>
              <a:ext uri="{FF2B5EF4-FFF2-40B4-BE49-F238E27FC236}">
                <a16:creationId xmlns:a16="http://schemas.microsoft.com/office/drawing/2014/main" id="{A89AFD20-6198-4CB7-8859-DDC71DF92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57304" y="19006030"/>
            <a:ext cx="6646401" cy="1930588"/>
          </a:xfrm>
          <a:prstGeom prst="rect">
            <a:avLst/>
          </a:prstGeom>
          <a:solidFill>
            <a:schemeClr val="bg1"/>
          </a:solidFill>
          <a:ln w="76200">
            <a:solidFill>
              <a:srgbClr val="0375B3"/>
            </a:solidFill>
            <a:miter lim="800000"/>
            <a:headEnd/>
            <a:tailEnd/>
          </a:ln>
        </p:spPr>
        <p:txBody>
          <a:bodyPr lIns="212715" tIns="212715" rIns="212715" bIns="212715"/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3100" b="1" dirty="0">
                <a:solidFill>
                  <a:srgbClr val="F15A22"/>
                </a:solidFill>
                <a:latin typeface="Arial" panose="020B0604020202020204" pitchFamily="34" charset="0"/>
              </a:rPr>
              <a:t>Poděkování </a:t>
            </a:r>
            <a:br>
              <a:rPr lang="cs-CZ" altLang="cs-CZ" sz="2100" b="1" i="1" dirty="0">
                <a:solidFill>
                  <a:srgbClr val="F15A22"/>
                </a:solidFill>
                <a:latin typeface="Arial" panose="020B0604020202020204" pitchFamily="34" charset="0"/>
              </a:rPr>
            </a:br>
            <a:r>
              <a:rPr lang="en-GB" altLang="cs-CZ" sz="2150" i="1" dirty="0" err="1">
                <a:latin typeface="Arial" panose="020B0604020202020204" pitchFamily="34" charset="0"/>
              </a:rPr>
              <a:t>Práce</a:t>
            </a:r>
            <a:r>
              <a:rPr lang="en-GB" altLang="cs-CZ" sz="2150" i="1" dirty="0">
                <a:latin typeface="Arial" panose="020B0604020202020204" pitchFamily="34" charset="0"/>
              </a:rPr>
              <a:t> </a:t>
            </a:r>
            <a:r>
              <a:rPr lang="en-GB" altLang="cs-CZ" sz="2150" i="1" dirty="0" err="1">
                <a:latin typeface="Arial" panose="020B0604020202020204" pitchFamily="34" charset="0"/>
              </a:rPr>
              <a:t>byla</a:t>
            </a:r>
            <a:r>
              <a:rPr lang="en-GB" altLang="cs-CZ" sz="2150" i="1" dirty="0">
                <a:latin typeface="Arial" panose="020B0604020202020204" pitchFamily="34" charset="0"/>
              </a:rPr>
              <a:t> </a:t>
            </a:r>
            <a:r>
              <a:rPr lang="en-GB" altLang="cs-CZ" sz="2150" i="1" dirty="0" err="1">
                <a:latin typeface="Arial" panose="020B0604020202020204" pitchFamily="34" charset="0"/>
              </a:rPr>
              <a:t>podpořena</a:t>
            </a:r>
            <a:r>
              <a:rPr lang="en-GB" altLang="cs-CZ" sz="2150" i="1" dirty="0">
                <a:latin typeface="Arial" panose="020B0604020202020204" pitchFamily="34" charset="0"/>
              </a:rPr>
              <a:t> </a:t>
            </a:r>
            <a:r>
              <a:rPr lang="en-GB" altLang="cs-CZ" sz="2150" i="1" dirty="0" err="1">
                <a:latin typeface="Arial" panose="020B0604020202020204" pitchFamily="34" charset="0"/>
              </a:rPr>
              <a:t>grantem</a:t>
            </a:r>
            <a:r>
              <a:rPr lang="en-GB" altLang="cs-CZ" sz="2150" i="1" dirty="0">
                <a:latin typeface="Arial" panose="020B0604020202020204" pitchFamily="34" charset="0"/>
              </a:rPr>
              <a:t> </a:t>
            </a:r>
            <a:r>
              <a:rPr lang="cs-CZ" altLang="cs-CZ" sz="2150" i="1" dirty="0">
                <a:latin typeface="Arial" panose="020B0604020202020204" pitchFamily="34" charset="0"/>
              </a:rPr>
              <a:t>MZ ČR – RVO (</a:t>
            </a:r>
            <a:r>
              <a:rPr lang="cs-CZ" altLang="cs-CZ" sz="2150" i="1" dirty="0" err="1">
                <a:latin typeface="Arial" panose="020B0604020202020204" pitchFamily="34" charset="0"/>
              </a:rPr>
              <a:t>FNOl</a:t>
            </a:r>
            <a:r>
              <a:rPr lang="cs-CZ" altLang="cs-CZ" sz="2150" i="1" dirty="0">
                <a:latin typeface="Arial" panose="020B0604020202020204" pitchFamily="34" charset="0"/>
              </a:rPr>
              <a:t>, 00098892) a interním grantem LF UPOL 2025-13.</a:t>
            </a:r>
            <a:endParaRPr lang="cs-CZ" altLang="cs-CZ" sz="2150" b="1" dirty="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endParaRPr lang="cs-CZ" altLang="cs-CZ" sz="2100" b="1" dirty="0">
              <a:solidFill>
                <a:srgbClr val="F15A22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AU" altLang="cs-CZ" sz="1655" dirty="0">
                <a:latin typeface="Arial" panose="020B0604020202020204" pitchFamily="34" charset="0"/>
              </a:rPr>
              <a:t> </a:t>
            </a:r>
            <a:endParaRPr lang="en-US" altLang="cs-CZ" sz="1655" dirty="0">
              <a:latin typeface="Arial" panose="020B0604020202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0BB21C4-8F0C-4C4E-8103-ECE954455E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1" r="13503"/>
          <a:stretch/>
        </p:blipFill>
        <p:spPr>
          <a:xfrm>
            <a:off x="8513778" y="5871187"/>
            <a:ext cx="7198416" cy="6007951"/>
          </a:xfrm>
          <a:prstGeom prst="rect">
            <a:avLst/>
          </a:prstGeom>
        </p:spPr>
      </p:pic>
      <p:sp>
        <p:nvSpPr>
          <p:cNvPr id="20" name="Text Box 73">
            <a:extLst>
              <a:ext uri="{FF2B5EF4-FFF2-40B4-BE49-F238E27FC236}">
                <a16:creationId xmlns:a16="http://schemas.microsoft.com/office/drawing/2014/main" id="{D79F017E-1B72-4E53-A634-5B027259E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6563" y="17726833"/>
            <a:ext cx="7908948" cy="340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358" tIns="106358" rIns="106358" bIns="106358">
            <a:spAutoFit/>
          </a:bodyPr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cs-CZ" altLang="cs-CZ" i="1" dirty="0"/>
              <a:t>Obrázek č.1</a:t>
            </a:r>
            <a:br>
              <a:rPr lang="cs-CZ" altLang="cs-CZ" i="1" dirty="0"/>
            </a:br>
            <a:r>
              <a:rPr lang="cs-CZ" altLang="cs-CZ" i="1" dirty="0"/>
              <a:t>Endoskopický pohled, pravé ucho</a:t>
            </a:r>
            <a:br>
              <a:rPr lang="cs-CZ" altLang="cs-CZ" i="1" dirty="0"/>
            </a:br>
            <a:r>
              <a:rPr lang="cs-CZ" altLang="cs-CZ" i="1" dirty="0"/>
              <a:t>FN - n. </a:t>
            </a:r>
            <a:r>
              <a:rPr lang="cs-CZ" altLang="cs-CZ" i="1" dirty="0" err="1"/>
              <a:t>facialis</a:t>
            </a:r>
            <a:r>
              <a:rPr lang="cs-CZ" altLang="cs-CZ" i="1" dirty="0"/>
              <a:t>, LPI – dlouhé raménko kovadlinky, </a:t>
            </a:r>
            <a:br>
              <a:rPr lang="cs-CZ" altLang="cs-CZ" i="1" dirty="0"/>
            </a:br>
            <a:r>
              <a:rPr lang="cs-CZ" altLang="cs-CZ" i="1" dirty="0"/>
              <a:t>CHT – chorda </a:t>
            </a:r>
            <a:r>
              <a:rPr lang="cs-CZ" altLang="cs-CZ" i="1" dirty="0" err="1"/>
              <a:t>tympani</a:t>
            </a:r>
            <a:r>
              <a:rPr lang="cs-CZ" altLang="cs-CZ" i="1" dirty="0"/>
              <a:t>, * – oválné okénko, modře - </a:t>
            </a:r>
            <a:r>
              <a:rPr lang="cs-CZ" altLang="cs-CZ" i="1" dirty="0" err="1"/>
              <a:t>niche</a:t>
            </a:r>
            <a:r>
              <a:rPr lang="cs-CZ" altLang="cs-CZ" i="1" dirty="0"/>
              <a:t> oválného okénka, modře přerušovaně - část </a:t>
            </a:r>
            <a:r>
              <a:rPr lang="cs-CZ" altLang="cs-CZ" i="1" dirty="0" err="1"/>
              <a:t>niche</a:t>
            </a:r>
            <a:r>
              <a:rPr lang="cs-CZ" altLang="cs-CZ" i="1" dirty="0"/>
              <a:t> překrytá nervem , zeleně přerušovaně - odfrézovaná část </a:t>
            </a:r>
            <a:r>
              <a:rPr lang="cs-CZ" altLang="cs-CZ" i="1" dirty="0" err="1"/>
              <a:t>promontoria</a:t>
            </a:r>
            <a:r>
              <a:rPr lang="cs-CZ" altLang="cs-CZ" i="1" dirty="0"/>
              <a:t> </a:t>
            </a:r>
          </a:p>
          <a:p>
            <a:pPr algn="ctr"/>
            <a:endParaRPr lang="cs-CZ" altLang="cs-CZ" i="1" dirty="0"/>
          </a:p>
          <a:p>
            <a:pPr algn="ctr"/>
            <a:endParaRPr lang="cs-CZ" altLang="cs-CZ" i="1" dirty="0"/>
          </a:p>
          <a:p>
            <a:pPr algn="ctr"/>
            <a:endParaRPr lang="en-AU" altLang="cs-CZ" i="1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E5A16EB-D310-4F5F-BDC6-619B2B9DD11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7" r="5723"/>
          <a:stretch/>
        </p:blipFill>
        <p:spPr>
          <a:xfrm>
            <a:off x="16164551" y="6587865"/>
            <a:ext cx="5929678" cy="10636234"/>
          </a:xfrm>
          <a:prstGeom prst="rect">
            <a:avLst/>
          </a:prstGeom>
        </p:spPr>
      </p:pic>
      <p:pic>
        <p:nvPicPr>
          <p:cNvPr id="9" name="Obrázok 8" descr="Obrázok, na ktorom je srdce, umenie&#10;&#10;Obsah vygenerovaný pomocou AI môže byť nesprávny.">
            <a:extLst>
              <a:ext uri="{FF2B5EF4-FFF2-40B4-BE49-F238E27FC236}">
                <a16:creationId xmlns:a16="http://schemas.microsoft.com/office/drawing/2014/main" id="{D021038A-2ACE-8278-9888-46A5D36E7F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3778" y="11758331"/>
            <a:ext cx="7198416" cy="5763273"/>
          </a:xfrm>
          <a:prstGeom prst="rect">
            <a:avLst/>
          </a:prstGeom>
        </p:spPr>
      </p:pic>
      <p:sp>
        <p:nvSpPr>
          <p:cNvPr id="21" name="Text Box 73">
            <a:extLst>
              <a:ext uri="{FF2B5EF4-FFF2-40B4-BE49-F238E27FC236}">
                <a16:creationId xmlns:a16="http://schemas.microsoft.com/office/drawing/2014/main" id="{4FBE9366-1770-4A4A-9396-E2CD95247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65511" y="17726833"/>
            <a:ext cx="5929678" cy="232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358" tIns="106358" rIns="106358" bIns="106358">
            <a:spAutoFit/>
          </a:bodyPr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cs-CZ" altLang="cs-CZ" i="1" dirty="0"/>
              <a:t>Obrázek č.2  </a:t>
            </a:r>
            <a:br>
              <a:rPr lang="cs-CZ" altLang="cs-CZ" i="1" dirty="0"/>
            </a:br>
            <a:r>
              <a:rPr lang="cs-CZ" i="1" dirty="0"/>
              <a:t>Schématické znázornění normální anatomie průběhu lícního nervu, dehiscence </a:t>
            </a:r>
            <a:r>
              <a:rPr lang="cs-CZ" i="1" dirty="0" err="1"/>
              <a:t>Fallopiova</a:t>
            </a:r>
            <a:r>
              <a:rPr lang="cs-CZ" i="1" dirty="0"/>
              <a:t> kanálu, prolapsu lícního nervu a vztahu k oválnému okénku</a:t>
            </a:r>
            <a:endParaRPr lang="cs-CZ" altLang="cs-CZ" i="1" dirty="0"/>
          </a:p>
          <a:p>
            <a:endParaRPr lang="cs-CZ" altLang="cs-CZ" i="1" dirty="0"/>
          </a:p>
        </p:txBody>
      </p:sp>
      <p:sp>
        <p:nvSpPr>
          <p:cNvPr id="22" name="Text Box 40">
            <a:extLst>
              <a:ext uri="{FF2B5EF4-FFF2-40B4-BE49-F238E27FC236}">
                <a16:creationId xmlns:a16="http://schemas.microsoft.com/office/drawing/2014/main" id="{4410AA23-409A-43D7-9081-B3373D50D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37441" y="15324803"/>
            <a:ext cx="6626538" cy="3322426"/>
          </a:xfrm>
          <a:prstGeom prst="rect">
            <a:avLst/>
          </a:prstGeom>
          <a:solidFill>
            <a:schemeClr val="bg1"/>
          </a:solidFill>
          <a:ln w="76200">
            <a:solidFill>
              <a:srgbClr val="0375B3"/>
            </a:solidFill>
            <a:miter lim="800000"/>
            <a:headEnd/>
            <a:tailEnd/>
          </a:ln>
        </p:spPr>
        <p:txBody>
          <a:bodyPr lIns="212715" tIns="212715" rIns="212715" bIns="212715"/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cs-CZ" altLang="cs-CZ" sz="3100" b="1" dirty="0">
                <a:solidFill>
                  <a:srgbClr val="F15A22"/>
                </a:solidFill>
                <a:latin typeface="Arial" panose="020B0604020202020204" pitchFamily="34" charset="0"/>
              </a:rPr>
              <a:t>Závěr</a:t>
            </a: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Prolaps lícního nervu do oblasti oválného okénka představuje riziko pro jeho poranění. Operatér by měl znát možnosti řešení tohoto anatomického stavu a taky by měl být připraven výkon nezahájit či přerušit, pokud se miska vah odkloní od potenciálního přínosu k nepřiměřenému riziku.</a:t>
            </a: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cs-CZ" altLang="nl-NL" sz="1655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cs-CZ" altLang="nl-NL" sz="1655" dirty="0">
                <a:latin typeface="Arial" panose="020B0604020202020204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AU" altLang="nl-NL" sz="1655" dirty="0">
              <a:latin typeface="Arial" panose="020B0604020202020204" pitchFamily="34" charset="0"/>
            </a:endParaRP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E346E765-F7DD-447C-9610-D1FE417C5E5E}"/>
              </a:ext>
            </a:extLst>
          </p:cNvPr>
          <p:cNvSpPr/>
          <p:nvPr/>
        </p:nvSpPr>
        <p:spPr>
          <a:xfrm>
            <a:off x="9371605" y="14863138"/>
            <a:ext cx="52450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FN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B0423976-D4B6-450C-B5F9-C80861AC87E7}"/>
              </a:ext>
            </a:extLst>
          </p:cNvPr>
          <p:cNvSpPr/>
          <p:nvPr/>
        </p:nvSpPr>
        <p:spPr>
          <a:xfrm>
            <a:off x="10863298" y="16553459"/>
            <a:ext cx="69121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CHT</a:t>
            </a:r>
            <a:endParaRPr lang="cs-CZ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21F97ECA-54C5-4176-AD34-B0484F9F81F1}"/>
              </a:ext>
            </a:extLst>
          </p:cNvPr>
          <p:cNvSpPr/>
          <p:nvPr/>
        </p:nvSpPr>
        <p:spPr>
          <a:xfrm>
            <a:off x="10670317" y="14504338"/>
            <a:ext cx="55015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LPI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FD843D41-C8F2-4F2C-8F7E-14E9E9B65966}"/>
              </a:ext>
            </a:extLst>
          </p:cNvPr>
          <p:cNvSpPr/>
          <p:nvPr/>
        </p:nvSpPr>
        <p:spPr>
          <a:xfrm>
            <a:off x="9534811" y="15685727"/>
            <a:ext cx="72259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</a:t>
            </a:r>
            <a:endParaRPr lang="cs-CZ" sz="4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530643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9233</TotalTime>
  <Words>654</Words>
  <Application>Microsoft Office PowerPoint</Application>
  <PresentationFormat>Custom</PresentationFormat>
  <Paragraphs>37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Monotype Sorts</vt:lpstr>
      <vt:lpstr>Wingdings</vt:lpstr>
      <vt:lpstr>Motiv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ORL akademie</dc:title>
  <dc:creator>Šárka</dc:creator>
  <cp:lastModifiedBy>Daniel Martinik</cp:lastModifiedBy>
  <cp:revision>128</cp:revision>
  <dcterms:created xsi:type="dcterms:W3CDTF">2017-08-30T13:07:43Z</dcterms:created>
  <dcterms:modified xsi:type="dcterms:W3CDTF">2025-09-09T17:34:49Z</dcterms:modified>
</cp:coreProperties>
</file>