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96327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336A4-3583-457B-8465-7F0E9E27FD4C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1C4B-E685-4FD4-A390-FAB92350C8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7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37142" y="1903010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Tichý D.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Zeleník</a:t>
            </a: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K.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1,2</a:t>
            </a: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Fedorová</a:t>
            </a: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K.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Komínek P.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1,2</a:t>
            </a:r>
            <a:endParaRPr lang="cs-CZ" altLang="nl-NL" sz="3800" b="1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Fakultní nemocnice Ostrava, Klinika ORL a chirurgie hlavy a krku FNO a LF OU, Ostrava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Lékařská fakulta Ostravské univerzity, Katedra </a:t>
            </a:r>
            <a:r>
              <a:rPr lang="cs-CZ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kraniofaciálních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oborů, Ostrava</a:t>
            </a:r>
          </a:p>
          <a:p>
            <a:pPr algn="ctr">
              <a:spcBef>
                <a:spcPct val="20000"/>
              </a:spcBef>
              <a:defRPr/>
            </a:pP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39096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Laryngeální</a:t>
            </a:r>
            <a:r>
              <a:rPr 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  <a:r>
              <a:rPr 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schwannom</a:t>
            </a:r>
            <a:r>
              <a:rPr 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u 14leté dívky</a:t>
            </a:r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4702630"/>
            <a:ext cx="6056869" cy="644709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Úvod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benigní nádor 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z buněk periferního nervového systému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nejčastěji mezi 20.–50. rokem života 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výskyt u dětí je velmi vzácný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0,1–1,5 % benigních nádorů hrtanu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altLang="cs-CZ" sz="1655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sz="1655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sz="1655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en-US" altLang="cs-CZ" sz="1655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en-GB" altLang="cs-CZ" dirty="0">
              <a:latin typeface="Arial" panose="020B0604020202020204" pitchFamily="34" charset="0"/>
            </a:endParaRP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4702630"/>
            <a:ext cx="6258043" cy="625722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Cíl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dirty="0">
                <a:latin typeface="Arial" panose="020B0604020202020204" pitchFamily="34" charset="0"/>
              </a:rPr>
              <a:t>Terapie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chirurgická – excize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u malých tumorů endoskopický přístup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šetrnější 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kratší hospitalizace 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zachování funkce hrtanu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dirty="0">
                <a:latin typeface="Arial" panose="020B0604020202020204" pitchFamily="34" charset="0"/>
              </a:rPr>
              <a:t>Prognóza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velmi dobrá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recidiva vzácná</a:t>
            </a: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11939454"/>
            <a:ext cx="6056869" cy="869986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Metodika</a:t>
            </a:r>
            <a:endParaRPr 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7C7"/>
              </a:buClr>
            </a:pPr>
            <a:r>
              <a:rPr lang="cs-CZ" dirty="0">
                <a:latin typeface="Arial" panose="020B0604020202020204" pitchFamily="34" charset="0"/>
              </a:rPr>
              <a:t>Klinický obraz</a:t>
            </a:r>
          </a:p>
          <a:p>
            <a:pPr marL="285750"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dle velikosti a lokalizace nádoru</a:t>
            </a:r>
          </a:p>
          <a:p>
            <a:pPr marL="285750"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dysfonie, dysfagie, odynofagie</a:t>
            </a:r>
          </a:p>
          <a:p>
            <a:pPr marL="0" indent="0"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dirty="0">
                <a:latin typeface="Arial" panose="020B0604020202020204" pitchFamily="34" charset="0"/>
              </a:rPr>
              <a:t>Diagnostika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laryngoskopie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zobrazovací metody (MR, CT)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histopatologie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Arial" panose="020B0604020202020204" pitchFamily="34" charset="0"/>
              </a:rPr>
              <a:t>definitivní diagnostika</a:t>
            </a:r>
          </a:p>
          <a:p>
            <a:pPr marL="0" indent="0">
              <a:spcBef>
                <a:spcPts val="1091"/>
              </a:spcBef>
              <a:buClr>
                <a:srgbClr val="008BD2"/>
              </a:buClr>
              <a:buSzPct val="130000"/>
            </a:pP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60000"/>
              <a:buFont typeface="Monotype Sorts" pitchFamily="1" charset="2"/>
              <a:buNone/>
            </a:pPr>
            <a:endParaRPr lang="en-US" altLang="nl-NL" sz="1655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404" y="4702631"/>
            <a:ext cx="14689280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Výsledky 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 14letá dívka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  2 roky trvající dysfonie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  laryngoskopie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vyklenutí pravé ventrikulární řasy sahající k pravé hlasivce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zobrazovací metody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CT – asymetrie v oblasti hrtanu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MRI – masa v pravém </a:t>
            </a:r>
            <a:r>
              <a:rPr lang="cs-CZ" sz="1800" dirty="0" err="1">
                <a:latin typeface="Arial" panose="020B0604020202020204" pitchFamily="34" charset="0"/>
              </a:rPr>
              <a:t>paraglotickém</a:t>
            </a:r>
            <a:r>
              <a:rPr lang="cs-CZ" sz="1800" dirty="0">
                <a:latin typeface="Arial" panose="020B0604020202020204" pitchFamily="34" charset="0"/>
              </a:rPr>
              <a:t> prostoru</a:t>
            </a:r>
          </a:p>
          <a:p>
            <a:pPr lvl="2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</a:rPr>
              <a:t>hyperintenzita</a:t>
            </a:r>
            <a:r>
              <a:rPr lang="cs-CZ" sz="1800" dirty="0">
                <a:latin typeface="Arial" panose="020B0604020202020204" pitchFamily="34" charset="0"/>
              </a:rPr>
              <a:t> na T2 vážených snímcích po aplikaci gadolinia</a:t>
            </a:r>
          </a:p>
          <a:p>
            <a:pPr lvl="2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podezření na chrupavčitý původ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indikována </a:t>
            </a:r>
            <a:r>
              <a:rPr lang="cs-CZ" dirty="0" err="1">
                <a:latin typeface="Arial" panose="020B0604020202020204" pitchFamily="34" charset="0"/>
              </a:rPr>
              <a:t>mikrolaryngoskopie</a:t>
            </a:r>
            <a:endParaRPr lang="cs-CZ" dirty="0">
              <a:latin typeface="Arial" panose="020B0604020202020204" pitchFamily="34" charset="0"/>
            </a:endParaRP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během operace mobilní, křehká masa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zcela </a:t>
            </a:r>
            <a:r>
              <a:rPr lang="cs-CZ" sz="1800" dirty="0" err="1">
                <a:latin typeface="Arial" panose="020B0604020202020204" pitchFamily="34" charset="0"/>
              </a:rPr>
              <a:t>excidována</a:t>
            </a:r>
            <a:r>
              <a:rPr lang="cs-CZ" sz="1800" dirty="0">
                <a:latin typeface="Arial" panose="020B0604020202020204" pitchFamily="34" charset="0"/>
              </a:rPr>
              <a:t> endoskopicky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histopatologie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</a:rPr>
              <a:t>schwannom</a:t>
            </a:r>
            <a:r>
              <a:rPr lang="cs-CZ" sz="1800" dirty="0">
                <a:latin typeface="Arial" panose="020B0604020202020204" pitchFamily="34" charset="0"/>
              </a:rPr>
              <a:t> s typickým mikroskopickým nálezem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sledování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po operaci vytvořen granulom nad pravou hlasivkou</a:t>
            </a:r>
          </a:p>
          <a:p>
            <a:pPr lvl="2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po konzervativní léčbě úplné zhojení granulomu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MRI po 6 měsících - žádné známky reziduálního nádoru</a:t>
            </a:r>
          </a:p>
          <a:p>
            <a:pPr lvl="1"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</a:rPr>
              <a:t>hlas pacientky se postupně zcela obnovil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2115985"/>
            <a:ext cx="6258043" cy="3695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Závěry </a:t>
            </a:r>
          </a:p>
          <a:p>
            <a:pPr>
              <a:spcBef>
                <a:spcPct val="20000"/>
              </a:spcBef>
            </a:pPr>
            <a:r>
              <a:rPr lang="cs-CZ" dirty="0" err="1">
                <a:latin typeface="Arial" panose="020B0604020202020204" pitchFamily="34" charset="0"/>
              </a:rPr>
              <a:t>Laryngeální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schwannom</a:t>
            </a:r>
            <a:r>
              <a:rPr lang="cs-CZ" dirty="0">
                <a:latin typeface="Arial" panose="020B0604020202020204" pitchFamily="34" charset="0"/>
              </a:rPr>
              <a:t> je vzácný benigní nádor, velmi neobvyklý u dětí. Nejčastěji způsobuje dysfonii a dysfagii. Diagnóza je potvrzena pouze histologicky. Léčbou je chirurgická excize.</a:t>
            </a: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sz="2091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6967800"/>
            <a:ext cx="6258043" cy="367151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</a:t>
            </a:r>
          </a:p>
          <a:p>
            <a:pPr>
              <a:spcBef>
                <a:spcPct val="20000"/>
              </a:spcBef>
            </a:pPr>
            <a:r>
              <a:rPr lang="cs-CZ" dirty="0">
                <a:latin typeface="Arial" panose="020B0604020202020204" pitchFamily="34" charset="0"/>
              </a:rPr>
              <a:t>Tento článek byl vytvořen s finanční podporou Evropské unie v rámci projektu LERCO - CZ.10.03.01/00/22_003/0000003</a:t>
            </a: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4F7765-62C6-414B-85C9-0994E7A44FB2}"/>
              </a:ext>
            </a:extLst>
          </p:cNvPr>
          <p:cNvSpPr txBox="1"/>
          <p:nvPr/>
        </p:nvSpPr>
        <p:spPr>
          <a:xfrm>
            <a:off x="12162512" y="19024985"/>
            <a:ext cx="989040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Obr. 2. Endoskopický pohled na pravou hlasivku: A) před resekcí, B) po resekci (LVC – levá hlasivka, RVC – pravá hlasivka, T – tumor, PR –  po resekci).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685F79B-C715-419A-8959-6188ED330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849" y="14046945"/>
            <a:ext cx="9890403" cy="4789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4733DA-E67E-454D-AD60-7E1CCAE206C1}"/>
              </a:ext>
            </a:extLst>
          </p:cNvPr>
          <p:cNvSpPr txBox="1"/>
          <p:nvPr/>
        </p:nvSpPr>
        <p:spPr>
          <a:xfrm>
            <a:off x="15271231" y="12180005"/>
            <a:ext cx="6438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Obr. 1. Předoperační magnetická rezonance ukazuje masu nad pravou hlasivkou (T = tumor).</a:t>
            </a:r>
          </a:p>
        </p:txBody>
      </p:sp>
      <p:pic>
        <p:nvPicPr>
          <p:cNvPr id="24" name="Obrázek 23" descr="Obsah obrázku černobílá, rentgenový snímek&#10;&#10;Obsah vygenerovaný umělou inteligencí může být nesprávný.">
            <a:extLst>
              <a:ext uri="{FF2B5EF4-FFF2-40B4-BE49-F238E27FC236}">
                <a16:creationId xmlns:a16="http://schemas.microsoft.com/office/drawing/2014/main" id="{6DF81700-250F-42E5-B81D-DFED33CA9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569" y="5209787"/>
            <a:ext cx="6781684" cy="6781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8231</TotalTime>
  <Words>322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Sorts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51</cp:revision>
  <dcterms:created xsi:type="dcterms:W3CDTF">2017-08-30T13:07:43Z</dcterms:created>
  <dcterms:modified xsi:type="dcterms:W3CDTF">2025-09-09T17:34:24Z</dcterms:modified>
</cp:coreProperties>
</file>