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0095D9"/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5918"/>
  </p:normalViewPr>
  <p:slideViewPr>
    <p:cSldViewPr snapToGrid="0">
      <p:cViewPr varScale="1">
        <p:scale>
          <a:sx n="22" d="100"/>
          <a:sy n="22" d="100"/>
        </p:scale>
        <p:origin x="100" y="352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51A4C-CFEF-C24D-8C6E-04E27D6C22D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D28AF-AA96-BB44-9F8E-D884E3715A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25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D28AF-AA96-BB44-9F8E-D884E3715A5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65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837142" y="2339566"/>
            <a:ext cx="16168481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Šejvlová E.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Šatanková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J.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Školoudík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L.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Dědková J.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</a:t>
            </a:r>
            <a:endParaRPr lang="cs-CZ" altLang="nl-NL" sz="3800" b="1" dirty="0">
              <a:solidFill>
                <a:srgbClr val="F1592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Klinika otorinolaryngologie a chirurgie hlavy a krku Fakultní nemocnice Hradec Králové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2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</a:t>
            </a:r>
            <a:r>
              <a:rPr lang="cs-CZ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Rádiologická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klinika Fakultní nemocnice Hradec Králové</a:t>
            </a: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01431" y="600892"/>
            <a:ext cx="18055079" cy="1526488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cs-CZ" altLang="cs-CZ" sz="4800" b="1" dirty="0">
              <a:solidFill>
                <a:srgbClr val="0095D9"/>
              </a:solidFill>
              <a:latin typeface="Arial" panose="020B0604020202020204" pitchFamily="34" charset="0"/>
            </a:endParaRPr>
          </a:p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Nitrolební zánětlivé komplikace akutních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rinosinusitid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(ARS) u dětí - soubor kazuistik</a:t>
            </a:r>
          </a:p>
          <a:p>
            <a:pPr algn="ctr"/>
            <a:endParaRPr lang="cs-CZ" altLang="cs-CZ" sz="4800" b="1" dirty="0">
              <a:solidFill>
                <a:srgbClr val="0095D9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085" y="71566"/>
            <a:ext cx="12187451" cy="2268000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2" y="4702628"/>
            <a:ext cx="6056869" cy="624477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Úvod</a:t>
            </a:r>
          </a:p>
          <a:p>
            <a:pPr indent="-342900">
              <a:lnSpc>
                <a:spcPct val="150000"/>
              </a:lnSpc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intrakraniální </a:t>
            </a:r>
            <a:r>
              <a:rPr lang="cs-CZ" dirty="0">
                <a:latin typeface="Arial" panose="020B0604020202020204" pitchFamily="34" charset="0"/>
              </a:rPr>
              <a:t>komplikace ARS      představují závažný klinický problém</a:t>
            </a:r>
          </a:p>
          <a:p>
            <a:pPr indent="-342900">
              <a:lnSpc>
                <a:spcPct val="150000"/>
              </a:lnSpc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postihují především děti a mladistvé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  převažuje mužské pohlaví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nejčastější patogeny: </a:t>
            </a:r>
          </a:p>
          <a:p>
            <a:pPr lvl="1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skupina SAG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anginosus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intermedius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consellatus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anaeroby </a:t>
            </a:r>
          </a:p>
          <a:p>
            <a:pPr lvl="1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Staphylococcus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aureus </a:t>
            </a:r>
          </a:p>
          <a:p>
            <a:pPr lvl="1">
              <a:lnSpc>
                <a:spcPct val="150000"/>
              </a:lnSpc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polymikrobiální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infekce </a:t>
            </a:r>
          </a:p>
          <a:p>
            <a:pPr marL="514350" lvl="3" indent="0">
              <a:lnSpc>
                <a:spcPct val="150000"/>
              </a:lnSpc>
              <a:spcBef>
                <a:spcPts val="1091"/>
              </a:spcBef>
              <a:buClr>
                <a:srgbClr val="008BD2"/>
              </a:buClr>
              <a:buSzPct val="130000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1091"/>
              </a:spcBef>
              <a:buClr>
                <a:srgbClr val="008BD2"/>
              </a:buClr>
              <a:buSzPct val="130000"/>
            </a:pPr>
            <a:endParaRPr 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429" y="4702630"/>
            <a:ext cx="14689280" cy="1593668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pPr algn="ctr"/>
            <a:endParaRPr lang="cs-CZ" sz="1800" dirty="0"/>
          </a:p>
          <a:p>
            <a:endParaRPr lang="cs-CZ" sz="1800" dirty="0"/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68" y="4702628"/>
            <a:ext cx="6258043" cy="1171127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Závěry 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nenápadné prvotní příznaky 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laboratorně vyšší zánětlivé parametry</a:t>
            </a:r>
          </a:p>
          <a:p>
            <a:pPr indent="-342900" fontAlgn="ctr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ORL nález (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rinoendoskopie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): otok sliznic,  jednostranná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hnisavá sekrece z OMJ</a:t>
            </a:r>
          </a:p>
          <a:p>
            <a:pPr indent="-342900" fontAlgn="ctr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nutná časná diagnostika (CT/MRI) u dětí   s rizikovými příznaky </a:t>
            </a:r>
          </a:p>
          <a:p>
            <a:pPr lvl="1" indent="-342900" fontAlgn="ctr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horečka, bolesti hlavy,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neurologické příznaky</a:t>
            </a:r>
            <a:endParaRPr lang="cs-CZ" alt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léčba komplikací ARS je kombinovaná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ATB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+ chirurgická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empirická ATB terapie by měla být širokospektrá a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následně změna cíleně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podle kultivace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celková doba podání ATB  byla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≈ 51,67 dnů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chirurgická léčba – FESS +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neurochirg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 2 případech nutná neurochirurg. revize 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diagnóza potvrzena z kultivace (viz tab.)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empyém + hnis z VDN 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SAG dominantní patogen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nutný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multidisciplin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. přístup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dle literatury: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dvojnásobný nárůst incidence po r. 2020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nárůst počtu neurochirurgických zákroků po začátku pandemie COVID-19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1655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2292" y="19231619"/>
            <a:ext cx="6219120" cy="1407695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cs-CZ" sz="2000" b="1" dirty="0">
                <a:latin typeface="Arial" panose="020B0604020202020204" pitchFamily="34" charset="0"/>
              </a:rPr>
              <a:t> </a:t>
            </a:r>
            <a:r>
              <a:rPr lang="en-AU" altLang="cs-CZ" sz="2000" b="1" dirty="0" err="1">
                <a:latin typeface="Arial" panose="020B0604020202020204" pitchFamily="34" charset="0"/>
              </a:rPr>
              <a:t>MUDr</a:t>
            </a:r>
            <a:r>
              <a:rPr lang="en-AU" altLang="cs-CZ" sz="2000" b="1" dirty="0">
                <a:latin typeface="Arial" panose="020B0604020202020204" pitchFamily="34" charset="0"/>
              </a:rPr>
              <a:t>. Eva </a:t>
            </a:r>
            <a:r>
              <a:rPr lang="en-AU" altLang="cs-CZ" sz="2000" b="1" dirty="0" err="1">
                <a:latin typeface="Arial" panose="020B0604020202020204" pitchFamily="34" charset="0"/>
              </a:rPr>
              <a:t>Šejvlová</a:t>
            </a:r>
            <a:endParaRPr lang="en-AU" altLang="cs-CZ" sz="20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2000" dirty="0">
                <a:latin typeface="Arial" panose="020B0604020202020204" pitchFamily="34" charset="0"/>
              </a:rPr>
              <a:t>Klinika otorinolaryngologie a chirurgie hlavy a krku Fakultní nemocnice Hradec Králové</a:t>
            </a:r>
          </a:p>
          <a:p>
            <a:pPr>
              <a:spcBef>
                <a:spcPct val="50000"/>
              </a:spcBef>
            </a:pPr>
            <a:endParaRPr lang="en-US" altLang="cs-CZ" sz="1655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DA02D7C-57D3-D740-A374-A90434742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73605"/>
              </p:ext>
            </p:extLst>
          </p:nvPr>
        </p:nvGraphicFramePr>
        <p:xfrm>
          <a:off x="7951304" y="4997824"/>
          <a:ext cx="14193079" cy="64329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49188">
                  <a:extLst>
                    <a:ext uri="{9D8B030D-6E8A-4147-A177-3AD203B41FA5}">
                      <a16:colId xmlns:a16="http://schemas.microsoft.com/office/drawing/2014/main" val="2921001996"/>
                    </a:ext>
                  </a:extLst>
                </a:gridCol>
                <a:gridCol w="4647352">
                  <a:extLst>
                    <a:ext uri="{9D8B030D-6E8A-4147-A177-3AD203B41FA5}">
                      <a16:colId xmlns:a16="http://schemas.microsoft.com/office/drawing/2014/main" val="2714540418"/>
                    </a:ext>
                  </a:extLst>
                </a:gridCol>
                <a:gridCol w="3550246">
                  <a:extLst>
                    <a:ext uri="{9D8B030D-6E8A-4147-A177-3AD203B41FA5}">
                      <a16:colId xmlns:a16="http://schemas.microsoft.com/office/drawing/2014/main" val="4239436368"/>
                    </a:ext>
                  </a:extLst>
                </a:gridCol>
                <a:gridCol w="3546293">
                  <a:extLst>
                    <a:ext uri="{9D8B030D-6E8A-4147-A177-3AD203B41FA5}">
                      <a16:colId xmlns:a16="http://schemas.microsoft.com/office/drawing/2014/main" val="2798473754"/>
                    </a:ext>
                  </a:extLst>
                </a:gridCol>
              </a:tblGrid>
              <a:tr h="924291">
                <a:tc>
                  <a:txBody>
                    <a:bodyPr/>
                    <a:lstStyle/>
                    <a:p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Michal 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Tomáš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05243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první příznaky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8.3. (D1)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6.2. (D1)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29.1. (D1)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285546"/>
                  </a:ext>
                </a:extLst>
              </a:tr>
              <a:tr h="42286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laboratoř vstupně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CRP 184,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CRP 118,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CRP 188,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445049"/>
                  </a:ext>
                </a:extLst>
              </a:tr>
              <a:tr h="18687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progrese obtíží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11.3. (D 4)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omezená hybnost PDK, </a:t>
                      </a:r>
                    </a:p>
                    <a:p>
                      <a:pPr algn="ctr"/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mening. známky</a:t>
                      </a:r>
                    </a:p>
                    <a:p>
                      <a:pPr algn="ctr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30.3. (D 23)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porucha vědomí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14.2. (D 8)</a:t>
                      </a:r>
                    </a:p>
                    <a:p>
                      <a:pPr algn="ctr"/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cefalea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nechutenství, zvracení, ↑CRP 233</a:t>
                      </a:r>
                    </a:p>
                    <a:p>
                      <a:pPr algn="ctr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16.2. (D 10)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porucha vědomí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11.2. (D 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pomalejší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psychomot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tempo, bolesti hlavy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99559"/>
                  </a:ext>
                </a:extLst>
              </a:tr>
              <a:tr h="2675428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11.3. (D 3)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 empyém vlevo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Akutní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cerebritida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vlevo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ARS front. a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etmoid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vlevo</a:t>
                      </a:r>
                    </a:p>
                    <a:p>
                      <a:pPr algn="ctr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31.3. (D 23)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progrese objemu SD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epmyému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parafalx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vlevo +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cerebritida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14.2. (D 8)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 empyém vlevo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Akutní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cerebritida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vlevo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Akutní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pansinusitida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vlevo</a:t>
                      </a:r>
                    </a:p>
                    <a:p>
                      <a:pPr algn="ctr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16.2. (D 10)</a:t>
                      </a:r>
                    </a:p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progrese empyému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parafalx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vlevo,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cerebritida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11.2. (D 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 empyém vlevo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Menigitida vlevo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Akutní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pansinusitida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vpravo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56335"/>
                  </a:ext>
                </a:extLst>
              </a:tr>
            </a:tbl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:a16="http://schemas.microsoft.com/office/drawing/2014/main" id="{9AD34B8C-5929-4F4B-925F-BAFE0EF740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13888" r="12519" b="3368"/>
          <a:stretch/>
        </p:blipFill>
        <p:spPr>
          <a:xfrm>
            <a:off x="7951303" y="11521421"/>
            <a:ext cx="2409271" cy="2662588"/>
          </a:xfrm>
          <a:prstGeom prst="rect">
            <a:avLst/>
          </a:prstGeom>
        </p:spPr>
      </p:pic>
      <p:pic>
        <p:nvPicPr>
          <p:cNvPr id="15" name="Zástupný symbol pro obsah 4">
            <a:extLst>
              <a:ext uri="{FF2B5EF4-FFF2-40B4-BE49-F238E27FC236}">
                <a16:creationId xmlns:a16="http://schemas.microsoft.com/office/drawing/2014/main" id="{EC227DFA-F806-2D4F-8598-72C5CFF9B2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9867" r="54678" b="5044"/>
          <a:stretch/>
        </p:blipFill>
        <p:spPr>
          <a:xfrm>
            <a:off x="10784614" y="11515882"/>
            <a:ext cx="2599801" cy="2668127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B31B7F79-314B-D240-871A-ABAA0733C93E}"/>
              </a:ext>
            </a:extLst>
          </p:cNvPr>
          <p:cNvSpPr/>
          <p:nvPr/>
        </p:nvSpPr>
        <p:spPr>
          <a:xfrm rot="19511584">
            <a:off x="12454542" y="11545758"/>
            <a:ext cx="430076" cy="10381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Zástupný symbol pro obsah 15">
            <a:extLst>
              <a:ext uri="{FF2B5EF4-FFF2-40B4-BE49-F238E27FC236}">
                <a16:creationId xmlns:a16="http://schemas.microsoft.com/office/drawing/2014/main" id="{58829C99-E1CD-5B48-A814-1CCEC4D332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22801" r="9818" b="2"/>
          <a:stretch/>
        </p:blipFill>
        <p:spPr>
          <a:xfrm>
            <a:off x="13688315" y="11515883"/>
            <a:ext cx="2650649" cy="2668126"/>
          </a:xfrm>
          <a:prstGeom prst="rect">
            <a:avLst/>
          </a:prstGeom>
          <a:noFill/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5973291-92DE-9E43-8271-99B7021555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12843" r="8844" b="11706"/>
          <a:stretch/>
        </p:blipFill>
        <p:spPr>
          <a:xfrm>
            <a:off x="16689114" y="11503955"/>
            <a:ext cx="2620016" cy="268005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8022741-F1C7-474E-B320-2AD00C3173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10236" r="8125" b="3743"/>
          <a:stretch/>
        </p:blipFill>
        <p:spPr>
          <a:xfrm>
            <a:off x="19608080" y="11492876"/>
            <a:ext cx="2536301" cy="2691132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9AC7E86A-E0B3-214A-952C-7A4FE7EE4A2C}"/>
              </a:ext>
            </a:extLst>
          </p:cNvPr>
          <p:cNvSpPr/>
          <p:nvPr/>
        </p:nvSpPr>
        <p:spPr>
          <a:xfrm>
            <a:off x="17759391" y="11873750"/>
            <a:ext cx="432442" cy="152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CA5ADEF-64A9-9E4F-8D8B-4FE1664E476E}"/>
              </a:ext>
            </a:extLst>
          </p:cNvPr>
          <p:cNvSpPr/>
          <p:nvPr/>
        </p:nvSpPr>
        <p:spPr>
          <a:xfrm rot="20395958">
            <a:off x="21350400" y="11748122"/>
            <a:ext cx="398584" cy="152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7E67222-B3F6-8141-8724-BB85B4457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815430"/>
              </p:ext>
            </p:extLst>
          </p:nvPr>
        </p:nvGraphicFramePr>
        <p:xfrm>
          <a:off x="7951303" y="14286420"/>
          <a:ext cx="14193078" cy="6091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64721">
                  <a:extLst>
                    <a:ext uri="{9D8B030D-6E8A-4147-A177-3AD203B41FA5}">
                      <a16:colId xmlns:a16="http://schemas.microsoft.com/office/drawing/2014/main" val="2575474127"/>
                    </a:ext>
                  </a:extLst>
                </a:gridCol>
                <a:gridCol w="4810519">
                  <a:extLst>
                    <a:ext uri="{9D8B030D-6E8A-4147-A177-3AD203B41FA5}">
                      <a16:colId xmlns:a16="http://schemas.microsoft.com/office/drawing/2014/main" val="3504433189"/>
                    </a:ext>
                  </a:extLst>
                </a:gridCol>
                <a:gridCol w="4542392">
                  <a:extLst>
                    <a:ext uri="{9D8B030D-6E8A-4147-A177-3AD203B41FA5}">
                      <a16:colId xmlns:a16="http://schemas.microsoft.com/office/drawing/2014/main" val="3648753672"/>
                    </a:ext>
                  </a:extLst>
                </a:gridCol>
                <a:gridCol w="3075446">
                  <a:extLst>
                    <a:ext uri="{9D8B030D-6E8A-4147-A177-3AD203B41FA5}">
                      <a16:colId xmlns:a16="http://schemas.microsoft.com/office/drawing/2014/main" val="3265497588"/>
                    </a:ext>
                  </a:extLst>
                </a:gridCol>
              </a:tblGrid>
              <a:tr h="2455403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chirurgická </a:t>
                      </a:r>
                    </a:p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léčba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3. (D 4)</a:t>
                      </a:r>
                    </a:p>
                    <a:p>
                      <a:pPr algn="ctr"/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evakuace SD empyému</a:t>
                      </a:r>
                    </a:p>
                    <a:p>
                      <a:pPr algn="ctr"/>
                      <a:r>
                        <a:rPr lang="cs-CZ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parafalx</a:t>
                      </a:r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 front. vlevo + FESS vlevo</a:t>
                      </a:r>
                    </a:p>
                    <a:p>
                      <a:pPr algn="ctr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2.4.  (D 26)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revize SD empyému frontálně vlevo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(pouze neurochirurg. revize)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14.2. (D 8)</a:t>
                      </a:r>
                    </a:p>
                    <a:p>
                      <a:pPr algn="ctr"/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evakuace SD empyému </a:t>
                      </a:r>
                      <a:r>
                        <a:rPr lang="cs-CZ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frontopariet</a:t>
                      </a:r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FESS vlevo </a:t>
                      </a:r>
                    </a:p>
                    <a:p>
                      <a:pPr algn="ctr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16.2.  (D 10)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kraniotomie front. vlevo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evakuací hnisu </a:t>
                      </a:r>
                      <a:r>
                        <a:rPr lang="cs-CZ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parafalx</a:t>
                      </a:r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vlevo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(pouze neurochirurg. revize)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11.2.  (D 11)</a:t>
                      </a:r>
                    </a:p>
                    <a:p>
                      <a:pPr algn="ctr"/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evakuace SD empyému </a:t>
                      </a:r>
                    </a:p>
                    <a:p>
                      <a:pPr algn="ctr"/>
                      <a:r>
                        <a:rPr lang="cs-CZ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temporopariet</a:t>
                      </a:r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vlevo </a:t>
                      </a:r>
                    </a:p>
                    <a:p>
                      <a:pPr algn="ctr"/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FESS vpravo</a:t>
                      </a:r>
                    </a:p>
                    <a:p>
                      <a:pPr algn="ctr"/>
                      <a:endParaRPr lang="cs-CZ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600397"/>
                  </a:ext>
                </a:extLst>
              </a:tr>
              <a:tr h="356124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kultivace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empyém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Streptococcus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constellatus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Prevotella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oris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Streptococcus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consellatus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Eggerthella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lenta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Cutibacterium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acnes</a:t>
                      </a:r>
                      <a:endParaRPr lang="cs-CZ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empyém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Streptococcus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intermedius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Streptococcus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intermedius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Haemophilus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influenze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empyém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Parvimonas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micra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Parvimonas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micra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Dialister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pneumosintes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Streptococcus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intermedius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Gemella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morbillorum</a:t>
                      </a:r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985692"/>
                  </a:ext>
                </a:extLst>
              </a:tr>
            </a:tbl>
          </a:graphicData>
        </a:graphic>
      </p:graphicFrame>
      <p:sp>
        <p:nvSpPr>
          <p:cNvPr id="23" name="Text Box 40">
            <a:extLst>
              <a:ext uri="{FF2B5EF4-FFF2-40B4-BE49-F238E27FC236}">
                <a16:creationId xmlns:a16="http://schemas.microsoft.com/office/drawing/2014/main" id="{9076B2F0-BD20-E945-A92B-58BAF5F11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48" y="11252200"/>
            <a:ext cx="6045464" cy="938711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Metodika</a:t>
            </a:r>
            <a:endParaRPr lang="cs-CZ" altLang="cs-CZ" sz="44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 indent="-342900">
              <a:lnSpc>
                <a:spcPct val="150000"/>
              </a:lnSpc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soubor 3 kazuistik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období leden – březen 2025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3 chlapci – Michal, Tomáš, Daniel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věk 11 – 14 let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medián 11 let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hospitalizace ve FNHK 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neurochirurgická klinika 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ORL klinika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infekční klinika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začátek onemocnění: teploty, rýma, bolesti hlavy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postupně progrese obtíží (viz tab.)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antibiotická terapie</a:t>
            </a:r>
          </a:p>
          <a:p>
            <a:pPr lvl="1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Ceftriaxon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Metronidazol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průměru 9 dnů</a:t>
            </a:r>
          </a:p>
          <a:p>
            <a:pPr lvl="2" indent="-342900">
              <a:spcBef>
                <a:spcPts val="1091"/>
              </a:spcBef>
              <a:buClr>
                <a:srgbClr val="F1592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následně PNC +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Metronidazol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2" indent="0">
              <a:spcBef>
                <a:spcPts val="1091"/>
              </a:spcBef>
              <a:buClr>
                <a:srgbClr val="F15922"/>
              </a:buClr>
              <a:buSzPct val="130000"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1655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20" name="Text Box 41">
            <a:extLst>
              <a:ext uri="{FF2B5EF4-FFF2-40B4-BE49-F238E27FC236}">
                <a16:creationId xmlns:a16="http://schemas.microsoft.com/office/drawing/2014/main" id="{458D7351-F7F7-4640-829D-448B7944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2292" y="16796847"/>
            <a:ext cx="6219119" cy="2051825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8BD2"/>
              </a:buClr>
              <a:buSzPct val="130000"/>
            </a:pPr>
            <a:r>
              <a:rPr lang="cs-CZ" sz="2000" b="1" dirty="0">
                <a:solidFill>
                  <a:srgbClr val="F15A22"/>
                </a:solidFill>
                <a:latin typeface="Arial" panose="020B0604020202020204" pitchFamily="34" charset="0"/>
              </a:rPr>
              <a:t>Použita literatura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Mulvey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 spol.,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Otolaryngol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Neck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2019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Tracy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Flanders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 spol.,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Neurosurg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Pediatr., 2024 </a:t>
            </a:r>
          </a:p>
          <a:p>
            <a:pPr indent="-342900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Smiljkovic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M., et al., A 20-Year Study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Intracranial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Pyogenic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Sinusitis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altLang="cs-CZ" sz="1600" b="1" dirty="0">
              <a:solidFill>
                <a:srgbClr val="F15A22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3" indent="0">
              <a:lnSpc>
                <a:spcPct val="150000"/>
              </a:lnSpc>
              <a:spcBef>
                <a:spcPts val="1091"/>
              </a:spcBef>
              <a:buClr>
                <a:srgbClr val="008BD2"/>
              </a:buClr>
              <a:buSzPct val="130000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9052</TotalTime>
  <Words>653</Words>
  <Application>Microsoft Office PowerPoint</Application>
  <PresentationFormat>Custom</PresentationFormat>
  <Paragraphs>183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67</cp:revision>
  <dcterms:created xsi:type="dcterms:W3CDTF">2017-08-30T13:07:43Z</dcterms:created>
  <dcterms:modified xsi:type="dcterms:W3CDTF">2025-09-09T17:32:01Z</dcterms:modified>
</cp:coreProperties>
</file>