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CE"/>
    <a:srgbClr val="0095D9"/>
    <a:srgbClr val="F15922"/>
    <a:srgbClr val="F25822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394" autoAdjust="0"/>
    <p:restoredTop sz="96327"/>
  </p:normalViewPr>
  <p:slideViewPr>
    <p:cSldViewPr snapToGrid="0">
      <p:cViewPr varScale="1">
        <p:scale>
          <a:sx n="22" d="100"/>
          <a:sy n="22" d="100"/>
        </p:scale>
        <p:origin x="100" y="444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197019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Smetanová D.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Pár I.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endParaRPr lang="cs-CZ" altLang="nl-NL" sz="3800" b="1" dirty="0">
              <a:solidFill>
                <a:srgbClr val="F15922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cs-CZ" sz="2700" spc="-1" dirty="0">
                <a:solidFill>
                  <a:srgbClr val="F15922"/>
                </a:solidFill>
                <a:latin typeface="Arial"/>
                <a:ea typeface="Arial"/>
              </a:rPr>
              <a:t>¹ </a:t>
            </a:r>
            <a:r>
              <a:rPr lang="cs-CZ" sz="2700" spc="-1" dirty="0">
                <a:solidFill>
                  <a:srgbClr val="F15922"/>
                </a:solidFill>
                <a:latin typeface="Arial"/>
                <a:ea typeface="MS PGothic"/>
              </a:rPr>
              <a:t>Oddělení ORL a chirurgie hlavy a krku, Kroměřížská nemocnice, a.s.</a:t>
            </a:r>
            <a:endParaRPr lang="cs-CZ" sz="2700" spc="-1" dirty="0">
              <a:latin typeface="Arial"/>
            </a:endParaRPr>
          </a:p>
          <a:p>
            <a:pPr algn="ctr">
              <a:spcBef>
                <a:spcPct val="20000"/>
              </a:spcBef>
              <a:defRPr/>
            </a:pPr>
            <a:endParaRPr lang="en-GB" altLang="nl-NL" sz="2700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Chyby v </a:t>
            </a:r>
            <a:r>
              <a:rPr lang="cs-CZ" altLang="cs-CZ" sz="4800" b="1" dirty="0" err="1">
                <a:solidFill>
                  <a:srgbClr val="0095D9"/>
                </a:solidFill>
                <a:latin typeface="Arial" panose="020B0604020202020204" pitchFamily="34" charset="0"/>
              </a:rPr>
              <a:t>topodiagnostice</a:t>
            </a:r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 parézy lícního nervu - kazuistika</a:t>
            </a:r>
          </a:p>
          <a:p>
            <a:pPr algn="ctr"/>
            <a:endParaRPr lang="cs-CZ" altLang="cs-CZ" sz="4800" b="1" dirty="0">
              <a:solidFill>
                <a:srgbClr val="0095D9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30"/>
            <a:ext cx="6056869" cy="658548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</a:p>
          <a:p>
            <a:pPr>
              <a:spcBef>
                <a:spcPct val="20000"/>
              </a:spcBef>
            </a:pPr>
            <a:endParaRPr lang="cs-CZ" altLang="cs-CZ" sz="800" dirty="0">
              <a:latin typeface="Arial" panose="020B0604020202020204" pitchFamily="34" charset="0"/>
            </a:endParaRPr>
          </a:p>
          <a:p>
            <a:pPr lvl="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altLang="cs-CZ" dirty="0">
                <a:latin typeface="Arial" pitchFamily="34" charset="0"/>
                <a:cs typeface="Arial" pitchFamily="34" charset="0"/>
              </a:rPr>
              <a:t>P</a:t>
            </a:r>
            <a:r>
              <a:rPr lang="cs-CZ" dirty="0">
                <a:latin typeface="Arial" pitchFamily="34" charset="0"/>
                <a:cs typeface="Arial" pitchFamily="34" charset="0"/>
              </a:rPr>
              <a:t>ři paréze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n.VII</a:t>
            </a:r>
            <a:r>
              <a:rPr lang="cs-CZ" dirty="0">
                <a:latin typeface="Arial" pitchFamily="34" charset="0"/>
                <a:cs typeface="Arial" pitchFamily="34" charset="0"/>
              </a:rPr>
              <a:t> je zásadní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topodiagnostika</a:t>
            </a:r>
            <a:r>
              <a:rPr lang="cs-CZ" dirty="0">
                <a:latin typeface="Arial" pitchFamily="34" charset="0"/>
                <a:cs typeface="Arial" pitchFamily="34" charset="0"/>
              </a:rPr>
              <a:t> místa poškození nervu.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Nejčastější příčinou parézy je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Bellova</a:t>
            </a:r>
            <a:r>
              <a:rPr lang="cs-CZ" dirty="0">
                <a:latin typeface="Arial" pitchFamily="34" charset="0"/>
                <a:cs typeface="Arial" pitchFamily="34" charset="0"/>
              </a:rPr>
              <a:t> paralýza (70%), dále jsou to traumata (10-21%), infekční virové i bakteriální (4,5-7%), dále nádory (2,2%- 5%).</a:t>
            </a:r>
          </a:p>
          <a:p>
            <a:pPr lvl="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U nádorů se nejčastěji jedná o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parotické</a:t>
            </a:r>
            <a:r>
              <a:rPr lang="cs-CZ" dirty="0">
                <a:latin typeface="Arial" pitchFamily="34" charset="0"/>
                <a:cs typeface="Arial" pitchFamily="34" charset="0"/>
              </a:rPr>
              <a:t> tumory,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neurinomy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n.VIII</a:t>
            </a:r>
            <a:r>
              <a:rPr lang="cs-CZ" dirty="0">
                <a:latin typeface="Arial" pitchFamily="34" charset="0"/>
                <a:cs typeface="Arial" pitchFamily="34" charset="0"/>
              </a:rPr>
              <a:t> a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n.VII</a:t>
            </a:r>
            <a:r>
              <a:rPr lang="cs-CZ" dirty="0">
                <a:latin typeface="Arial" pitchFamily="34" charset="0"/>
                <a:cs typeface="Arial" pitchFamily="34" charset="0"/>
              </a:rPr>
              <a:t>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meningeomy</a:t>
            </a:r>
            <a:r>
              <a:rPr lang="cs-CZ" dirty="0">
                <a:latin typeface="Arial" pitchFamily="34" charset="0"/>
                <a:cs typeface="Arial" pitchFamily="34" charset="0"/>
              </a:rPr>
              <a:t>, arachnoidální cysty.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Ve většině případů je pacient vyšetřován a léčen neurologem, úkolem ORL lékaře je vyloučit příčinu parézy v oblasti temporální kosti a po výstupu nervu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infratemporálně</a:t>
            </a:r>
            <a:r>
              <a:rPr lang="cs-CZ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8252" y="4702631"/>
            <a:ext cx="6258043" cy="4781611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Cíl </a:t>
            </a:r>
          </a:p>
          <a:p>
            <a:pPr>
              <a:spcBef>
                <a:spcPct val="20000"/>
              </a:spcBef>
            </a:pPr>
            <a:endParaRPr lang="cs-CZ" altLang="cs-CZ" sz="8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Zhodnotit postup při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topodiagnostice</a:t>
            </a:r>
            <a:r>
              <a:rPr lang="cs-CZ" dirty="0">
                <a:latin typeface="Arial" pitchFamily="34" charset="0"/>
                <a:cs typeface="Arial" pitchFamily="34" charset="0"/>
              </a:rPr>
              <a:t> parézy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n.VII</a:t>
            </a:r>
            <a:r>
              <a:rPr lang="cs-CZ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Zjistit, zda byly užity adekvátní vyšetřovací metody a zda byly správně indikovány.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Posoudit, zda klinický průběh byl adekvátně hodnocen ošetřujícím lékařem.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Zda bylo možno diagnostikovat příčinu dříve.</a:t>
            </a:r>
          </a:p>
          <a:p>
            <a:pPr>
              <a:buClr>
                <a:srgbClr val="0095D9"/>
              </a:buClr>
              <a:buSzPct val="130000"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cs-CZ" dirty="0"/>
          </a:p>
          <a:p>
            <a:pPr lvl="0">
              <a:spcBef>
                <a:spcPct val="20000"/>
              </a:spcBef>
            </a:pPr>
            <a:endParaRPr lang="cs-CZ" dirty="0"/>
          </a:p>
          <a:p>
            <a:pPr>
              <a:spcBef>
                <a:spcPct val="20000"/>
              </a:spcBef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939" y="11798474"/>
            <a:ext cx="6056869" cy="484991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 </a:t>
            </a:r>
          </a:p>
          <a:p>
            <a:pPr algn="just">
              <a:spcBef>
                <a:spcPct val="0"/>
              </a:spcBef>
            </a:pPr>
            <a:endParaRPr lang="cs-CZ" altLang="cs-CZ" sz="800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Případová studie.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Systematické shromažďování a interpretace informací získaných analýzou zdravotnické dokumentace.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P</a:t>
            </a:r>
            <a:r>
              <a:rPr lang="en-GB" altLang="cs-CZ" dirty="0" err="1">
                <a:latin typeface="Arial" panose="020B0604020202020204" pitchFamily="34" charset="0"/>
              </a:rPr>
              <a:t>oužité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vyšetřovací metody: UZV, CT, MRI, PET/CT, </a:t>
            </a:r>
            <a:r>
              <a:rPr lang="cs-CZ" altLang="cs-CZ" dirty="0" err="1">
                <a:latin typeface="Arial" panose="020B0604020202020204" pitchFamily="34" charset="0"/>
              </a:rPr>
              <a:t>tympanometrie</a:t>
            </a:r>
            <a:r>
              <a:rPr lang="cs-CZ" altLang="cs-CZ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Demonstrace diagnostických postupů na konkrétním případu parézy </a:t>
            </a:r>
            <a:r>
              <a:rPr lang="cs-CZ" altLang="cs-CZ" dirty="0" err="1">
                <a:latin typeface="Arial" panose="020B0604020202020204" pitchFamily="34" charset="0"/>
              </a:rPr>
              <a:t>n.VII</a:t>
            </a:r>
            <a:r>
              <a:rPr lang="cs-CZ" altLang="cs-CZ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404" y="4723896"/>
            <a:ext cx="14689280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 </a:t>
            </a:r>
          </a:p>
          <a:p>
            <a:pPr>
              <a:spcBef>
                <a:spcPct val="20000"/>
              </a:spcBef>
            </a:pPr>
            <a:endParaRPr lang="en-GB" altLang="cs-CZ" sz="800" dirty="0">
              <a:latin typeface="Arial" panose="020B0604020202020204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dirty="0">
                <a:latin typeface="Arial" pitchFamily="34" charset="0"/>
                <a:cs typeface="Arial" pitchFamily="34" charset="0"/>
              </a:rPr>
              <a:t> </a:t>
            </a:r>
            <a:r>
              <a:rPr lang="cs-CZ" dirty="0">
                <a:latin typeface="Arial" pitchFamily="34" charset="0"/>
                <a:cs typeface="Arial" pitchFamily="34" charset="0"/>
              </a:rPr>
              <a:t>64-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letá</a:t>
            </a:r>
            <a:r>
              <a:rPr lang="cs-CZ" dirty="0">
                <a:latin typeface="Arial" pitchFamily="34" charset="0"/>
                <a:cs typeface="Arial" pitchFamily="34" charset="0"/>
              </a:rPr>
              <a:t> žena, nekuřačka</a:t>
            </a:r>
            <a:r>
              <a:rPr lang="cs-CZ">
                <a:latin typeface="Arial" pitchFamily="34" charset="0"/>
                <a:cs typeface="Arial" pitchFamily="34" charset="0"/>
              </a:rPr>
              <a:t>, lékařka, </a:t>
            </a:r>
            <a:r>
              <a:rPr lang="cs-CZ" dirty="0">
                <a:latin typeface="Arial" pitchFamily="34" charset="0"/>
                <a:cs typeface="Arial" pitchFamily="34" charset="0"/>
              </a:rPr>
              <a:t>s ničím se neléčila, dbala na zdravý způsob života.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10/2015 paréza n. VII vlevo, došetřena soukromým neurologem</a:t>
            </a:r>
            <a:r>
              <a:rPr lang="cs-CZ" dirty="0">
                <a:latin typeface="Arial" pitchFamily="34" charset="0"/>
                <a:cs typeface="Arial" pitchFamily="34" charset="0"/>
              </a:rPr>
              <a:t>, provedeno MRI mozku, bez patologického nálezu, další vyšetření neprovedeno.</a:t>
            </a: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i="1" u="sng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Chyba</a:t>
            </a:r>
            <a:r>
              <a:rPr lang="cs-CZ" b="1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MRI mozku neposkytne informaci o stavu pod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bazí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 lební. Pokud není rentgenolog dobře informován o klinice, může přehlédnout i menší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neurinom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n.VIII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 či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n.VII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i="1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11/2015 ORL vyšetření soukromým lékařem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, </a:t>
            </a:r>
            <a:r>
              <a:rPr lang="cs-CZ" dirty="0">
                <a:latin typeface="Arial" pitchFamily="34" charset="0"/>
                <a:cs typeface="Arial" pitchFamily="34" charset="0"/>
              </a:rPr>
              <a:t>ORL nález v normě,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normakuze</a:t>
            </a:r>
            <a:r>
              <a:rPr lang="cs-CZ" dirty="0">
                <a:latin typeface="Arial" pitchFamily="34" charset="0"/>
                <a:cs typeface="Arial" pitchFamily="34" charset="0"/>
              </a:rPr>
              <a:t>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tympanometricky</a:t>
            </a:r>
            <a:r>
              <a:rPr lang="cs-CZ" dirty="0">
                <a:latin typeface="Arial" pitchFamily="34" charset="0"/>
                <a:cs typeface="Arial" pitchFamily="34" charset="0"/>
              </a:rPr>
              <a:t> A křivka a výbavné reflexy, UZV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parotické</a:t>
            </a:r>
            <a:r>
              <a:rPr lang="cs-CZ" dirty="0">
                <a:latin typeface="Arial" pitchFamily="34" charset="0"/>
                <a:cs typeface="Arial" pitchFamily="34" charset="0"/>
              </a:rPr>
              <a:t> oblasti vlevo - bez patologického nálezu.</a:t>
            </a: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i="1" u="sng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Chyba</a:t>
            </a:r>
            <a:r>
              <a:rPr lang="cs-CZ" b="1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UZV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parotis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 neinformuje o stavu hlubokého laloku. CT krku s k.l. od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baze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 lební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event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. včetně pyramidy vyloučí lézi v ORL oblasti, jako rychle dostupná metoda. MRI pak upřesní nález.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i="1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Postupná progrese parézy</a:t>
            </a:r>
            <a:r>
              <a:rPr lang="cs-CZ" dirty="0">
                <a:latin typeface="Arial" pitchFamily="34" charset="0"/>
                <a:cs typeface="Arial" pitchFamily="34" charset="0"/>
              </a:rPr>
              <a:t> až na H-B V.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12/2015 </a:t>
            </a:r>
            <a:r>
              <a:rPr lang="cs-CZ" b="1" u="sng" dirty="0" err="1">
                <a:latin typeface="Arial" pitchFamily="34" charset="0"/>
                <a:cs typeface="Arial" pitchFamily="34" charset="0"/>
              </a:rPr>
              <a:t>přeléčena</a:t>
            </a:r>
            <a:r>
              <a:rPr lang="cs-CZ" b="1" u="sng" dirty="0">
                <a:latin typeface="Arial" pitchFamily="34" charset="0"/>
                <a:cs typeface="Arial" pitchFamily="34" charset="0"/>
              </a:rPr>
              <a:t> ATB pro </a:t>
            </a:r>
            <a:r>
              <a:rPr lang="cs-CZ" b="1" u="sng" dirty="0" err="1">
                <a:latin typeface="Arial" pitchFamily="34" charset="0"/>
                <a:cs typeface="Arial" pitchFamily="34" charset="0"/>
              </a:rPr>
              <a:t>susp</a:t>
            </a:r>
            <a:r>
              <a:rPr lang="cs-CZ" b="1" u="sng" dirty="0">
                <a:latin typeface="Arial" pitchFamily="34" charset="0"/>
                <a:cs typeface="Arial" pitchFamily="34" charset="0"/>
              </a:rPr>
              <a:t>. </a:t>
            </a:r>
            <a:r>
              <a:rPr lang="cs-CZ" b="1" u="sng" dirty="0" err="1">
                <a:latin typeface="Arial" pitchFamily="34" charset="0"/>
                <a:cs typeface="Arial" pitchFamily="34" charset="0"/>
              </a:rPr>
              <a:t>neuroboreliózu</a:t>
            </a:r>
            <a:r>
              <a:rPr lang="cs-CZ" b="1" u="sng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1/2016 lumbální punkce, s negativním nálezem, pokračuje RHB bez efektu.</a:t>
            </a: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i="1" u="sng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Chyba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: Podezření na nádor je významné při pomalu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progredující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 paréze </a:t>
            </a:r>
            <a:r>
              <a:rPr lang="cs-CZ" i="1" dirty="0" err="1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n.VII</a:t>
            </a:r>
            <a:r>
              <a:rPr lang="cs-CZ" i="1" dirty="0">
                <a:solidFill>
                  <a:srgbClr val="0085CE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i="1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2/2016</a:t>
            </a:r>
            <a:r>
              <a:rPr lang="cs-CZ" dirty="0">
                <a:latin typeface="Arial" pitchFamily="34" charset="0"/>
                <a:cs typeface="Arial" pitchFamily="34" charset="0"/>
              </a:rPr>
              <a:t> pro otok levé strany krku odeslána k internímu vyšetření, provedeno UZV krku, vyloučena trombóza VJI, jen mírné prosáknutí m. SCM vlevo, bez dalších speciálních opatření.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5/2015 odeslána na ORL ambulanci Kroměřížské nemocnice -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tympanometricky</a:t>
            </a:r>
            <a:r>
              <a:rPr lang="cs-CZ" dirty="0">
                <a:latin typeface="Arial" pitchFamily="34" charset="0"/>
                <a:cs typeface="Arial" pitchFamily="34" charset="0"/>
              </a:rPr>
              <a:t> oboustranně A křivka, výbavné reflexy,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normakuze</a:t>
            </a:r>
            <a:r>
              <a:rPr lang="cs-CZ" dirty="0">
                <a:latin typeface="Arial" pitchFamily="34" charset="0"/>
                <a:cs typeface="Arial" pitchFamily="34" charset="0"/>
              </a:rPr>
              <a:t>.  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CT krku s kontrastem akutně </a:t>
            </a:r>
            <a:r>
              <a:rPr lang="cs-CZ" dirty="0">
                <a:latin typeface="Arial" pitchFamily="34" charset="0"/>
                <a:cs typeface="Arial" pitchFamily="34" charset="0"/>
              </a:rPr>
              <a:t>–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parafaryngeálně</a:t>
            </a:r>
            <a:r>
              <a:rPr lang="cs-CZ" dirty="0">
                <a:latin typeface="Arial" pitchFamily="34" charset="0"/>
                <a:cs typeface="Arial" pitchFamily="34" charset="0"/>
              </a:rPr>
              <a:t> neohraničená expanze, na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MRI</a:t>
            </a:r>
            <a:r>
              <a:rPr lang="cs-CZ" dirty="0">
                <a:latin typeface="Arial" pitchFamily="34" charset="0"/>
                <a:cs typeface="Arial" pitchFamily="34" charset="0"/>
              </a:rPr>
              <a:t> detekováno ložisko v hlubokém laloku levé příušní žlázy, meta do těla C5 a do oblasti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Va</a:t>
            </a:r>
            <a:r>
              <a:rPr lang="cs-CZ" dirty="0">
                <a:latin typeface="Arial" pitchFamily="34" charset="0"/>
                <a:cs typeface="Arial" pitchFamily="34" charset="0"/>
              </a:rPr>
              <a:t> a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nuchálně</a:t>
            </a:r>
            <a:r>
              <a:rPr lang="cs-CZ" dirty="0">
                <a:latin typeface="Arial" pitchFamily="34" charset="0"/>
                <a:cs typeface="Arial" pitchFamily="34" charset="0"/>
              </a:rPr>
              <a:t>, FNAB uzlin potvrzuje maligní buňky.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6/2016 PET/CT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 </a:t>
            </a:r>
            <a:r>
              <a:rPr lang="cs-CZ" dirty="0">
                <a:latin typeface="Arial" pitchFamily="34" charset="0"/>
                <a:cs typeface="Arial" pitchFamily="34" charset="0"/>
              </a:rPr>
              <a:t>kromě tumoru hlubokého laloku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parotis</a:t>
            </a:r>
            <a:r>
              <a:rPr lang="cs-CZ" dirty="0">
                <a:latin typeface="Arial" pitchFamily="34" charset="0"/>
                <a:cs typeface="Arial" pitchFamily="34" charset="0"/>
              </a:rPr>
              <a:t> a meta do C5 popsáno i ložisko v játrech.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Vzhledem ke generalizaci indikována jen probatorní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excize</a:t>
            </a:r>
            <a:r>
              <a:rPr lang="cs-CZ" dirty="0">
                <a:latin typeface="Arial" pitchFamily="34" charset="0"/>
                <a:cs typeface="Arial" pitchFamily="34" charset="0"/>
              </a:rPr>
              <a:t> infiltrátu v hlubokém listu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parotis</a:t>
            </a:r>
            <a:r>
              <a:rPr lang="cs-CZ" dirty="0">
                <a:latin typeface="Arial" pitchFamily="34" charset="0"/>
                <a:cs typeface="Arial" pitchFamily="34" charset="0"/>
              </a:rPr>
              <a:t>, histologicky </a:t>
            </a:r>
            <a:r>
              <a:rPr lang="cs-CZ" b="1" u="sng" dirty="0">
                <a:latin typeface="Arial" pitchFamily="34" charset="0"/>
                <a:cs typeface="Arial" pitchFamily="34" charset="0"/>
              </a:rPr>
              <a:t>málo diferencovaný </a:t>
            </a:r>
            <a:r>
              <a:rPr lang="cs-CZ" b="1" u="sng" dirty="0" err="1">
                <a:latin typeface="Arial" pitchFamily="34" charset="0"/>
                <a:cs typeface="Arial" pitchFamily="34" charset="0"/>
              </a:rPr>
              <a:t>salivární</a:t>
            </a:r>
            <a:r>
              <a:rPr lang="cs-CZ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u="sng" dirty="0" err="1">
                <a:latin typeface="Arial" pitchFamily="34" charset="0"/>
                <a:cs typeface="Arial" pitchFamily="34" charset="0"/>
              </a:rPr>
              <a:t>duktální</a:t>
            </a:r>
            <a:r>
              <a:rPr lang="cs-CZ" b="1" u="sng" dirty="0">
                <a:latin typeface="Arial" pitchFamily="34" charset="0"/>
                <a:cs typeface="Arial" pitchFamily="34" charset="0"/>
              </a:rPr>
              <a:t> karcinom, HER2 pozitivní.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6-8/2016 podstoupila paliativní RT a 2 série CHT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dirty="0">
                <a:latin typeface="Arial" pitchFamily="34" charset="0"/>
                <a:cs typeface="Arial" pitchFamily="34" charset="0"/>
              </a:rPr>
              <a:t>na MOÚ v Brně. Dále na základě výsledku IHC vyšetření nasazen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Herceptin</a:t>
            </a:r>
            <a:r>
              <a:rPr lang="cs-CZ" dirty="0">
                <a:latin typeface="Arial" pitchFamily="34" charset="0"/>
                <a:cs typeface="Arial" pitchFamily="34" charset="0"/>
              </a:rPr>
              <a:t> v kombinaci s 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Paclitaxelem</a:t>
            </a:r>
            <a:r>
              <a:rPr lang="cs-CZ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10/2016 provedeno kontrolní PET/CT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-</a:t>
            </a:r>
            <a:r>
              <a:rPr lang="cs-CZ" dirty="0">
                <a:latin typeface="Arial" pitchFamily="34" charset="0"/>
                <a:cs typeface="Arial" pitchFamily="34" charset="0"/>
              </a:rPr>
              <a:t> regrese nálezu, pokračuje v biologické léčbě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Herceptinem</a:t>
            </a:r>
            <a:r>
              <a:rPr lang="cs-CZ" dirty="0">
                <a:latin typeface="Arial" pitchFamily="34" charset="0"/>
                <a:cs typeface="Arial" pitchFamily="34" charset="0"/>
              </a:rPr>
              <a:t> dlouhodobě.</a:t>
            </a:r>
          </a:p>
          <a:p>
            <a:pPr lvl="0">
              <a:buClr>
                <a:srgbClr val="0095D9"/>
              </a:buClr>
              <a:buSzPct val="130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Zemřela 5/2021.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37498" y="10015869"/>
            <a:ext cx="6258043" cy="669851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 </a:t>
            </a:r>
          </a:p>
          <a:p>
            <a:pPr lvl="0">
              <a:spcBef>
                <a:spcPct val="20000"/>
              </a:spcBef>
              <a:buClr>
                <a:schemeClr val="accent5"/>
              </a:buClr>
              <a:buSzPct val="115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chemeClr val="accent5"/>
              </a:buClr>
              <a:buSzPct val="115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Úkolem ORL lékaře je vyloučit lézi v oblasti pyramid a po výstupu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n.VII</a:t>
            </a:r>
            <a:r>
              <a:rPr lang="cs-CZ" dirty="0">
                <a:latin typeface="Arial" pitchFamily="34" charset="0"/>
                <a:cs typeface="Arial" pitchFamily="34" charset="0"/>
              </a:rPr>
              <a:t> pod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bazí</a:t>
            </a:r>
            <a:r>
              <a:rPr lang="cs-CZ" dirty="0">
                <a:latin typeface="Arial" pitchFamily="34" charset="0"/>
                <a:cs typeface="Arial" pitchFamily="34" charset="0"/>
              </a:rPr>
              <a:t> lební. </a:t>
            </a:r>
          </a:p>
          <a:p>
            <a:pPr lvl="0">
              <a:buClr>
                <a:schemeClr val="accent5"/>
              </a:buClr>
              <a:buSzPct val="115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5"/>
              </a:buClr>
              <a:buSzPct val="115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Chybou v této kazuistice bylo, že při zachovalých reflexech nebyly využity adekvátní zobrazovací metody i přes progresi parézy a bylo spoléháno na negativní nálezy MRI mozku a UZV vyšetření.</a:t>
            </a:r>
          </a:p>
          <a:p>
            <a:pPr lvl="0">
              <a:buClr>
                <a:schemeClr val="accent5"/>
              </a:buClr>
              <a:buSzPct val="115000"/>
              <a:buFont typeface="Wingdings" pitchFamily="2" charset="2"/>
              <a:buChar char="§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lvl="0">
              <a:buClr>
                <a:schemeClr val="accent5"/>
              </a:buClr>
              <a:buSzPct val="115000"/>
              <a:buFont typeface="Wingdings" pitchFamily="2" charset="2"/>
              <a:buChar char="§"/>
            </a:pPr>
            <a:r>
              <a:rPr lang="cs-CZ">
                <a:latin typeface="Arial" pitchFamily="34" charset="0"/>
                <a:cs typeface="Arial" pitchFamily="34" charset="0"/>
              </a:rPr>
              <a:t> Důležitá </a:t>
            </a:r>
            <a:r>
              <a:rPr lang="cs-CZ" dirty="0">
                <a:latin typeface="Arial" pitchFamily="34" charset="0"/>
                <a:cs typeface="Arial" pitchFamily="34" charset="0"/>
              </a:rPr>
              <a:t>je správná indikace zobrazovacích metod a mezioborová spolupráce s neurologem a rentgenologem.</a:t>
            </a:r>
          </a:p>
          <a:p>
            <a:pPr lvl="0">
              <a:buClr>
                <a:schemeClr val="accent5"/>
              </a:buClr>
              <a:buSzPct val="115000"/>
            </a:pP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5"/>
              </a:buClr>
              <a:buSzPct val="115000"/>
              <a:buFont typeface="Wingdings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Při užití adekvátních diagnostických postupů by bylo možno v tomto případě stanovit diagnózu o 6 měsíců dříve.</a:t>
            </a:r>
          </a:p>
          <a:p>
            <a:pPr lvl="0">
              <a:buClr>
                <a:schemeClr val="accent5"/>
              </a:buClr>
              <a:buSzPct val="115000"/>
              <a:buFont typeface="Wingdings" pitchFamily="2" charset="2"/>
              <a:buChar char="§"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endParaRPr lang="cs-CZ" sz="2000" dirty="0"/>
          </a:p>
          <a:p>
            <a:pPr>
              <a:spcBef>
                <a:spcPct val="20000"/>
              </a:spcBef>
            </a:pPr>
            <a:endParaRPr lang="cs-CZ" altLang="cs-CZ" sz="2091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3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7246008"/>
            <a:ext cx="6258043" cy="3393305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Zdroje</a:t>
            </a:r>
          </a:p>
          <a:p>
            <a:pPr>
              <a:spcBef>
                <a:spcPct val="20000"/>
              </a:spcBef>
            </a:pPr>
            <a:endParaRPr lang="cs-CZ" altLang="cs-CZ" sz="8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Lícní nerv: anatomie, patologie, léčba (Petr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Vachata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, 2016)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Nádory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parafaryngu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: diagnostika a léčba, (Ivo Stárek, 2006)</a:t>
            </a:r>
          </a:p>
          <a:p>
            <a:pPr marL="342900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Choroby slinných žláz (Ivo Stárek, Ladislav Černý,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Roderick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W.H.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Simpson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a kolektiv, 2000)</a:t>
            </a:r>
          </a:p>
          <a:p>
            <a:pPr marL="342900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Nathan R.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Walker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;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Rakesh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K. Mistry; Thomas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Mazzoni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Facial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 Nerve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Palsy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cs-CZ" sz="1600" u="sng" dirty="0">
                <a:latin typeface="Arial" pitchFamily="34" charset="0"/>
                <a:cs typeface="Arial" pitchFamily="34" charset="0"/>
                <a:hlinkClick r:id="rId3"/>
              </a:rPr>
              <a:t>www.</a:t>
            </a:r>
            <a:r>
              <a:rPr lang="cs-CZ" sz="1600" u="sng" dirty="0" err="1">
                <a:latin typeface="Arial" pitchFamily="34" charset="0"/>
                <a:cs typeface="Arial" pitchFamily="34" charset="0"/>
                <a:hlinkClick r:id="rId3"/>
              </a:rPr>
              <a:t>ncbi.nlm.nih.gov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, 2023-07-04.</a:t>
            </a:r>
          </a:p>
          <a:p>
            <a:pPr marL="342900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Arjun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Dass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;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Nitin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Gupta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; S. K.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Singhal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;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Hitesh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Verma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Tumours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of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Deep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 Lobe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of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Parotid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Gland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: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Our</a:t>
            </a:r>
            <a:r>
              <a:rPr lang="cs-CZ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i="1" dirty="0" err="1">
                <a:latin typeface="Arial" pitchFamily="34" charset="0"/>
                <a:cs typeface="Arial" pitchFamily="34" charset="0"/>
              </a:rPr>
              <a:t>Experience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Indian J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Surg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(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December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2015) 77(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Suppl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3):S945–S949.</a:t>
            </a:r>
          </a:p>
          <a:p>
            <a:pPr marL="342900" indent="-342900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§"/>
            </a:pPr>
            <a:endParaRPr lang="en-US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509" y="16901610"/>
            <a:ext cx="3463781" cy="319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6017" y="16786113"/>
            <a:ext cx="3034384" cy="3382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8950" y="16786113"/>
            <a:ext cx="2990850" cy="3382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8466</TotalTime>
  <Words>809</Words>
  <Application>Microsoft Office PowerPoint</Application>
  <PresentationFormat>Custom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Monotype Sorts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82</cp:revision>
  <dcterms:created xsi:type="dcterms:W3CDTF">2017-08-30T13:07:43Z</dcterms:created>
  <dcterms:modified xsi:type="dcterms:W3CDTF">2025-09-09T17:35:57Z</dcterms:modified>
</cp:coreProperties>
</file>