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  <p:cmAuthor id="1" name="Skálová Kateřina" initials="SK" lastIdx="1" clrIdx="1">
    <p:extLst>
      <p:ext uri="{19B8F6BF-5375-455C-9EA6-DF929625EA0E}">
        <p15:presenceInfo xmlns:p15="http://schemas.microsoft.com/office/powerpoint/2012/main" userId="S-1-5-21-436374069-1336601894-682003330-23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22"/>
    <a:srgbClr val="F15922"/>
    <a:srgbClr val="0095D9"/>
    <a:srgbClr val="0085CE"/>
    <a:srgbClr val="0375B3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4" autoAdjust="0"/>
    <p:restoredTop sz="96327"/>
  </p:normalViewPr>
  <p:slideViewPr>
    <p:cSldViewPr snapToGrid="0">
      <p:cViewPr varScale="1">
        <p:scale>
          <a:sx n="22" d="100"/>
          <a:sy n="22" d="100"/>
        </p:scale>
        <p:origin x="100" y="352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72" y="12426603"/>
            <a:ext cx="6541122" cy="821271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Klinický nález</a:t>
            </a:r>
            <a:endParaRPr lang="cs-CZ" altLang="nl-NL" b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b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b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701196" y="2779236"/>
            <a:ext cx="16168481" cy="1618087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Skálová K.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Školoudík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L.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1,2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Chrobok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V.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1,2</a:t>
            </a:r>
            <a:endParaRPr lang="cs-CZ" altLang="nl-NL" sz="3800" b="1" dirty="0">
              <a:solidFill>
                <a:srgbClr val="F1592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 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Klinika otorinolaryngologie a chirurgie hlavy a krku, Fakultní nemocnice Hradec Králové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2 </a:t>
            </a:r>
            <a:r>
              <a:rPr lang="sk-SK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Univerzita Karlova, </a:t>
            </a:r>
            <a:r>
              <a:rPr lang="sk-SK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Lékařská</a:t>
            </a:r>
            <a:r>
              <a:rPr lang="sk-SK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fakulta v Hradci Králové</a:t>
            </a:r>
            <a:endParaRPr lang="en-GB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01431" y="1120504"/>
            <a:ext cx="18055079" cy="1793315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EBV-pozitivní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lymfoepiteliální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sinonazální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karcinom - kazuistika</a:t>
            </a:r>
          </a:p>
          <a:p>
            <a:pPr algn="ctr"/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085" y="71566"/>
            <a:ext cx="12187451" cy="2268000"/>
          </a:xfrm>
          <a:prstGeom prst="rect">
            <a:avLst/>
          </a:prstGeom>
        </p:spPr>
      </p:pic>
      <p:sp>
        <p:nvSpPr>
          <p:cNvPr id="41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8498" y="10328437"/>
            <a:ext cx="6258043" cy="733187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Závěr</a:t>
            </a:r>
            <a:r>
              <a:rPr lang="cs-CZ" altLang="nl-NL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klinická manifestace různá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nespecifické </a:t>
            </a:r>
            <a:r>
              <a:rPr lang="cs-CZ" altLang="cs-CZ" dirty="0" err="1">
                <a:latin typeface="Arial" panose="020B0604020202020204" pitchFamily="34" charset="0"/>
              </a:rPr>
              <a:t>sinonazální</a:t>
            </a:r>
            <a:r>
              <a:rPr lang="cs-CZ" altLang="cs-CZ" dirty="0">
                <a:latin typeface="Arial" panose="020B0604020202020204" pitchFamily="34" charset="0"/>
              </a:rPr>
              <a:t> projevy (bolesti hlavy, anosmie, epistaxe, nosní obstrukce)            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asymptomatický  průběh</a:t>
            </a:r>
            <a:endParaRPr lang="cs-CZ" altLang="cs-CZ" sz="40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cs-CZ" altLang="nl-NL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operabilita obtížná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často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mutilující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(exenterace očnice)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nedostatečná radikalita (intrakraniální propagace)</a:t>
            </a:r>
            <a:endParaRPr lang="cs-CZ" altLang="nl-NL" b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dobrá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chemo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a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radiosenzitivita</a:t>
            </a: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dobrý efekt a menší nežádoucí účinky protonové léčby </a:t>
            </a: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883" y="4702631"/>
            <a:ext cx="14607669" cy="1593668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Fyzikální nález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cs-CZ" altLang="nl-NL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Oční 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protruze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bulbu a </a:t>
            </a:r>
            <a:r>
              <a:rPr lang="cs-CZ" altLang="cs-CZ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chemóza</a:t>
            </a: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spojivky vpravo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vřed rohovky s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hypopyémem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vpravo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cs-CZ" altLang="nl-NL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ORL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asymetrie obličeje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rinoskopie </a:t>
            </a:r>
          </a:p>
          <a:p>
            <a:pPr lvl="2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vyklenutí mediální stěny očnice</a:t>
            </a:r>
          </a:p>
          <a:p>
            <a:pPr lvl="2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z OMJ propagace tumorózních hmot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Zobrazovací vyšetření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CT, MRI 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difúzně se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opacifikující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patologická měkká tkáň v oblasti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etmoidů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vpravo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propagace tumorózní expanze přes  destruovaný skelet do mediální části pravé očnice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extrakonálně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   a na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ventrokaudální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okraj přední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baze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lební bilaterálně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reaktivní zesílení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dury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pravděpodobně infiltrace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rozměry měkké tkáně v očnici 12x10x38 mm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bez známek abscesové kolekce, bez lymfadenopatie, RTG plic v normě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nl-NL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914400" lvl="2" indent="0">
              <a:spcBef>
                <a:spcPts val="1091"/>
              </a:spcBef>
              <a:buClr>
                <a:srgbClr val="008BD2"/>
              </a:buClr>
              <a:buSzPct val="130000"/>
            </a:pPr>
            <a:endParaRPr lang="cs-CZ" i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914400" lvl="2" indent="0"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sz="2000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MRI: tumor VDN: žlutá šipka - nádor </a:t>
            </a:r>
            <a:r>
              <a:rPr lang="cs-CZ" sz="2000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etmoidů</a:t>
            </a:r>
            <a:r>
              <a:rPr lang="cs-CZ" sz="2000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zelená šipka - propagace do orbity, červená šipka – šíření intrakraniálně</a:t>
            </a: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72" y="4702630"/>
            <a:ext cx="6541122" cy="3243191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 err="1">
                <a:solidFill>
                  <a:srgbClr val="F258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Sinonazální</a:t>
            </a:r>
            <a:r>
              <a:rPr lang="cs-CZ" altLang="cs-CZ" sz="3300" b="1" dirty="0">
                <a:solidFill>
                  <a:srgbClr val="F258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300" b="1" dirty="0" err="1">
                <a:solidFill>
                  <a:srgbClr val="F258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lymfoepiteliální</a:t>
            </a:r>
            <a:r>
              <a:rPr lang="cs-CZ" altLang="cs-CZ" sz="3300" b="1" dirty="0">
                <a:solidFill>
                  <a:srgbClr val="F258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karcinom </a:t>
            </a:r>
            <a:endParaRPr lang="cs-CZ" altLang="nl-NL" sz="3300" b="1" dirty="0">
              <a:solidFill>
                <a:srgbClr val="F25822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raritní nádor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1% všech nádorů a 3% z nádorů ORL oblasti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predilekce: muži mezi 50. a 70. rokem</a:t>
            </a:r>
            <a:r>
              <a:rPr lang="cs-CZ" altLang="nl-NL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028" y="17961546"/>
            <a:ext cx="6258043" cy="2677768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Poděkování</a:t>
            </a:r>
          </a:p>
          <a:p>
            <a:pPr>
              <a:spcBef>
                <a:spcPct val="20000"/>
              </a:spcBef>
            </a:pPr>
            <a:r>
              <a:rPr lang="en-GB" altLang="cs-CZ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Děkujeme</a:t>
            </a: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GB" altLang="cs-CZ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onkologickému</a:t>
            </a: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</a:t>
            </a:r>
            <a:r>
              <a:rPr lang="en-GB" altLang="cs-CZ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radiologickému</a:t>
            </a:r>
            <a:endParaRPr lang="cs-CZ" altLang="cs-CZ" i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a </a:t>
            </a:r>
            <a:r>
              <a:rPr lang="en-GB" altLang="cs-CZ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chirurgickému</a:t>
            </a: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GB" altLang="cs-CZ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týmu</a:t>
            </a: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FN Hradec </a:t>
            </a:r>
            <a:r>
              <a:rPr lang="en-GB" altLang="cs-CZ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Králové</a:t>
            </a: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endParaRPr lang="cs-CZ" altLang="cs-CZ" i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za </a:t>
            </a:r>
            <a:r>
              <a:rPr lang="en-GB" altLang="cs-CZ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spolupráci</a:t>
            </a: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GB" altLang="cs-CZ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při</a:t>
            </a: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GB" altLang="cs-CZ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diagnostice</a:t>
            </a: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a </a:t>
            </a:r>
            <a:r>
              <a:rPr lang="en-GB" altLang="cs-CZ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léčbě</a:t>
            </a: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GB" altLang="cs-CZ" i="1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pacienta</a:t>
            </a:r>
            <a:r>
              <a:rPr lang="en-GB" altLang="cs-CZ" i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  <a:endParaRPr lang="cs-CZ" altLang="cs-CZ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AU" altLang="cs-CZ" sz="1655" dirty="0">
                <a:latin typeface="Arial" panose="020B0604020202020204" pitchFamily="34" charset="0"/>
              </a:rPr>
              <a:t> </a:t>
            </a:r>
            <a:endParaRPr lang="en-US" altLang="cs-CZ" sz="1655" dirty="0">
              <a:latin typeface="Arial" panose="020B0604020202020204" pitchFamily="34" charset="0"/>
            </a:endParaRPr>
          </a:p>
        </p:txBody>
      </p:sp>
      <p:pic>
        <p:nvPicPr>
          <p:cNvPr id="1026" name="Obrázek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7" t="22377" r="5476" b="9702"/>
          <a:stretch>
            <a:fillRect/>
          </a:stretch>
        </p:blipFill>
        <p:spPr bwMode="auto">
          <a:xfrm>
            <a:off x="16214271" y="13569043"/>
            <a:ext cx="5225145" cy="589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20" y="8191205"/>
            <a:ext cx="6541122" cy="4061756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 anchor="t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Nynější onemocnění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recidivující otok čela nad okem vpravo          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 a u kořene nosu 2 měsíce</a:t>
            </a:r>
            <a:endParaRPr lang="cs-CZ" altLang="nl-NL" dirty="0">
              <a:highlight>
                <a:srgbClr val="FFFF00"/>
              </a:highlight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zhoršující se zrak a hnisavá sekrece  z oka  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 vpravo 1 týden</a:t>
            </a:r>
            <a:endParaRPr lang="cs-CZ" altLang="nl-NL" dirty="0">
              <a:highlight>
                <a:srgbClr val="FFFF00"/>
              </a:highlight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Anamnéza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stav po TTE pro karcinom štítné žlázy</a:t>
            </a:r>
            <a:endParaRPr lang="cs-CZ" altLang="cs-CZ" sz="3300" b="1" dirty="0">
              <a:solidFill>
                <a:srgbClr val="F15A22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027" y="8245731"/>
            <a:ext cx="6258043" cy="1781471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Terapie</a:t>
            </a:r>
            <a:endParaRPr lang="cs-CZ" altLang="nl-NL" b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protonová radioterapie</a:t>
            </a:r>
          </a:p>
        </p:txBody>
      </p:sp>
      <p:pic>
        <p:nvPicPr>
          <p:cNvPr id="17" name="Obrázek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6" t="24432" r="9323" b="19847"/>
          <a:stretch>
            <a:fillRect/>
          </a:stretch>
        </p:blipFill>
        <p:spPr bwMode="auto">
          <a:xfrm>
            <a:off x="9095014" y="13716000"/>
            <a:ext cx="5225144" cy="57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kata\Desktop\17562189665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9247" r="7371" b="41679"/>
          <a:stretch/>
        </p:blipFill>
        <p:spPr bwMode="auto">
          <a:xfrm>
            <a:off x="1441221" y="13216616"/>
            <a:ext cx="5396023" cy="33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kata\Desktop\175621896658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39793" r="4339" b="36056"/>
          <a:stretch/>
        </p:blipFill>
        <p:spPr bwMode="auto">
          <a:xfrm>
            <a:off x="1441221" y="16962220"/>
            <a:ext cx="5396023" cy="331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8251" y="4702631"/>
            <a:ext cx="6258043" cy="3187338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Diagnostika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cs-CZ" altLang="nl-NL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FESS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odběr biopsie z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etmoidů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vpravo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cs-CZ" altLang="nl-NL" b="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Histologie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EBV-pozitivní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sinonazální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cs-CZ" altLang="nl-NL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lymfoepiteliální</a:t>
            </a:r>
            <a:r>
              <a:rPr lang="cs-CZ" altLang="nl-NL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karcinom, cT4bN0M0</a:t>
            </a:r>
          </a:p>
          <a:p>
            <a:pPr>
              <a:spcBef>
                <a:spcPct val="20000"/>
              </a:spcBef>
            </a:pPr>
            <a:endParaRPr lang="cs-CZ" altLang="nl-NL" b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F71252C-77B6-4C92-833D-DC45B00969D2}"/>
              </a:ext>
            </a:extLst>
          </p:cNvPr>
          <p:cNvCxnSpPr/>
          <p:nvPr/>
        </p:nvCxnSpPr>
        <p:spPr>
          <a:xfrm flipH="1" flipV="1">
            <a:off x="18652534" y="14558050"/>
            <a:ext cx="886691" cy="11273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36748DB9-C806-44F2-86AC-0AF4B2CCA82E}"/>
              </a:ext>
            </a:extLst>
          </p:cNvPr>
          <p:cNvSpPr/>
          <p:nvPr/>
        </p:nvSpPr>
        <p:spPr>
          <a:xfrm>
            <a:off x="4800600" y="14155153"/>
            <a:ext cx="820243" cy="293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4B15083-2A28-4E0F-9B76-614FDC092E9B}"/>
              </a:ext>
            </a:extLst>
          </p:cNvPr>
          <p:cNvSpPr/>
          <p:nvPr/>
        </p:nvSpPr>
        <p:spPr>
          <a:xfrm>
            <a:off x="5210721" y="17951654"/>
            <a:ext cx="820243" cy="293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136524B7-18D5-421B-81C9-D252ED016F33}"/>
              </a:ext>
            </a:extLst>
          </p:cNvPr>
          <p:cNvSpPr/>
          <p:nvPr/>
        </p:nvSpPr>
        <p:spPr>
          <a:xfrm rot="19497035">
            <a:off x="10370897" y="14642260"/>
            <a:ext cx="287006" cy="1127352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: dolů 23">
            <a:extLst>
              <a:ext uri="{FF2B5EF4-FFF2-40B4-BE49-F238E27FC236}">
                <a16:creationId xmlns:a16="http://schemas.microsoft.com/office/drawing/2014/main" id="{685102F2-9CDF-4D8E-9F74-B9ECD136BCE8}"/>
              </a:ext>
            </a:extLst>
          </p:cNvPr>
          <p:cNvSpPr/>
          <p:nvPr/>
        </p:nvSpPr>
        <p:spPr>
          <a:xfrm rot="13816147">
            <a:off x="17544932" y="14439844"/>
            <a:ext cx="221517" cy="1127352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277E590C-5BE5-46BE-8B5D-4C363E0801C2}"/>
              </a:ext>
            </a:extLst>
          </p:cNvPr>
          <p:cNvSpPr/>
          <p:nvPr/>
        </p:nvSpPr>
        <p:spPr>
          <a:xfrm rot="7158731">
            <a:off x="11698078" y="14846033"/>
            <a:ext cx="836391" cy="3004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61638AB5-A385-4DC3-B4DE-FB5651BBC5C6}"/>
              </a:ext>
            </a:extLst>
          </p:cNvPr>
          <p:cNvSpPr/>
          <p:nvPr/>
        </p:nvSpPr>
        <p:spPr>
          <a:xfrm rot="8537495">
            <a:off x="11875016" y="15799036"/>
            <a:ext cx="227213" cy="122123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8743</TotalTime>
  <Words>315</Words>
  <Application>Microsoft Office PowerPoint</Application>
  <PresentationFormat>Custom</PresentationFormat>
  <Paragraphs>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69</cp:revision>
  <dcterms:created xsi:type="dcterms:W3CDTF">2017-08-30T13:07:43Z</dcterms:created>
  <dcterms:modified xsi:type="dcterms:W3CDTF">2025-09-09T17:30:49Z</dcterms:modified>
</cp:coreProperties>
</file>