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6190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C02D-9D59-AE4B-8773-F3B07436B345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8CFB-3FE1-CB4B-A1D0-96F328A685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C8CFB-3FE1-CB4B-A1D0-96F328A6854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3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17520" y="1854275"/>
            <a:ext cx="16905937" cy="1741094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Semančík V. 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Betka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J.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Betka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J., Jr.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Kalfeřt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D.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Lischke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R.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Plzák J.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en-GB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otorinolaryngologie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chirurgie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hlavy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a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krku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1.LF UK a FN v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Motole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 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III.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chirurgická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en-GB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klinika</a:t>
            </a:r>
            <a:r>
              <a:rPr lang="en-GB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1.LF UK a FN Motol</a:t>
            </a:r>
            <a:endParaRPr lang="en-GB" altLang="nl-NL" sz="2700" baseline="300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-158630" y="173415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Sternotomie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jako přístup pro chirurgickou resekci cysty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ductus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thoracicus</a:t>
            </a:r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67" y="3795360"/>
            <a:ext cx="16150883" cy="403811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Úvod</a:t>
            </a:r>
            <a:endParaRPr lang="en-GB" altLang="cs-CZ" dirty="0">
              <a:latin typeface="Arial" panose="020B0604020202020204" pitchFamily="34" charset="0"/>
            </a:endParaRP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Cysty</a:t>
            </a:r>
            <a:r>
              <a:rPr lang="en-GB" altLang="cs-CZ" dirty="0">
                <a:latin typeface="Arial" panose="020B0604020202020204" pitchFamily="34" charset="0"/>
              </a:rPr>
              <a:t> ductus </a:t>
            </a:r>
            <a:r>
              <a:rPr lang="en-GB" altLang="cs-CZ" dirty="0" err="1">
                <a:latin typeface="Arial" panose="020B0604020202020204" pitchFamily="34" charset="0"/>
              </a:rPr>
              <a:t>thoracicus</a:t>
            </a:r>
            <a:r>
              <a:rPr lang="en-GB" altLang="cs-CZ" dirty="0">
                <a:latin typeface="Arial" panose="020B0604020202020204" pitchFamily="34" charset="0"/>
              </a:rPr>
              <a:t> (CDT) </a:t>
            </a:r>
            <a:r>
              <a:rPr lang="en-GB" altLang="cs-CZ" dirty="0" err="1">
                <a:latin typeface="Arial" panose="020B0604020202020204" pitchFamily="34" charset="0"/>
              </a:rPr>
              <a:t>jsou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vzácné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cystické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útvary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které</a:t>
            </a:r>
            <a:r>
              <a:rPr lang="en-GB" altLang="cs-CZ" dirty="0">
                <a:latin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</a:rPr>
              <a:t>vyskytují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především</a:t>
            </a: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břišní</a:t>
            </a:r>
            <a:r>
              <a:rPr lang="en-GB" altLang="cs-CZ" dirty="0">
                <a:latin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</a:rPr>
              <a:t>hrudní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části</a:t>
            </a:r>
            <a:r>
              <a:rPr lang="en-GB" altLang="cs-CZ" dirty="0">
                <a:latin typeface="Arial" panose="020B0604020202020204" pitchFamily="34" charset="0"/>
              </a:rPr>
              <a:t> ductus </a:t>
            </a:r>
            <a:r>
              <a:rPr lang="en-GB" altLang="cs-CZ" dirty="0" err="1">
                <a:latin typeface="Arial" panose="020B0604020202020204" pitchFamily="34" charset="0"/>
              </a:rPr>
              <a:t>thoracicus</a:t>
            </a:r>
            <a:r>
              <a:rPr lang="en-GB" altLang="cs-CZ" dirty="0">
                <a:latin typeface="Arial" panose="020B0604020202020204" pitchFamily="34" charset="0"/>
              </a:rPr>
              <a:t>, v </a:t>
            </a:r>
            <a:r>
              <a:rPr lang="en-GB" altLang="cs-CZ" dirty="0" err="1">
                <a:latin typeface="Arial" panose="020B0604020202020204" pitchFamily="34" charset="0"/>
              </a:rPr>
              <a:t>krční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části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jejich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výskyt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nejvzácnější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CDT </a:t>
            </a:r>
            <a:r>
              <a:rPr lang="en-GB" altLang="cs-CZ" dirty="0" err="1">
                <a:latin typeface="Arial" panose="020B0604020202020204" pitchFamily="34" charset="0"/>
              </a:rPr>
              <a:t>jsou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benigní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léze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které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mohou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způsobovat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útlak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okolních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struktur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projevující</a:t>
            </a:r>
            <a:r>
              <a:rPr lang="en-GB" altLang="cs-CZ" dirty="0">
                <a:latin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</a:rPr>
              <a:t>bolestí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dysfagií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dušností</a:t>
            </a:r>
            <a:r>
              <a:rPr lang="en-GB" altLang="cs-CZ" dirty="0">
                <a:latin typeface="Arial" panose="020B0604020202020204" pitchFamily="34" charset="0"/>
              </a:rPr>
              <a:t>, ale </a:t>
            </a:r>
            <a:r>
              <a:rPr lang="en-GB" altLang="cs-CZ" dirty="0" err="1">
                <a:latin typeface="Arial" panose="020B0604020202020204" pitchFamily="34" charset="0"/>
              </a:rPr>
              <a:t>velká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část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pacientů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asymptomatická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Při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růstové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progresi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hrozí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riziko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ruptury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cysty</a:t>
            </a:r>
            <a:r>
              <a:rPr lang="en-GB" altLang="cs-CZ" dirty="0">
                <a:latin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</a:rPr>
              <a:t>vznikem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chylothoraxu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Chirurgická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resekce</a:t>
            </a:r>
            <a:r>
              <a:rPr lang="en-GB" altLang="cs-CZ" dirty="0">
                <a:latin typeface="Arial" panose="020B0604020202020204" pitchFamily="34" charset="0"/>
              </a:rPr>
              <a:t> je v </a:t>
            </a:r>
            <a:r>
              <a:rPr lang="en-GB" altLang="cs-CZ" dirty="0" err="1">
                <a:latin typeface="Arial" panose="020B0604020202020204" pitchFamily="34" charset="0"/>
              </a:rPr>
              <a:t>určitých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případech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preferovaná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léčebná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metoda</a:t>
            </a:r>
            <a:r>
              <a:rPr lang="en-GB" altLang="cs-CZ" dirty="0">
                <a:latin typeface="Arial" panose="020B0604020202020204" pitchFamily="34" charset="0"/>
              </a:rPr>
              <a:t> CDT.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této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kazuistice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prezentujeme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nutnost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využití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sternotomie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jako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přístupu</a:t>
            </a:r>
            <a:r>
              <a:rPr lang="en-GB" altLang="cs-CZ" dirty="0">
                <a:latin typeface="Arial" panose="020B0604020202020204" pitchFamily="34" charset="0"/>
              </a:rPr>
              <a:t> pro </a:t>
            </a:r>
            <a:r>
              <a:rPr lang="en-GB" altLang="cs-CZ" dirty="0" err="1">
                <a:latin typeface="Arial" panose="020B0604020202020204" pitchFamily="34" charset="0"/>
              </a:rPr>
              <a:t>resekci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cysty</a:t>
            </a:r>
            <a:r>
              <a:rPr lang="en-GB" altLang="cs-CZ" dirty="0">
                <a:latin typeface="Arial" panose="020B0604020202020204" pitchFamily="34" charset="0"/>
              </a:rPr>
              <a:t> ductus </a:t>
            </a:r>
            <a:r>
              <a:rPr lang="en-GB" altLang="cs-CZ" dirty="0" err="1">
                <a:latin typeface="Arial" panose="020B0604020202020204" pitchFamily="34" charset="0"/>
              </a:rPr>
              <a:t>thoracicus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zasahující</a:t>
            </a:r>
            <a:r>
              <a:rPr lang="en-GB" altLang="cs-CZ" dirty="0">
                <a:latin typeface="Arial" panose="020B0604020202020204" pitchFamily="34" charset="0"/>
              </a:rPr>
              <a:t> do </a:t>
            </a:r>
            <a:r>
              <a:rPr lang="en-GB" altLang="cs-CZ" dirty="0" err="1">
                <a:latin typeface="Arial" panose="020B0604020202020204" pitchFamily="34" charset="0"/>
              </a:rPr>
              <a:t>předního</a:t>
            </a:r>
            <a:r>
              <a:rPr lang="en-GB" altLang="cs-CZ" dirty="0">
                <a:latin typeface="Arial" panose="020B0604020202020204" pitchFamily="34" charset="0"/>
              </a:rPr>
              <a:t> mediastina.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836" y="8083906"/>
            <a:ext cx="21750909" cy="727559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Prezentace případu</a:t>
            </a:r>
            <a:endParaRPr lang="cs-CZ" altLang="cs-CZ" dirty="0">
              <a:latin typeface="Arial" panose="020B0604020202020204" pitchFamily="34" charset="0"/>
            </a:endParaRP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Pacient</a:t>
            </a:r>
            <a:r>
              <a:rPr lang="en-GB" altLang="cs-CZ" dirty="0">
                <a:latin typeface="Arial" panose="020B0604020202020204" pitchFamily="34" charset="0"/>
              </a:rPr>
              <a:t> (46 let) </a:t>
            </a:r>
            <a:r>
              <a:rPr lang="en-GB" altLang="cs-CZ" dirty="0" err="1">
                <a:latin typeface="Arial" panose="020B0604020202020204" pitchFamily="34" charset="0"/>
              </a:rPr>
              <a:t>přichází</a:t>
            </a:r>
            <a:r>
              <a:rPr lang="en-GB" altLang="cs-CZ" dirty="0">
                <a:latin typeface="Arial" panose="020B0604020202020204" pitchFamily="34" charset="0"/>
              </a:rPr>
              <a:t> pro </a:t>
            </a:r>
            <a:r>
              <a:rPr lang="en-GB" altLang="cs-CZ" dirty="0" err="1">
                <a:latin typeface="Arial" panose="020B0604020202020204" pitchFamily="34" charset="0"/>
              </a:rPr>
              <a:t>náhle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vzniklou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rezistenci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supraklavikulárně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vlevo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růst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pozoruje</a:t>
            </a:r>
            <a:r>
              <a:rPr lang="en-GB" altLang="cs-CZ" dirty="0">
                <a:latin typeface="Arial" panose="020B0604020202020204" pitchFamily="34" charset="0"/>
              </a:rPr>
              <a:t> 5 </a:t>
            </a:r>
            <a:r>
              <a:rPr lang="en-GB" altLang="cs-CZ" dirty="0" err="1">
                <a:latin typeface="Arial" panose="020B0604020202020204" pitchFamily="34" charset="0"/>
              </a:rPr>
              <a:t>dní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Jedinou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sympomatologií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subjektivní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pocit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občasných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parestezií</a:t>
            </a: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levé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horní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končetině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Zevně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krku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supraklavikulárně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vlevo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hmatná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elastická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rezistence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palpačně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nebolestivá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velikosti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cca</a:t>
            </a:r>
            <a:r>
              <a:rPr lang="en-GB" altLang="cs-CZ" dirty="0">
                <a:latin typeface="Arial" panose="020B0604020202020204" pitchFamily="34" charset="0"/>
              </a:rPr>
              <a:t> 3x3 cm, </a:t>
            </a:r>
            <a:r>
              <a:rPr lang="en-GB" altLang="cs-CZ" dirty="0" err="1">
                <a:latin typeface="Arial" panose="020B0604020202020204" pitchFamily="34" charset="0"/>
              </a:rPr>
              <a:t>která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kaudálně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dosahuje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až</a:t>
            </a:r>
            <a:r>
              <a:rPr lang="en-GB" altLang="cs-CZ" dirty="0">
                <a:latin typeface="Arial" panose="020B0604020202020204" pitchFamily="34" charset="0"/>
              </a:rPr>
              <a:t> za </a:t>
            </a:r>
            <a:r>
              <a:rPr lang="en-GB" altLang="cs-CZ" dirty="0" err="1">
                <a:latin typeface="Arial" panose="020B0604020202020204" pitchFamily="34" charset="0"/>
              </a:rPr>
              <a:t>hranici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klavikuly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Dle</a:t>
            </a:r>
            <a:r>
              <a:rPr lang="en-GB" altLang="cs-CZ" dirty="0">
                <a:latin typeface="Arial" panose="020B0604020202020204" pitchFamily="34" charset="0"/>
              </a:rPr>
              <a:t> CT a MRI je </a:t>
            </a:r>
            <a:r>
              <a:rPr lang="en-GB" altLang="cs-CZ" dirty="0" err="1">
                <a:latin typeface="Arial" panose="020B0604020202020204" pitchFamily="34" charset="0"/>
              </a:rPr>
              <a:t>přítomné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cystoidní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ložisko</a:t>
            </a:r>
            <a:r>
              <a:rPr lang="en-GB" altLang="cs-CZ" dirty="0">
                <a:latin typeface="Arial" panose="020B0604020202020204" pitchFamily="34" charset="0"/>
              </a:rPr>
              <a:t> vel. 30x51x28 mm </a:t>
            </a:r>
            <a:r>
              <a:rPr lang="en-GB" altLang="cs-CZ" dirty="0" err="1">
                <a:latin typeface="Arial" panose="020B0604020202020204" pitchFamily="34" charset="0"/>
              </a:rPr>
              <a:t>dorzálně</a:t>
            </a:r>
            <a:r>
              <a:rPr lang="en-GB" altLang="cs-CZ" dirty="0">
                <a:latin typeface="Arial" panose="020B0604020202020204" pitchFamily="34" charset="0"/>
              </a:rPr>
              <a:t> pod </a:t>
            </a:r>
            <a:r>
              <a:rPr lang="en-GB" altLang="cs-CZ" dirty="0" err="1">
                <a:latin typeface="Arial" panose="020B0604020202020204" pitchFamily="34" charset="0"/>
              </a:rPr>
              <a:t>distálním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průběhem</a:t>
            </a:r>
            <a:r>
              <a:rPr lang="en-GB" altLang="cs-CZ" dirty="0">
                <a:latin typeface="Arial" panose="020B0604020202020204" pitchFamily="34" charset="0"/>
              </a:rPr>
              <a:t> musculus </a:t>
            </a:r>
            <a:r>
              <a:rPr lang="en-GB" altLang="cs-CZ" dirty="0" err="1">
                <a:latin typeface="Arial" panose="020B0604020202020204" pitchFamily="34" charset="0"/>
              </a:rPr>
              <a:t>sternocleidomastoideus</a:t>
            </a:r>
            <a:r>
              <a:rPr lang="en-GB" altLang="cs-CZ" dirty="0">
                <a:latin typeface="Arial" panose="020B0604020202020204" pitchFamily="34" charset="0"/>
              </a:rPr>
              <a:t> (SCM) a </a:t>
            </a:r>
            <a:r>
              <a:rPr lang="en-GB" altLang="cs-CZ" dirty="0" err="1">
                <a:latin typeface="Arial" panose="020B0604020202020204" pitchFamily="34" charset="0"/>
              </a:rPr>
              <a:t>klíční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kostí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vlevo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ventrálně</a:t>
            </a:r>
            <a:r>
              <a:rPr lang="en-GB" altLang="cs-CZ" dirty="0">
                <a:latin typeface="Arial" panose="020B0604020202020204" pitchFamily="34" charset="0"/>
              </a:rPr>
              <a:t> od </a:t>
            </a:r>
            <a:r>
              <a:rPr lang="en-GB" altLang="cs-CZ" dirty="0" err="1">
                <a:latin typeface="Arial" panose="020B0604020202020204" pitchFamily="34" charset="0"/>
              </a:rPr>
              <a:t>větvení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velkých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krčních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cév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Útvar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naléhá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na</a:t>
            </a:r>
            <a:r>
              <a:rPr lang="en-GB" altLang="cs-CZ" dirty="0">
                <a:latin typeface="Arial" panose="020B0604020202020204" pitchFamily="34" charset="0"/>
              </a:rPr>
              <a:t> vena jugularis interna (VJI) a v </a:t>
            </a:r>
            <a:r>
              <a:rPr lang="en-GB" altLang="cs-CZ" dirty="0" err="1">
                <a:latin typeface="Arial" panose="020B0604020202020204" pitchFamily="34" charset="0"/>
              </a:rPr>
              <a:t>délce</a:t>
            </a:r>
            <a:r>
              <a:rPr lang="en-GB" altLang="cs-CZ" dirty="0">
                <a:latin typeface="Arial" panose="020B0604020202020204" pitchFamily="34" charset="0"/>
              </a:rPr>
              <a:t> 3 cm ji </a:t>
            </a:r>
            <a:r>
              <a:rPr lang="en-GB" altLang="cs-CZ" dirty="0" err="1">
                <a:latin typeface="Arial" panose="020B0604020202020204" pitchFamily="34" charset="0"/>
              </a:rPr>
              <a:t>utlačuje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tak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že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patrná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náplň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kontrastní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látkou</a:t>
            </a:r>
            <a:r>
              <a:rPr lang="en-GB" altLang="cs-CZ" dirty="0">
                <a:latin typeface="Arial" panose="020B0604020202020204" pitchFamily="34" charset="0"/>
              </a:rPr>
              <a:t>. Z </a:t>
            </a:r>
            <a:r>
              <a:rPr lang="en-GB" altLang="cs-CZ" dirty="0" err="1">
                <a:latin typeface="Arial" panose="020B0604020202020204" pitchFamily="34" charset="0"/>
              </a:rPr>
              <a:t>těchto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zobrazovacích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metod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největší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podezření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zánětlivě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změněnou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laterální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krční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cystu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Doplňujeme</a:t>
            </a:r>
            <a:r>
              <a:rPr lang="en-GB" altLang="cs-CZ" dirty="0">
                <a:latin typeface="Arial" panose="020B0604020202020204" pitchFamily="34" charset="0"/>
              </a:rPr>
              <a:t> USG </a:t>
            </a:r>
            <a:r>
              <a:rPr lang="en-GB" altLang="cs-CZ" dirty="0" err="1">
                <a:latin typeface="Arial" panose="020B0604020202020204" pitchFamily="34" charset="0"/>
              </a:rPr>
              <a:t>vyšetření</a:t>
            </a:r>
            <a:r>
              <a:rPr lang="en-GB" altLang="cs-CZ" dirty="0">
                <a:latin typeface="Arial" panose="020B0604020202020204" pitchFamily="34" charset="0"/>
              </a:rPr>
              <a:t> s FNAB, </a:t>
            </a:r>
            <a:r>
              <a:rPr lang="en-GB" altLang="cs-CZ" dirty="0" err="1">
                <a:latin typeface="Arial" panose="020B0604020202020204" pitchFamily="34" charset="0"/>
              </a:rPr>
              <a:t>při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které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aspirována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mléčná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tekutina</a:t>
            </a:r>
            <a:r>
              <a:rPr lang="en-GB" altLang="cs-CZ" dirty="0">
                <a:latin typeface="Arial" panose="020B0604020202020204" pitchFamily="34" charset="0"/>
              </a:rPr>
              <a:t> bez </a:t>
            </a:r>
            <a:r>
              <a:rPr lang="en-GB" altLang="cs-CZ" dirty="0" err="1">
                <a:latin typeface="Arial" panose="020B0604020202020204" pitchFamily="34" charset="0"/>
              </a:rPr>
              <a:t>buněčného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detritu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cytobloku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pouze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bílkovinný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precipitát</a:t>
            </a:r>
            <a:r>
              <a:rPr lang="en-GB" altLang="cs-CZ" dirty="0">
                <a:latin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</a:rPr>
              <a:t>lymfocyty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vyjádřeno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podezření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lymfangiom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cystu</a:t>
            </a:r>
            <a:r>
              <a:rPr lang="en-GB" altLang="cs-CZ" dirty="0">
                <a:latin typeface="Arial" panose="020B0604020202020204" pitchFamily="34" charset="0"/>
              </a:rPr>
              <a:t> ductus </a:t>
            </a:r>
            <a:r>
              <a:rPr lang="en-GB" altLang="cs-CZ" dirty="0" err="1">
                <a:latin typeface="Arial" panose="020B0604020202020204" pitchFamily="34" charset="0"/>
              </a:rPr>
              <a:t>thoracicus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Pacient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indikován</a:t>
            </a:r>
            <a:r>
              <a:rPr lang="en-GB" altLang="cs-CZ" dirty="0">
                <a:latin typeface="Arial" panose="020B0604020202020204" pitchFamily="34" charset="0"/>
              </a:rPr>
              <a:t> k </a:t>
            </a:r>
            <a:r>
              <a:rPr lang="en-GB" altLang="cs-CZ" dirty="0" err="1">
                <a:latin typeface="Arial" panose="020B0604020202020204" pitchFamily="34" charset="0"/>
              </a:rPr>
              <a:t>chirurgické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resekci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cystického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útvaru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Peroperačně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útvar</a:t>
            </a: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těsném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kontaktu</a:t>
            </a:r>
            <a:r>
              <a:rPr lang="en-GB" altLang="cs-CZ" dirty="0">
                <a:latin typeface="Arial" panose="020B0604020202020204" pitchFamily="34" charset="0"/>
              </a:rPr>
              <a:t> s VJI, od </a:t>
            </a:r>
            <a:r>
              <a:rPr lang="en-GB" altLang="cs-CZ" dirty="0" err="1">
                <a:latin typeface="Arial" panose="020B0604020202020204" pitchFamily="34" charset="0"/>
              </a:rPr>
              <a:t>které</a:t>
            </a:r>
            <a:r>
              <a:rPr lang="en-GB" altLang="cs-CZ" dirty="0">
                <a:latin typeface="Arial" panose="020B0604020202020204" pitchFamily="34" charset="0"/>
              </a:rPr>
              <a:t> se </a:t>
            </a:r>
            <a:r>
              <a:rPr lang="en-GB" altLang="cs-CZ" dirty="0" err="1">
                <a:latin typeface="Arial" panose="020B0604020202020204" pitchFamily="34" charset="0"/>
              </a:rPr>
              <a:t>daří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útvar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vypreparovat</a:t>
            </a:r>
            <a:r>
              <a:rPr lang="en-GB" altLang="cs-CZ" dirty="0">
                <a:latin typeface="Arial" panose="020B0604020202020204" pitchFamily="34" charset="0"/>
              </a:rPr>
              <a:t> ze 3/4, </a:t>
            </a:r>
            <a:r>
              <a:rPr lang="en-GB" altLang="cs-CZ" dirty="0" err="1">
                <a:latin typeface="Arial" panose="020B0604020202020204" pitchFamily="34" charset="0"/>
              </a:rPr>
              <a:t>kaudálně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ovšem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zabíhá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až</a:t>
            </a:r>
            <a:r>
              <a:rPr lang="en-GB" altLang="cs-CZ" dirty="0">
                <a:latin typeface="Arial" panose="020B0604020202020204" pitchFamily="34" charset="0"/>
              </a:rPr>
              <a:t> za </a:t>
            </a:r>
            <a:r>
              <a:rPr lang="en-GB" altLang="cs-CZ" dirty="0" err="1">
                <a:latin typeface="Arial" panose="020B0604020202020204" pitchFamily="34" charset="0"/>
              </a:rPr>
              <a:t>klavikulu</a:t>
            </a:r>
            <a:r>
              <a:rPr lang="en-GB" altLang="cs-CZ" dirty="0">
                <a:latin typeface="Arial" panose="020B0604020202020204" pitchFamily="34" charset="0"/>
              </a:rPr>
              <a:t>, </a:t>
            </a:r>
            <a:r>
              <a:rPr lang="en-GB" altLang="cs-CZ" dirty="0" err="1">
                <a:latin typeface="Arial" panose="020B0604020202020204" pitchFamily="34" charset="0"/>
              </a:rPr>
              <a:t>kde</a:t>
            </a:r>
            <a:r>
              <a:rPr lang="en-GB" altLang="cs-CZ" dirty="0">
                <a:latin typeface="Arial" panose="020B0604020202020204" pitchFamily="34" charset="0"/>
              </a:rPr>
              <a:t> z </a:t>
            </a:r>
            <a:r>
              <a:rPr lang="en-GB" altLang="cs-CZ" dirty="0" err="1">
                <a:latin typeface="Arial" panose="020B0604020202020204" pitchFamily="34" charset="0"/>
              </a:rPr>
              <a:t>krčního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přístupu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již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nelze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pokračovat</a:t>
            </a:r>
            <a:r>
              <a:rPr lang="en-GB" altLang="cs-CZ" dirty="0">
                <a:latin typeface="Arial" panose="020B0604020202020204" pitchFamily="34" charset="0"/>
              </a:rPr>
              <a:t> v </a:t>
            </a:r>
            <a:r>
              <a:rPr lang="en-GB" altLang="cs-CZ" dirty="0" err="1">
                <a:latin typeface="Arial" panose="020B0604020202020204" pitchFamily="34" charset="0"/>
              </a:rPr>
              <a:t>bezpečné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preparaci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Ve </a:t>
            </a:r>
            <a:r>
              <a:rPr lang="en-GB" altLang="cs-CZ" dirty="0" err="1">
                <a:latin typeface="Arial" panose="020B0604020202020204" pitchFamily="34" charset="0"/>
              </a:rPr>
              <a:t>spolupráci</a:t>
            </a:r>
            <a:r>
              <a:rPr lang="en-GB" altLang="cs-CZ" dirty="0">
                <a:latin typeface="Arial" panose="020B0604020202020204" pitchFamily="34" charset="0"/>
              </a:rPr>
              <a:t> s </a:t>
            </a:r>
            <a:r>
              <a:rPr lang="en-GB" altLang="cs-CZ" dirty="0" err="1">
                <a:latin typeface="Arial" panose="020B0604020202020204" pitchFamily="34" charset="0"/>
              </a:rPr>
              <a:t>hrudními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chirurgy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následně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provádímě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mediální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sternotomii</a:t>
            </a:r>
            <a:r>
              <a:rPr lang="en-GB" altLang="cs-CZ" dirty="0">
                <a:latin typeface="Arial" panose="020B0604020202020204" pitchFamily="34" charset="0"/>
              </a:rPr>
              <a:t> (po </a:t>
            </a:r>
            <a:r>
              <a:rPr lang="en-GB" altLang="cs-CZ" dirty="0" err="1">
                <a:latin typeface="Arial" panose="020B0604020202020204" pitchFamily="34" charset="0"/>
              </a:rPr>
              <a:t>přerušení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úponu</a:t>
            </a:r>
            <a:r>
              <a:rPr lang="en-GB" altLang="cs-CZ" dirty="0">
                <a:latin typeface="Arial" panose="020B0604020202020204" pitchFamily="34" charset="0"/>
              </a:rPr>
              <a:t> SCM), </a:t>
            </a:r>
            <a:r>
              <a:rPr lang="en-GB" altLang="cs-CZ" dirty="0" err="1">
                <a:latin typeface="Arial" panose="020B0604020202020204" pitchFamily="34" charset="0"/>
              </a:rPr>
              <a:t>elevaci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klavikuly</a:t>
            </a:r>
            <a:r>
              <a:rPr lang="en-GB" altLang="cs-CZ" dirty="0">
                <a:latin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</a:rPr>
              <a:t>exstirpaci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zbytku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cysty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lehce</a:t>
            </a:r>
            <a:r>
              <a:rPr lang="en-GB" altLang="cs-CZ" dirty="0">
                <a:latin typeface="Arial" panose="020B0604020202020204" pitchFamily="34" charset="0"/>
              </a:rPr>
              <a:t> pod </a:t>
            </a:r>
            <a:r>
              <a:rPr lang="en-GB" altLang="cs-CZ" dirty="0" err="1">
                <a:latin typeface="Arial" panose="020B0604020202020204" pitchFamily="34" charset="0"/>
              </a:rPr>
              <a:t>úrovní</a:t>
            </a:r>
            <a:r>
              <a:rPr lang="en-GB" altLang="cs-CZ" dirty="0">
                <a:latin typeface="Arial" panose="020B0604020202020204" pitchFamily="34" charset="0"/>
              </a:rPr>
              <a:t> vena </a:t>
            </a:r>
            <a:r>
              <a:rPr lang="en-GB" altLang="cs-CZ" dirty="0" err="1">
                <a:latin typeface="Arial" panose="020B0604020202020204" pitchFamily="34" charset="0"/>
              </a:rPr>
              <a:t>brachiocephalica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Podvázána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přívodná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céva</a:t>
            </a:r>
            <a:r>
              <a:rPr lang="en-GB" altLang="cs-CZ" dirty="0">
                <a:latin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</a:rPr>
              <a:t>spojka</a:t>
            </a:r>
            <a:r>
              <a:rPr lang="en-GB" altLang="cs-CZ" dirty="0">
                <a:latin typeface="Arial" panose="020B0604020202020204" pitchFamily="34" charset="0"/>
              </a:rPr>
              <a:t> k </a:t>
            </a:r>
            <a:r>
              <a:rPr lang="en-GB" altLang="cs-CZ" dirty="0" err="1">
                <a:latin typeface="Arial" panose="020B0604020202020204" pitchFamily="34" charset="0"/>
              </a:rPr>
              <a:t>thymu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Klavikula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poté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reponována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zpět</a:t>
            </a:r>
            <a:r>
              <a:rPr lang="en-GB" altLang="cs-CZ" dirty="0">
                <a:latin typeface="Arial" panose="020B0604020202020204" pitchFamily="34" charset="0"/>
              </a:rPr>
              <a:t> a </a:t>
            </a:r>
            <a:r>
              <a:rPr lang="en-GB" altLang="cs-CZ" dirty="0" err="1">
                <a:latin typeface="Arial" panose="020B0604020202020204" pitchFamily="34" charset="0"/>
              </a:rPr>
              <a:t>suturována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jedním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drátěným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stehem</a:t>
            </a:r>
            <a:r>
              <a:rPr lang="en-GB" altLang="cs-CZ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Při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histologickém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vyšetření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potvrzena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pseudocystická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dutina</a:t>
            </a:r>
            <a:r>
              <a:rPr lang="en-GB" altLang="cs-CZ" dirty="0">
                <a:latin typeface="Arial" panose="020B0604020202020204" pitchFamily="34" charset="0"/>
              </a:rPr>
              <a:t> bez </a:t>
            </a:r>
            <a:r>
              <a:rPr lang="en-GB" altLang="cs-CZ" dirty="0" err="1">
                <a:latin typeface="Arial" panose="020B0604020202020204" pitchFamily="34" charset="0"/>
              </a:rPr>
              <a:t>epitelové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či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endotelové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výstelky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Stěna</a:t>
            </a:r>
            <a:r>
              <a:rPr lang="en-GB" altLang="cs-CZ" dirty="0">
                <a:latin typeface="Arial" panose="020B0604020202020204" pitchFamily="34" charset="0"/>
              </a:rPr>
              <a:t> je </a:t>
            </a:r>
            <a:r>
              <a:rPr lang="en-GB" altLang="cs-CZ" dirty="0" err="1">
                <a:latin typeface="Arial" panose="020B0604020202020204" pitchFamily="34" charset="0"/>
              </a:rPr>
              <a:t>tvořena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vazivem</a:t>
            </a:r>
            <a:r>
              <a:rPr lang="en-GB" altLang="cs-CZ" dirty="0">
                <a:latin typeface="Arial" panose="020B0604020202020204" pitchFamily="34" charset="0"/>
              </a:rPr>
              <a:t> s </a:t>
            </a:r>
            <a:r>
              <a:rPr lang="en-GB" altLang="cs-CZ" dirty="0" err="1">
                <a:latin typeface="Arial" panose="020B0604020202020204" pitchFamily="34" charset="0"/>
              </a:rPr>
              <a:t>nepravidelnou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kulatobuněčnou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celulizací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  <a:r>
              <a:rPr lang="en-GB" altLang="cs-CZ" dirty="0" err="1">
                <a:latin typeface="Arial" panose="020B0604020202020204" pitchFamily="34" charset="0"/>
              </a:rPr>
              <a:t>Vyšetření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odpovídá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diagnóze</a:t>
            </a: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en-GB" altLang="cs-CZ" dirty="0" err="1">
                <a:latin typeface="Arial" panose="020B0604020202020204" pitchFamily="34" charset="0"/>
              </a:rPr>
              <a:t>cysty</a:t>
            </a:r>
            <a:r>
              <a:rPr lang="en-GB" altLang="cs-CZ" dirty="0">
                <a:latin typeface="Arial" panose="020B0604020202020204" pitchFamily="34" charset="0"/>
              </a:rPr>
              <a:t> ductus </a:t>
            </a:r>
            <a:r>
              <a:rPr lang="en-GB" altLang="cs-CZ" dirty="0" err="1">
                <a:latin typeface="Arial" panose="020B0604020202020204" pitchFamily="34" charset="0"/>
              </a:rPr>
              <a:t>thoracicus</a:t>
            </a:r>
            <a:r>
              <a:rPr lang="en-GB" altLang="cs-CZ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en-GB" altLang="cs-CZ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029" y="15609928"/>
            <a:ext cx="14941716" cy="311555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Cysta </a:t>
            </a:r>
            <a:r>
              <a:rPr lang="cs-CZ" altLang="cs-CZ" dirty="0" err="1">
                <a:latin typeface="Arial" panose="020B0604020202020204" pitchFamily="34" charset="0"/>
              </a:rPr>
              <a:t>ductus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thoracicus</a:t>
            </a:r>
            <a:r>
              <a:rPr lang="cs-CZ" altLang="cs-CZ" dirty="0">
                <a:latin typeface="Arial" panose="020B0604020202020204" pitchFamily="34" charset="0"/>
              </a:rPr>
              <a:t> je vzácná diagnóza, na kterou je ovšem nutné myslet v široké diferenciální diagnostice rezistencí na krku, především vlevo. Pokud je indikována chirurgická resekce a cysta zasahuje pod úroveň klavikuly do hrudníku, je vhodné uvažovat o mezioborové spolupráci s hrudními chirurgy a alternativním přístupu, jakým je například mediální </a:t>
            </a:r>
            <a:r>
              <a:rPr lang="cs-CZ" altLang="cs-CZ" dirty="0" err="1">
                <a:latin typeface="Arial" panose="020B0604020202020204" pitchFamily="34" charset="0"/>
              </a:rPr>
              <a:t>sternotomie</a:t>
            </a:r>
            <a:r>
              <a:rPr lang="cs-CZ" altLang="cs-CZ" dirty="0">
                <a:latin typeface="Arial" panose="020B0604020202020204" pitchFamily="34" charset="0"/>
              </a:rPr>
              <a:t>. Včasná diagnostika a léčba je zásadní pro zamezení vzniku komplikací spojených s růstovou progresí cysty, rupturou, či propagací do hrudníku s následnou nutností provedení </a:t>
            </a:r>
            <a:r>
              <a:rPr lang="cs-CZ" altLang="cs-CZ" dirty="0" err="1">
                <a:latin typeface="Arial" panose="020B0604020202020204" pitchFamily="34" charset="0"/>
              </a:rPr>
              <a:t>sternotomie</a:t>
            </a:r>
            <a:r>
              <a:rPr lang="cs-CZ" altLang="cs-CZ" dirty="0">
                <a:latin typeface="Arial" panose="020B0604020202020204" pitchFamily="34" charset="0"/>
              </a:rPr>
              <a:t> jako chirurgického přístupu pro bezpečné odstranění celé cysty.</a:t>
            </a:r>
            <a:endParaRPr lang="cs-CZ" altLang="cs-CZ" sz="2091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029" y="18917031"/>
            <a:ext cx="14941716" cy="224717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Zdroje</a:t>
            </a:r>
          </a:p>
          <a:p>
            <a:r>
              <a:rPr lang="cs-CZ" dirty="0"/>
              <a:t>1. </a:t>
            </a:r>
            <a:r>
              <a:rPr lang="cs-CZ" dirty="0" err="1"/>
              <a:t>Abelardo</a:t>
            </a:r>
            <a:r>
              <a:rPr lang="cs-CZ" dirty="0"/>
              <a:t>, E., </a:t>
            </a:r>
            <a:r>
              <a:rPr lang="cs-CZ" dirty="0" err="1"/>
              <a:t>Shastri</a:t>
            </a:r>
            <a:r>
              <a:rPr lang="cs-CZ" dirty="0"/>
              <a:t>, P., &amp; </a:t>
            </a:r>
            <a:r>
              <a:rPr lang="cs-CZ" dirty="0" err="1"/>
              <a:t>Prabhu</a:t>
            </a:r>
            <a:r>
              <a:rPr lang="cs-CZ" dirty="0"/>
              <a:t>, V. (2020). </a:t>
            </a:r>
            <a:r>
              <a:rPr lang="cs-CZ" dirty="0" err="1"/>
              <a:t>Variations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Management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Thoracic</a:t>
            </a:r>
            <a:r>
              <a:rPr lang="cs-CZ" dirty="0"/>
              <a:t> </a:t>
            </a:r>
            <a:r>
              <a:rPr lang="cs-CZ" dirty="0" err="1"/>
              <a:t>Duct</a:t>
            </a:r>
            <a:r>
              <a:rPr lang="cs-CZ" dirty="0"/>
              <a:t> Cyst. </a:t>
            </a:r>
            <a:r>
              <a:rPr lang="cs-CZ" i="1" dirty="0" err="1"/>
              <a:t>Biomedicine</a:t>
            </a:r>
            <a:r>
              <a:rPr lang="cs-CZ" i="1" dirty="0"/>
              <a:t> Hub</a:t>
            </a:r>
            <a:r>
              <a:rPr lang="cs-CZ" dirty="0"/>
              <a:t>, </a:t>
            </a:r>
            <a:r>
              <a:rPr lang="cs-CZ" i="1" dirty="0"/>
              <a:t>5</a:t>
            </a:r>
            <a:r>
              <a:rPr lang="cs-CZ" dirty="0"/>
              <a:t>(2), 1–8. https://</a:t>
            </a:r>
            <a:r>
              <a:rPr lang="cs-CZ" dirty="0" err="1"/>
              <a:t>doi.org</a:t>
            </a:r>
            <a:r>
              <a:rPr lang="cs-CZ" dirty="0"/>
              <a:t>/10.1159/000507275</a:t>
            </a:r>
          </a:p>
          <a:p>
            <a:r>
              <a:rPr lang="cs-CZ" dirty="0"/>
              <a:t>2. </a:t>
            </a:r>
            <a:r>
              <a:rPr lang="cs-CZ" dirty="0" err="1"/>
              <a:t>Brauchle</a:t>
            </a:r>
            <a:r>
              <a:rPr lang="cs-CZ" dirty="0"/>
              <a:t>, R. W., </a:t>
            </a:r>
            <a:r>
              <a:rPr lang="cs-CZ" dirty="0" err="1"/>
              <a:t>Risin</a:t>
            </a:r>
            <a:r>
              <a:rPr lang="cs-CZ" dirty="0"/>
              <a:t>, S. A., </a:t>
            </a:r>
            <a:r>
              <a:rPr lang="cs-CZ" dirty="0" err="1"/>
              <a:t>Ghorbani</a:t>
            </a:r>
            <a:r>
              <a:rPr lang="cs-CZ" dirty="0"/>
              <a:t>, R. P., &amp; </a:t>
            </a:r>
            <a:r>
              <a:rPr lang="cs-CZ" dirty="0" err="1"/>
              <a:t>Pereira</a:t>
            </a:r>
            <a:r>
              <a:rPr lang="cs-CZ" dirty="0"/>
              <a:t>, K. D. (2003). </a:t>
            </a:r>
            <a:r>
              <a:rPr lang="cs-CZ" i="1" dirty="0" err="1"/>
              <a:t>Cervical</a:t>
            </a:r>
            <a:r>
              <a:rPr lang="cs-CZ" i="1" dirty="0"/>
              <a:t> </a:t>
            </a:r>
            <a:r>
              <a:rPr lang="cs-CZ" i="1" dirty="0" err="1"/>
              <a:t>Thoracic</a:t>
            </a:r>
            <a:r>
              <a:rPr lang="cs-CZ" i="1" dirty="0"/>
              <a:t> </a:t>
            </a:r>
            <a:r>
              <a:rPr lang="cs-CZ" i="1" dirty="0" err="1"/>
              <a:t>Duct</a:t>
            </a:r>
            <a:r>
              <a:rPr lang="cs-CZ" i="1" dirty="0"/>
              <a:t> </a:t>
            </a:r>
            <a:r>
              <a:rPr lang="cs-CZ" i="1" dirty="0" err="1"/>
              <a:t>Cysts</a:t>
            </a:r>
            <a:r>
              <a:rPr lang="cs-CZ" i="1" dirty="0"/>
              <a:t> A Case Report and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Literature</a:t>
            </a:r>
            <a:r>
              <a:rPr lang="cs-CZ" dirty="0"/>
              <a:t>. http://</a:t>
            </a:r>
            <a:r>
              <a:rPr lang="cs-CZ" dirty="0" err="1"/>
              <a:t>archotol.jamanetwork.com</a:t>
            </a:r>
            <a:r>
              <a:rPr lang="cs-CZ" dirty="0"/>
              <a:t>/</a:t>
            </a:r>
          </a:p>
        </p:txBody>
      </p:sp>
      <p:sp>
        <p:nvSpPr>
          <p:cNvPr id="65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455" y="6996795"/>
            <a:ext cx="12187451" cy="922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 dirty="0"/>
              <a:t>Obrázek 1 a 2: MRI (T2) – cysta </a:t>
            </a:r>
            <a:r>
              <a:rPr lang="cs-CZ" altLang="cs-CZ" i="1" dirty="0" err="1"/>
              <a:t>ductus</a:t>
            </a:r>
            <a:r>
              <a:rPr lang="cs-CZ" altLang="cs-CZ" i="1" dirty="0"/>
              <a:t> </a:t>
            </a:r>
            <a:r>
              <a:rPr lang="cs-CZ" altLang="cs-CZ" i="1" dirty="0" err="1"/>
              <a:t>thoracicus</a:t>
            </a:r>
            <a:r>
              <a:rPr lang="cs-CZ" altLang="cs-CZ" i="1" dirty="0"/>
              <a:t> (červená šipka) vel. 30x51x28 mm, komprimovaná </a:t>
            </a:r>
            <a:r>
              <a:rPr lang="cs-CZ" altLang="cs-CZ" i="1" dirty="0" err="1"/>
              <a:t>vena</a:t>
            </a:r>
            <a:r>
              <a:rPr lang="cs-CZ" altLang="cs-CZ" i="1" dirty="0"/>
              <a:t> </a:t>
            </a:r>
            <a:r>
              <a:rPr lang="cs-CZ" altLang="cs-CZ" i="1" dirty="0" err="1"/>
              <a:t>jugularis</a:t>
            </a:r>
            <a:r>
              <a:rPr lang="cs-CZ" altLang="cs-CZ" i="1" dirty="0"/>
              <a:t> interna (žlutá šipka) </a:t>
            </a:r>
            <a:endParaRPr lang="en-AU" altLang="cs-CZ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7CB8FC-F5BB-BEE0-1799-CF0505F39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9165" r="29203" b="28071"/>
          <a:stretch>
            <a:fillRect/>
          </a:stretch>
        </p:blipFill>
        <p:spPr>
          <a:xfrm>
            <a:off x="793467" y="8050879"/>
            <a:ext cx="6702841" cy="5684477"/>
          </a:xfrm>
          <a:prstGeom prst="rect">
            <a:avLst/>
          </a:prstGeom>
        </p:spPr>
      </p:pic>
      <p:sp>
        <p:nvSpPr>
          <p:cNvPr id="4" name="Text Box 73">
            <a:extLst>
              <a:ext uri="{FF2B5EF4-FFF2-40B4-BE49-F238E27FC236}">
                <a16:creationId xmlns:a16="http://schemas.microsoft.com/office/drawing/2014/main" id="{693E26A1-ACF4-65DA-3F98-E0B1144E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67" y="13735356"/>
            <a:ext cx="6702841" cy="1630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i="1" dirty="0"/>
              <a:t>Obrázek 3: Fotografie operační rány nad klíční kostí vlevo. Pinzeta ukazuje </a:t>
            </a:r>
            <a:r>
              <a:rPr lang="cs-CZ" altLang="cs-CZ" i="1" dirty="0" err="1"/>
              <a:t>vena</a:t>
            </a:r>
            <a:r>
              <a:rPr lang="cs-CZ" altLang="cs-CZ" i="1" dirty="0"/>
              <a:t> </a:t>
            </a:r>
            <a:r>
              <a:rPr lang="cs-CZ" altLang="cs-CZ" i="1" dirty="0" err="1"/>
              <a:t>jugularis</a:t>
            </a:r>
            <a:r>
              <a:rPr lang="cs-CZ" altLang="cs-CZ" i="1" dirty="0"/>
              <a:t> interna, ventrálně v těsném kontaktu cysta </a:t>
            </a:r>
            <a:r>
              <a:rPr lang="cs-CZ" altLang="cs-CZ" i="1" dirty="0" err="1"/>
              <a:t>ductus</a:t>
            </a:r>
            <a:r>
              <a:rPr lang="cs-CZ" altLang="cs-CZ" i="1" dirty="0"/>
              <a:t> </a:t>
            </a:r>
            <a:r>
              <a:rPr lang="cs-CZ" altLang="cs-CZ" i="1" dirty="0" err="1"/>
              <a:t>thoracicus</a:t>
            </a:r>
            <a:r>
              <a:rPr lang="cs-CZ" altLang="cs-CZ" i="1" dirty="0"/>
              <a:t> (v závěsu)</a:t>
            </a:r>
            <a:endParaRPr lang="en-AU" alt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9AA0CA-A5D9-BFD3-E038-649A4E2F4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r="355" b="7608"/>
          <a:stretch>
            <a:fillRect/>
          </a:stretch>
        </p:blipFill>
        <p:spPr>
          <a:xfrm>
            <a:off x="17323455" y="2153152"/>
            <a:ext cx="6134873" cy="48270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EAA8028-5503-374A-CA83-923F80B15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7881" r="-123" b="14677"/>
          <a:stretch>
            <a:fillRect/>
          </a:stretch>
        </p:blipFill>
        <p:spPr>
          <a:xfrm>
            <a:off x="23694649" y="2153152"/>
            <a:ext cx="5816257" cy="4827062"/>
          </a:xfrm>
          <a:prstGeom prst="rect">
            <a:avLst/>
          </a:prstGeom>
        </p:spPr>
      </p:pic>
      <p:sp>
        <p:nvSpPr>
          <p:cNvPr id="11" name="Text Box 36">
            <a:extLst>
              <a:ext uri="{FF2B5EF4-FFF2-40B4-BE49-F238E27FC236}">
                <a16:creationId xmlns:a16="http://schemas.microsoft.com/office/drawing/2014/main" id="{3BD568E1-FE18-F6C9-C5E1-5DCBBE85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67" y="15568137"/>
            <a:ext cx="13557533" cy="559606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Diskuze</a:t>
            </a:r>
            <a:endParaRPr lang="en-GB" altLang="cs-CZ" dirty="0">
              <a:latin typeface="Arial" panose="020B0604020202020204" pitchFamily="34" charset="0"/>
            </a:endParaRP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Patogeneze CDT je nejasná, některé teorie uvádějí jako možnou příčinu vzniku předchozí trauma, obstrukci </a:t>
            </a:r>
            <a:r>
              <a:rPr lang="cs-CZ" altLang="cs-CZ" dirty="0" err="1">
                <a:latin typeface="Arial" panose="020B0604020202020204" pitchFamily="34" charset="0"/>
              </a:rPr>
              <a:t>ductus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thoracicus</a:t>
            </a:r>
            <a:r>
              <a:rPr lang="cs-CZ" altLang="cs-CZ" dirty="0">
                <a:latin typeface="Arial" panose="020B0604020202020204" pitchFamily="34" charset="0"/>
              </a:rPr>
              <a:t>, vrozené oslabení jeho stěny, degenerativní změny způsobené zánětem, aterosklerotické postižení či </a:t>
            </a:r>
            <a:r>
              <a:rPr lang="cs-CZ" altLang="cs-CZ" dirty="0" err="1">
                <a:latin typeface="Arial" panose="020B0604020202020204" pitchFamily="34" charset="0"/>
              </a:rPr>
              <a:t>iatrogenně</a:t>
            </a:r>
            <a:r>
              <a:rPr lang="cs-CZ" altLang="cs-CZ" dirty="0">
                <a:latin typeface="Arial" panose="020B0604020202020204" pitchFamily="34" charset="0"/>
              </a:rPr>
              <a:t> po chirurgickém zákroku.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Existují různé postupy v terapii, které závisejí na symptomatologii pacienta, velikosti léze a riziku ruptury cysty. Ke konzervativnímu postupu patří observace, nízkotučná dieta, opakované aspirace, zevní komprese, sklerotizace či embolizace. 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Preferovanou metodou je chirurgická resekce. Ta s sebou nese rizika jako </a:t>
            </a:r>
            <a:r>
              <a:rPr lang="cs-CZ" altLang="cs-CZ" dirty="0" err="1">
                <a:latin typeface="Arial" panose="020B0604020202020204" pitchFamily="34" charset="0"/>
              </a:rPr>
              <a:t>lymfokélu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chylothorax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pneumothorax</a:t>
            </a:r>
            <a:r>
              <a:rPr lang="cs-CZ" altLang="cs-CZ" dirty="0">
                <a:latin typeface="Arial" panose="020B0604020202020204" pitchFamily="34" charset="0"/>
              </a:rPr>
              <a:t> a jiné poškození okolních struktur. Novější metodou je </a:t>
            </a:r>
            <a:r>
              <a:rPr lang="cs-CZ" altLang="cs-CZ" dirty="0" err="1">
                <a:latin typeface="Arial" panose="020B0604020202020204" pitchFamily="34" charset="0"/>
              </a:rPr>
              <a:t>side</a:t>
            </a:r>
            <a:r>
              <a:rPr lang="cs-CZ" altLang="cs-CZ" dirty="0">
                <a:latin typeface="Arial" panose="020B0604020202020204" pitchFamily="34" charset="0"/>
              </a:rPr>
              <a:t>-to-</a:t>
            </a:r>
            <a:r>
              <a:rPr lang="cs-CZ" altLang="cs-CZ" dirty="0" err="1">
                <a:latin typeface="Arial" panose="020B0604020202020204" pitchFamily="34" charset="0"/>
              </a:rPr>
              <a:t>side</a:t>
            </a:r>
            <a:r>
              <a:rPr lang="cs-CZ" altLang="cs-CZ" dirty="0">
                <a:latin typeface="Arial" panose="020B0604020202020204" pitchFamily="34" charset="0"/>
              </a:rPr>
              <a:t> anastomóza mezi CDT a VJI.</a:t>
            </a:r>
          </a:p>
          <a:p>
            <a:pPr algn="just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V našem případě bylo využití </a:t>
            </a:r>
            <a:r>
              <a:rPr lang="cs-CZ" altLang="cs-CZ" dirty="0" err="1">
                <a:latin typeface="Arial" panose="020B0604020202020204" pitchFamily="34" charset="0"/>
              </a:rPr>
              <a:t>sternotomie</a:t>
            </a:r>
            <a:r>
              <a:rPr lang="cs-CZ" altLang="cs-CZ" dirty="0">
                <a:latin typeface="Arial" panose="020B0604020202020204" pitchFamily="34" charset="0"/>
              </a:rPr>
              <a:t> jedinou možností pro bezpečné odstranění celé CDT. Výkon byl bez komplikací a pacient byl 3. pooperační den propuštěn bez obtíží.</a:t>
            </a: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09AEAF87-14ED-370D-68D6-6885B5292742}"/>
              </a:ext>
            </a:extLst>
          </p:cNvPr>
          <p:cNvCxnSpPr>
            <a:cxnSpLocks/>
          </p:cNvCxnSpPr>
          <p:nvPr/>
        </p:nvCxnSpPr>
        <p:spPr>
          <a:xfrm flipH="1">
            <a:off x="20797282" y="3942865"/>
            <a:ext cx="677964" cy="623818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869768F1-D18F-B989-531F-E8A36FA78999}"/>
              </a:ext>
            </a:extLst>
          </p:cNvPr>
          <p:cNvCxnSpPr>
            <a:cxnSpLocks/>
          </p:cNvCxnSpPr>
          <p:nvPr/>
        </p:nvCxnSpPr>
        <p:spPr>
          <a:xfrm flipH="1">
            <a:off x="27187299" y="2966298"/>
            <a:ext cx="677964" cy="623818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Přímá spojovací šipka 24">
            <a:extLst>
              <a:ext uri="{FF2B5EF4-FFF2-40B4-BE49-F238E27FC236}">
                <a16:creationId xmlns:a16="http://schemas.microsoft.com/office/drawing/2014/main" id="{7C246AF3-5E9F-590D-38FE-737A0E005496}"/>
              </a:ext>
            </a:extLst>
          </p:cNvPr>
          <p:cNvCxnSpPr>
            <a:cxnSpLocks/>
          </p:cNvCxnSpPr>
          <p:nvPr/>
        </p:nvCxnSpPr>
        <p:spPr>
          <a:xfrm flipH="1" flipV="1">
            <a:off x="27338271" y="3907947"/>
            <a:ext cx="783771" cy="821313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11417</TotalTime>
  <Words>853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47</cp:revision>
  <dcterms:created xsi:type="dcterms:W3CDTF">2017-08-30T13:07:43Z</dcterms:created>
  <dcterms:modified xsi:type="dcterms:W3CDTF">2025-09-09T17:30:14Z</dcterms:modified>
</cp:coreProperties>
</file>