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0275213" cy="21383625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8"/>
    <p:restoredTop sz="94626"/>
  </p:normalViewPr>
  <p:slideViewPr>
    <p:cSldViewPr snapToGrid="0">
      <p:cViewPr varScale="1">
        <p:scale>
          <a:sx n="20" d="100"/>
          <a:sy n="20" d="100"/>
        </p:scale>
        <p:origin x="11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dt" idx="1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ftr" idx="2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2405580-1C37-458B-95E0-70FBC3B45425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rovnání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085480" y="1138320"/>
            <a:ext cx="26111520" cy="4132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  <a:tabLst>
                <a:tab pos="0" algn="l"/>
              </a:tabLst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cs-CZ" sz="137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2085480" y="5241960"/>
            <a:ext cx="12807000" cy="2568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2851200">
              <a:lnSpc>
                <a:spcPct val="90000"/>
              </a:lnSpc>
              <a:spcBef>
                <a:spcPts val="3118"/>
              </a:spcBef>
              <a:buNone/>
              <a:tabLst>
                <a:tab pos="0" algn="l"/>
              </a:tabLst>
            </a:pPr>
            <a:r>
              <a:rPr lang="cs-CZ" sz="749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2085480" y="7810920"/>
            <a:ext cx="12807000" cy="1148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87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cs-CZ" sz="62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15327000" y="5241960"/>
            <a:ext cx="12870360" cy="2568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2851200">
              <a:lnSpc>
                <a:spcPct val="90000"/>
              </a:lnSpc>
              <a:spcBef>
                <a:spcPts val="3118"/>
              </a:spcBef>
              <a:buNone/>
              <a:tabLst>
                <a:tab pos="0" algn="l"/>
              </a:tabLst>
            </a:pPr>
            <a:r>
              <a:rPr lang="cs-CZ" sz="749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15327000" y="7810920"/>
            <a:ext cx="12870360" cy="1148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87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cs-CZ" sz="62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dt" idx="28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ftr" idx="29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53" name="PlaceHolder 8"/>
          <p:cNvSpPr>
            <a:spLocks noGrp="1"/>
          </p:cNvSpPr>
          <p:nvPr>
            <p:ph type="sldNum" idx="30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967DDB-C643-487E-83F9-C61772D88651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081520" y="1138320"/>
            <a:ext cx="26111520" cy="4132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  <a:tabLst>
                <a:tab pos="0" algn="l"/>
              </a:tabLst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cs-CZ" sz="137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dt" idx="31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ftr" idx="32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57" name="PlaceHolder 4"/>
          <p:cNvSpPr>
            <a:spLocks noGrp="1"/>
          </p:cNvSpPr>
          <p:nvPr>
            <p:ph type="sldNum" idx="33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26C41B-8914-4DC0-8C97-B3AB178CB7C9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bsah s titulkem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2085480" y="1425600"/>
            <a:ext cx="9763920" cy="498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2851200">
              <a:lnSpc>
                <a:spcPct val="90000"/>
              </a:lnSpc>
              <a:buNone/>
              <a:tabLst>
                <a:tab pos="0" algn="l"/>
              </a:tabLst>
            </a:pPr>
            <a:r>
              <a:rPr lang="cs-CZ" sz="998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cs-CZ" sz="9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2871080" y="3078720"/>
            <a:ext cx="15326280" cy="15195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998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9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cs-CZ" sz="87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cs-CZ" sz="62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cs-CZ" sz="62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2085480" y="6415200"/>
            <a:ext cx="9763920" cy="1188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2851200">
              <a:lnSpc>
                <a:spcPct val="90000"/>
              </a:lnSpc>
              <a:spcBef>
                <a:spcPts val="3118"/>
              </a:spcBef>
              <a:buNone/>
              <a:tabLst>
                <a:tab pos="0" algn="l"/>
              </a:tabLst>
            </a:pPr>
            <a:r>
              <a:rPr lang="cs-CZ" sz="49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49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dt" idx="4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ftr" idx="5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8" name="PlaceHolder 6"/>
          <p:cNvSpPr>
            <a:spLocks noGrp="1"/>
          </p:cNvSpPr>
          <p:nvPr>
            <p:ph type="sldNum" idx="6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683415D-18AB-4A4F-96C2-028F754C59A6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brázek s titulkem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085480" y="1425600"/>
            <a:ext cx="9763920" cy="498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2851200">
              <a:lnSpc>
                <a:spcPct val="90000"/>
              </a:lnSpc>
              <a:buNone/>
              <a:tabLst>
                <a:tab pos="0" algn="l"/>
              </a:tabLst>
            </a:pPr>
            <a:r>
              <a:rPr lang="cs-CZ" sz="998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cs-CZ" sz="9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2871080" y="3078720"/>
            <a:ext cx="15326280" cy="15195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998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Kliknutím na ikonu přidáte obrázek.</a:t>
            </a:r>
            <a:endParaRPr lang="cs-CZ" sz="998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2085480" y="6415200"/>
            <a:ext cx="9763920" cy="1188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2851200">
              <a:lnSpc>
                <a:spcPct val="90000"/>
              </a:lnSpc>
              <a:spcBef>
                <a:spcPts val="3118"/>
              </a:spcBef>
              <a:buNone/>
              <a:tabLst>
                <a:tab pos="0" algn="l"/>
              </a:tabLst>
            </a:pPr>
            <a:r>
              <a:rPr lang="cs-CZ" sz="49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49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dt" idx="7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ftr" idx="8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64155CA-FF8F-4415-939C-F915FEB5D0B9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270520" y="3499560"/>
            <a:ext cx="25733160" cy="744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2851200">
              <a:lnSpc>
                <a:spcPct val="90000"/>
              </a:lnSpc>
              <a:buNone/>
              <a:tabLst>
                <a:tab pos="0" algn="l"/>
              </a:tabLst>
            </a:pPr>
            <a:r>
              <a:rPr lang="cs-CZ" sz="1871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cs-CZ" sz="1871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0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11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EDA7973-48A4-46CC-BD8E-5D21167ED4BE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1513440" y="5003640"/>
            <a:ext cx="27246960" cy="1240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Klikněte pro úpravu formátu textu osnovy</a:t>
            </a:r>
            <a:endParaRPr lang="cs-CZ" sz="87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cs-CZ" sz="62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 osnovy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 osnovy</a:t>
            </a:r>
            <a:endParaRPr lang="cs-CZ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Šestá úroveň</a:t>
            </a:r>
            <a:endParaRPr lang="cs-CZ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Sedmá úroveň</a:t>
            </a:r>
            <a:endParaRPr lang="cs-CZ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081520" y="1138320"/>
            <a:ext cx="26111520" cy="4132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  <a:tabLst>
                <a:tab pos="0" algn="l"/>
              </a:tabLst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cs-CZ" sz="137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2081520" y="5692320"/>
            <a:ext cx="26111520" cy="13566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87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cs-CZ" sz="62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E4F121B-2FA7-4E10-84CF-11C33FE8DABA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1665880" y="1138320"/>
            <a:ext cx="6527520" cy="18120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  <a:tabLst>
                <a:tab pos="0" algn="l"/>
              </a:tabLst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cs-CZ" sz="137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2081520" y="1138320"/>
            <a:ext cx="19205280" cy="18120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87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cs-CZ" sz="62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dt" idx="16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ftr" idx="17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29" name="PlaceHolder 5"/>
          <p:cNvSpPr>
            <a:spLocks noGrp="1"/>
          </p:cNvSpPr>
          <p:nvPr>
            <p:ph type="sldNum" idx="18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4CD9361-16E5-4FA2-AD4D-4171DC73285A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081520" y="1138320"/>
            <a:ext cx="26111520" cy="4132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  <a:tabLst>
                <a:tab pos="0" algn="l"/>
              </a:tabLst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cs-CZ" sz="137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2081520" y="5692320"/>
            <a:ext cx="26111520" cy="13566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87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cs-CZ" sz="62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19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20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34" name="PlaceHolder 5"/>
          <p:cNvSpPr>
            <a:spLocks noGrp="1"/>
          </p:cNvSpPr>
          <p:nvPr>
            <p:ph type="sldNum" idx="21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7257351-0368-4980-9C37-504AD36A19F2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Záhlaví oddílu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065680" y="5331240"/>
            <a:ext cx="26111520" cy="889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2851200">
              <a:lnSpc>
                <a:spcPct val="90000"/>
              </a:lnSpc>
              <a:buNone/>
              <a:tabLst>
                <a:tab pos="0" algn="l"/>
              </a:tabLst>
            </a:pPr>
            <a:r>
              <a:rPr lang="cs-CZ" sz="1871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cs-CZ" sz="1871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2065680" y="14310360"/>
            <a:ext cx="26111520" cy="467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2851200">
              <a:lnSpc>
                <a:spcPct val="90000"/>
              </a:lnSpc>
              <a:spcBef>
                <a:spcPts val="3118"/>
              </a:spcBef>
              <a:buNone/>
              <a:tabLst>
                <a:tab pos="0" algn="l"/>
              </a:tabLst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22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ftr" idx="23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39" name="PlaceHolder 5"/>
          <p:cNvSpPr>
            <a:spLocks noGrp="1"/>
          </p:cNvSpPr>
          <p:nvPr>
            <p:ph type="sldNum" idx="24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E62C0067-9120-499B-9716-5794EDD131C3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081520" y="1138320"/>
            <a:ext cx="26111520" cy="4132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  <a:tabLst>
                <a:tab pos="0" algn="l"/>
              </a:tabLst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cs-CZ" sz="137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2081520" y="5692320"/>
            <a:ext cx="12866400" cy="13566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87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cs-CZ" sz="62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15327000" y="5692320"/>
            <a:ext cx="12866400" cy="13566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cs-CZ" sz="87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cs-CZ" sz="749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cs-CZ" sz="62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cs-CZ" sz="56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dt" idx="25"/>
          </p:nvPr>
        </p:nvSpPr>
        <p:spPr>
          <a:xfrm>
            <a:off x="208152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ftr" idx="26"/>
          </p:nvPr>
        </p:nvSpPr>
        <p:spPr>
          <a:xfrm>
            <a:off x="10028520" y="19819440"/>
            <a:ext cx="1021716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sldNum" idx="27"/>
          </p:nvPr>
        </p:nvSpPr>
        <p:spPr>
          <a:xfrm>
            <a:off x="21381840" y="19819440"/>
            <a:ext cx="6811200" cy="1137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7BCA27D-92F7-4BC9-AD6B-F682EC8FA085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17000">
              <a:srgbClr val="FFFFFF"/>
            </a:gs>
            <a:gs pos="100000">
              <a:srgbClr val="0095D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 Box 35"/>
          <p:cNvSpPr/>
          <p:nvPr/>
        </p:nvSpPr>
        <p:spPr>
          <a:xfrm>
            <a:off x="489960" y="1970280"/>
            <a:ext cx="16167600" cy="1617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9520" tIns="119520" rIns="119520" bIns="119520" anchor="ctr">
            <a:noAutofit/>
          </a:bodyPr>
          <a:lstStyle/>
          <a:p>
            <a:pPr algn="ctr" defTabSz="457200">
              <a:lnSpc>
                <a:spcPct val="100000"/>
              </a:lnSpc>
              <a:spcBef>
                <a:spcPts val="760"/>
              </a:spcBef>
            </a:pPr>
            <a:endParaRPr lang="cs-CZ" sz="3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760"/>
              </a:spcBef>
            </a:pPr>
            <a:r>
              <a:rPr lang="cs-CZ" sz="3800" b="1" u="none" strike="noStrike" dirty="0">
                <a:solidFill>
                  <a:srgbClr val="F15922"/>
                </a:solidFill>
                <a:effectLst/>
                <a:uFillTx/>
                <a:latin typeface="Arial"/>
                <a:ea typeface="MS PGothic"/>
              </a:rPr>
              <a:t>Reva D.</a:t>
            </a:r>
            <a:r>
              <a:rPr lang="cs-CZ" sz="3800" b="1" u="none" strike="noStrike" baseline="30000" dirty="0">
                <a:solidFill>
                  <a:srgbClr val="F15922"/>
                </a:solidFill>
                <a:effectLst/>
                <a:uFillTx/>
                <a:latin typeface="Arial"/>
                <a:ea typeface="MS PGothic"/>
              </a:rPr>
              <a:t>1</a:t>
            </a:r>
            <a:endParaRPr lang="cs-CZ" sz="3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541"/>
              </a:spcBef>
            </a:pPr>
            <a:r>
              <a:rPr lang="cs-CZ" sz="2700" b="0" u="none" strike="noStrike" baseline="30000" dirty="0">
                <a:solidFill>
                  <a:srgbClr val="F15922"/>
                </a:solidFill>
                <a:effectLst/>
                <a:uFillTx/>
                <a:latin typeface="Arial"/>
                <a:ea typeface="MS PGothic"/>
              </a:rPr>
              <a:t>1Klinika otorinolaryngologie a chirurgie hlavy a krku, Nemocnice Pardubického kraje – Pardubická nemocnice, Pardubice, Česká republika</a:t>
            </a:r>
            <a:br>
              <a:rPr sz="2700" dirty="0"/>
            </a:br>
            <a:r>
              <a:rPr lang="cs-CZ" sz="2700" b="0" u="none" strike="noStrike" baseline="30000" dirty="0">
                <a:solidFill>
                  <a:srgbClr val="F15922"/>
                </a:solidFill>
                <a:effectLst/>
                <a:uFillTx/>
                <a:latin typeface="Arial"/>
                <a:ea typeface="MS PGothic"/>
              </a:rPr>
              <a:t>² Fakulta zdravotnických studií, Univerzita Pardubice, Pardubice, Česká republika</a:t>
            </a:r>
            <a:endParaRPr lang="cs-CZ" sz="2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cs-CZ" sz="27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Text Box 6"/>
          <p:cNvSpPr/>
          <p:nvPr/>
        </p:nvSpPr>
        <p:spPr>
          <a:xfrm>
            <a:off x="301320" y="334080"/>
            <a:ext cx="18054360" cy="179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79280" tIns="179640" rIns="179280" bIns="179280" anchor="ctr">
            <a:noAutofit/>
          </a:bodyPr>
          <a:lstStyle/>
          <a:p>
            <a:pPr defTabSz="912960">
              <a:lnSpc>
                <a:spcPct val="100000"/>
              </a:lnSpc>
            </a:pPr>
            <a:endParaRPr lang="cs-CZ" sz="4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2960">
              <a:lnSpc>
                <a:spcPct val="100000"/>
              </a:lnSpc>
            </a:pP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Vliv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potahovaného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vs.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nepotahovaného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šicího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materiálu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na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hojení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po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excizi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kožních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tumorů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v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oblasti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hlavy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a </a:t>
            </a:r>
            <a:r>
              <a:rPr lang="en-US" sz="4800" b="1" u="none" strike="noStrike" dirty="0" err="1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krku</a:t>
            </a:r>
            <a:r>
              <a:rPr lang="en-US" sz="4800" b="1" u="none" strike="noStrike" dirty="0">
                <a:solidFill>
                  <a:srgbClr val="0095D9"/>
                </a:solidFill>
                <a:effectLst/>
                <a:uFillTx/>
                <a:latin typeface="Arial"/>
                <a:ea typeface="MS PGothic"/>
              </a:rPr>
              <a:t> </a:t>
            </a:r>
            <a:endParaRPr lang="cs-CZ" sz="4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2960">
              <a:lnSpc>
                <a:spcPct val="100000"/>
              </a:lnSpc>
            </a:pPr>
            <a:endParaRPr lang="cs-CZ" sz="4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0" name="Obrázek 52"/>
          <p:cNvPicPr/>
          <p:nvPr/>
        </p:nvPicPr>
        <p:blipFill>
          <a:blip r:embed="rId2"/>
          <a:stretch/>
        </p:blipFill>
        <p:spPr>
          <a:xfrm>
            <a:off x="18088493" y="1302840"/>
            <a:ext cx="12186720" cy="226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Text Box 30"/>
          <p:cNvSpPr/>
          <p:nvPr/>
        </p:nvSpPr>
        <p:spPr>
          <a:xfrm>
            <a:off x="837000" y="4702680"/>
            <a:ext cx="6182640" cy="681696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2760" tIns="212760" rIns="212760" bIns="212760" anchor="t">
            <a:noAutofit/>
          </a:bodyPr>
          <a:lstStyle/>
          <a:p>
            <a:pPr defTabSz="457200">
              <a:lnSpc>
                <a:spcPct val="100000"/>
              </a:lnSpc>
              <a:spcBef>
                <a:spcPts val="660"/>
              </a:spcBef>
            </a:pPr>
            <a:r>
              <a:rPr lang="cs-CZ" sz="3300" b="1" u="none" strike="noStrike" dirty="0">
                <a:solidFill>
                  <a:srgbClr val="F15A22"/>
                </a:solidFill>
                <a:effectLst/>
                <a:uFillTx/>
                <a:latin typeface="Arial"/>
                <a:ea typeface="MS PGothic"/>
              </a:rPr>
              <a:t>Úvod</a:t>
            </a:r>
            <a:endParaRPr lang="cs-CZ" sz="3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57200">
              <a:spcBef>
                <a:spcPts val="1191"/>
              </a:spcBef>
              <a:spcAft>
                <a:spcPts val="992"/>
              </a:spcAft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Správná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volba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šicího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materiálu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je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důležitá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pro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minimalizaci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rizika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infekce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, dehiscence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či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nekrózy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a pro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dosažení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optimálního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kosmetického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výsledku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. </a:t>
            </a:r>
            <a:endParaRPr lang="cs-CZ" sz="2300" dirty="0">
              <a:solidFill>
                <a:schemeClr val="dk1"/>
              </a:solidFill>
              <a:latin typeface="Arial"/>
              <a:ea typeface="MS PGothic"/>
            </a:endParaRPr>
          </a:p>
          <a:p>
            <a:pPr marL="285840" indent="-285840" defTabSz="457200">
              <a:spcBef>
                <a:spcPts val="1191"/>
              </a:spcBef>
              <a:spcAft>
                <a:spcPts val="992"/>
              </a:spcAft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Potahované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šicí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materiály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mohou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díky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antimikrobiální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vrstvě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snižovat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riziko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bakteriální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kolonizace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a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zánětlivé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reakce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.</a:t>
            </a:r>
            <a:endParaRPr lang="cs-CZ" sz="2300" dirty="0">
              <a:solidFill>
                <a:schemeClr val="dk1"/>
              </a:solidFill>
              <a:latin typeface="Arial"/>
              <a:ea typeface="MS PGothic"/>
            </a:endParaRPr>
          </a:p>
          <a:p>
            <a:pPr marL="285840" indent="-285840" defTabSz="457200">
              <a:spcBef>
                <a:spcPts val="1191"/>
              </a:spcBef>
              <a:spcAft>
                <a:spcPts val="992"/>
              </a:spcAft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V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klinické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praxi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však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nejsou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jednoznačné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důkazy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o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jejich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převaze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nad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standardními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materiály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.</a:t>
            </a:r>
            <a:endParaRPr lang="cs-CZ" sz="2300" dirty="0">
              <a:solidFill>
                <a:schemeClr val="dk1"/>
              </a:solidFill>
              <a:latin typeface="Arial"/>
              <a:ea typeface="MS PGothic"/>
            </a:endParaRPr>
          </a:p>
          <a:p>
            <a:pPr marL="285840" indent="-285840" defTabSz="457200">
              <a:spcBef>
                <a:spcPts val="1191"/>
              </a:spcBef>
              <a:spcAft>
                <a:spcPts val="992"/>
              </a:spcAft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Cílem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této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studie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bylo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porovnat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výsledky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hojení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při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použití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potahovaného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a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nepotahovaného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materiálu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u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excizí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kožních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tumorů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v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oblasti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hlavy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a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krku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. </a:t>
            </a:r>
            <a:endParaRPr lang="cs-CZ" sz="2300" dirty="0">
              <a:solidFill>
                <a:schemeClr val="dk1"/>
              </a:solidFill>
              <a:latin typeface="Arial"/>
              <a:ea typeface="MS PGothic"/>
            </a:endParaRPr>
          </a:p>
        </p:txBody>
      </p:sp>
      <p:sp>
        <p:nvSpPr>
          <p:cNvPr id="62" name="Text Box 36"/>
          <p:cNvSpPr/>
          <p:nvPr/>
        </p:nvSpPr>
        <p:spPr>
          <a:xfrm>
            <a:off x="22843800" y="4702680"/>
            <a:ext cx="6841800" cy="678672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2760" tIns="212760" rIns="212760" bIns="212760" anchor="t">
            <a:noAutofit/>
          </a:bodyPr>
          <a:lstStyle/>
          <a:p>
            <a:pPr defTabSz="457200">
              <a:lnSpc>
                <a:spcPct val="100000"/>
              </a:lnSpc>
              <a:spcBef>
                <a:spcPts val="660"/>
              </a:spcBef>
            </a:pPr>
            <a:r>
              <a:rPr lang="cs-CZ" sz="3300" b="1" u="none" strike="noStrike" dirty="0">
                <a:solidFill>
                  <a:srgbClr val="F15A22"/>
                </a:solidFill>
                <a:effectLst/>
                <a:uFillTx/>
                <a:latin typeface="Arial"/>
                <a:ea typeface="MS PGothic"/>
              </a:rPr>
              <a:t>Závěr </a:t>
            </a:r>
            <a:endParaRPr lang="cs-CZ" sz="3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Celkový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výskyt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komplikací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byl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podobný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mezi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potahovaným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a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nepotahovaným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materiálem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nicméně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dehiscence a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hnisání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se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častěji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vyskytly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u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nepotahovaného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. 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Nekrózy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byly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častější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u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dermoepidermálních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štěpů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než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u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jiných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způsobů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uzávěru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. 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Rizikovými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lokalitami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byly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nos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a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tvář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kde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pravděpodobně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působí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větší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lokální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napětí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a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horší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cévní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zásobení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. </a:t>
            </a:r>
          </a:p>
          <a:p>
            <a:pPr marL="285840" indent="-28584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Nebyl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prokázán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statisticky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významný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rozdíl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mezi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potahovaným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a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nepotahovaným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Arial"/>
                <a:ea typeface="MS PGothic"/>
              </a:rPr>
              <a:t>materiálem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Text Box 37"/>
          <p:cNvSpPr/>
          <p:nvPr/>
        </p:nvSpPr>
        <p:spPr>
          <a:xfrm>
            <a:off x="837000" y="11939400"/>
            <a:ext cx="6182640" cy="869904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2760" tIns="212760" rIns="212760" bIns="212760" anchor="t">
            <a:noAutofit/>
          </a:bodyPr>
          <a:lstStyle/>
          <a:p>
            <a:pPr marL="285840" indent="-285840" algn="just" defTabSz="457200">
              <a:lnSpc>
                <a:spcPct val="100000"/>
              </a:lnSpc>
              <a:tabLst>
                <a:tab pos="0" algn="l"/>
              </a:tabLst>
            </a:pPr>
            <a:r>
              <a:rPr lang="cs-CZ" sz="3300" b="1" u="none" strike="noStrike" dirty="0">
                <a:solidFill>
                  <a:srgbClr val="F15A22"/>
                </a:solidFill>
                <a:effectLst/>
                <a:uFillTx/>
                <a:latin typeface="Arial"/>
                <a:ea typeface="MS PGothic"/>
              </a:rPr>
              <a:t>Metodika </a:t>
            </a:r>
            <a:endParaRPr lang="cs-CZ" sz="3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spcBef>
                <a:spcPts val="1091"/>
              </a:spcBef>
              <a:tabLst>
                <a:tab pos="0" algn="l"/>
              </a:tabLst>
            </a:pP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buClr>
                <a:srgbClr val="008BD2"/>
              </a:buClr>
              <a:buSzPct val="130000"/>
              <a:buFont typeface="Wingdings" charset="2"/>
              <a:buChar char=""/>
              <a:tabLst>
                <a:tab pos="0" algn="l"/>
              </a:tabLst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Prospektivní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sledování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od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14. 10. 2024.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buClr>
                <a:srgbClr val="008BD2"/>
              </a:buClr>
              <a:buSzPct val="130000"/>
              <a:buFont typeface="Wingdings" charset="2"/>
              <a:buChar char=""/>
              <a:tabLst>
                <a:tab pos="0" algn="l"/>
              </a:tabLst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Soubor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: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311 </a:t>
            </a:r>
            <a:r>
              <a:rPr lang="en-US" sz="2300" b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pacientů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(178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mužů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133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žen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),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353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tumorů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průměrný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věk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75 let.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buClr>
                <a:srgbClr val="008BD2"/>
              </a:buClr>
              <a:buSzPct val="130000"/>
              <a:buFont typeface="Wingdings" charset="2"/>
              <a:buChar char=""/>
              <a:tabLst>
                <a:tab pos="0" algn="l"/>
              </a:tabLst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Materiál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: </a:t>
            </a:r>
            <a:r>
              <a:rPr lang="en-US" sz="2300" b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potahovaný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(Ethicon)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33,7 %,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nepotahovaný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(Ethicon,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Dafilon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Dermalon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)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66,3 %.</a:t>
            </a:r>
          </a:p>
          <a:p>
            <a:pPr marL="285840" indent="-285840" defTabSz="457200">
              <a:buClr>
                <a:srgbClr val="008BD2"/>
              </a:buClr>
              <a:buSzPct val="130000"/>
              <a:buFont typeface="Wingdings" charset="2"/>
              <a:buChar char=""/>
              <a:tabLst>
                <a:tab pos="0" algn="l"/>
              </a:tabLst>
            </a:pPr>
            <a:r>
              <a:rPr lang="cs-CZ" sz="23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Randomizované použití šicího materiálu</a:t>
            </a:r>
          </a:p>
          <a:p>
            <a:pPr marL="285840" indent="-285840" defTabSz="457200">
              <a:lnSpc>
                <a:spcPct val="100000"/>
              </a:lnSpc>
              <a:buClr>
                <a:srgbClr val="008BD2"/>
              </a:buClr>
              <a:buSzPct val="130000"/>
              <a:buFont typeface="Wingdings" charset="2"/>
              <a:buChar char=""/>
              <a:tabLst>
                <a:tab pos="0" algn="l"/>
              </a:tabLst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Zahrnuti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pacienti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s </a:t>
            </a:r>
            <a:r>
              <a:rPr lang="en-US" sz="2300" b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primární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excizí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kožního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tumoru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bez re-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excizí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.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buClr>
                <a:srgbClr val="008BD2"/>
              </a:buClr>
              <a:buSzPct val="130000"/>
              <a:buFont typeface="Wingdings" charset="2"/>
              <a:buChar char=""/>
              <a:tabLst>
                <a:tab pos="0" algn="l"/>
              </a:tabLst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Hodnoceny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komplikace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lokalita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defektu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typ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uzávěru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.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spcBef>
                <a:spcPts val="828"/>
              </a:spcBef>
              <a:tabLst>
                <a:tab pos="0" algn="l"/>
              </a:tabLst>
            </a:pPr>
            <a:endParaRPr lang="cs-CZ" sz="166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Text Box 31"/>
          <p:cNvSpPr/>
          <p:nvPr/>
        </p:nvSpPr>
        <p:spPr>
          <a:xfrm>
            <a:off x="7587360" y="4702680"/>
            <a:ext cx="14688720" cy="1593612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2760" tIns="212760" rIns="212760" bIns="212760" anchor="t">
            <a:noAutofit/>
          </a:bodyPr>
          <a:lstStyle/>
          <a:p>
            <a:pPr defTabSz="457200">
              <a:lnSpc>
                <a:spcPct val="100000"/>
              </a:lnSpc>
              <a:spcBef>
                <a:spcPts val="660"/>
              </a:spcBef>
            </a:pPr>
            <a:r>
              <a:rPr lang="cs-CZ" sz="3300" b="1" u="none" strike="noStrike" dirty="0">
                <a:solidFill>
                  <a:srgbClr val="F15A22"/>
                </a:solidFill>
                <a:effectLst/>
                <a:uFillTx/>
                <a:latin typeface="Arial"/>
                <a:ea typeface="MS PGothic"/>
              </a:rPr>
              <a:t>Výsledky </a:t>
            </a:r>
            <a:endParaRPr lang="cs-CZ" sz="3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660"/>
              </a:spcBef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Celkový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výskyt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komplikací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: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16,7 %.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defTabSz="457200">
              <a:lnSpc>
                <a:spcPct val="100000"/>
              </a:lnSpc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Typy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komplikací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: dehiscence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9,9 %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hnisání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4,2 %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nekróza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2%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.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defTabSz="457200">
              <a:lnSpc>
                <a:spcPct val="100000"/>
              </a:lnSpc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Komplikace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podle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materiálu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: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potahovaný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18,5 %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nepotahovaný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15,3 %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dirty="0">
                <a:solidFill>
                  <a:schemeClr val="dk1"/>
                </a:solidFill>
                <a:latin typeface="Arial"/>
                <a:ea typeface="MS PGothic"/>
              </a:rPr>
              <a:t>(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 = 0,537)</a:t>
            </a:r>
            <a:r>
              <a:rPr lang="en-US" sz="230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. </a:t>
            </a:r>
          </a:p>
          <a:p>
            <a:pPr marL="216000" indent="-216000" defTabSz="457200">
              <a:lnSpc>
                <a:spcPct val="100000"/>
              </a:lnSpc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Komplikace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podle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typu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uzávěru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: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buClr>
                <a:srgbClr val="008BD2"/>
              </a:buClr>
              <a:buSzPct val="130000"/>
            </a:pP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- dehiscence: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primární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sutura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8,2 %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lalok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2,3 %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buClr>
                <a:srgbClr val="008BD2"/>
              </a:buClr>
              <a:buSzPct val="130000"/>
            </a:pP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-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hnisání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: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primární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sutura </a:t>
            </a:r>
            <a:r>
              <a:rPr lang="en-US" sz="2300" b="1" dirty="0">
                <a:solidFill>
                  <a:schemeClr val="dk1"/>
                </a:solidFill>
                <a:latin typeface="Arial"/>
                <a:ea typeface="MS PGothic"/>
              </a:rPr>
              <a:t>3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,7 %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lalok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dirty="0">
                <a:solidFill>
                  <a:schemeClr val="dk1"/>
                </a:solidFill>
                <a:latin typeface="Arial"/>
                <a:ea typeface="MS PGothic"/>
              </a:rPr>
              <a:t>0,6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%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buClr>
                <a:srgbClr val="008BD2"/>
              </a:buClr>
              <a:buSzPct val="130000"/>
            </a:pP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-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nekróza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: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lalok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dirty="0">
                <a:solidFill>
                  <a:schemeClr val="dk1"/>
                </a:solidFill>
                <a:latin typeface="Arial"/>
                <a:ea typeface="MS PGothic"/>
              </a:rPr>
              <a:t>0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,6 %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, DE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štěp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1,4 %</a:t>
            </a:r>
            <a:endParaRPr lang="cs-CZ" sz="2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defTabSz="457200">
              <a:lnSpc>
                <a:spcPct val="100000"/>
              </a:lnSpc>
              <a:buClr>
                <a:srgbClr val="008BD2"/>
              </a:buClr>
              <a:buSzPct val="130000"/>
              <a:buFont typeface="Wingdings" charset="2"/>
              <a:buChar char=""/>
            </a:pP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Rizikové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lokality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: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nos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(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23,7 %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), </a:t>
            </a:r>
            <a:r>
              <a:rPr lang="en-US" sz="2300" b="0" u="none" strike="noStrike" dirty="0" err="1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tvář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 (</a:t>
            </a:r>
            <a:r>
              <a:rPr lang="en-US" sz="2300" b="1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22 %</a:t>
            </a:r>
            <a:r>
              <a:rPr lang="en-US" sz="2300" b="0" u="none" strike="noStrike" dirty="0">
                <a:solidFill>
                  <a:schemeClr val="dk1"/>
                </a:solidFill>
                <a:effectLst/>
                <a:uFillTx/>
                <a:latin typeface="Arial"/>
                <a:ea typeface="MS PGothic"/>
              </a:rPr>
              <a:t>).</a:t>
            </a:r>
          </a:p>
          <a:p>
            <a:pPr defTabSz="457200">
              <a:lnSpc>
                <a:spcPct val="100000"/>
              </a:lnSpc>
              <a:spcBef>
                <a:spcPts val="828"/>
              </a:spcBef>
            </a:pPr>
            <a:endParaRPr lang="cs-CZ" sz="166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Text Box 41"/>
          <p:cNvSpPr/>
          <p:nvPr/>
        </p:nvSpPr>
        <p:spPr>
          <a:xfrm>
            <a:off x="22888080" y="11939400"/>
            <a:ext cx="6797520" cy="869904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2760" tIns="212760" rIns="212760" bIns="212760" anchor="t">
            <a:noAutofit/>
          </a:bodyPr>
          <a:lstStyle/>
          <a:p>
            <a:pPr defTabSz="457200">
              <a:lnSpc>
                <a:spcPct val="100000"/>
              </a:lnSpc>
              <a:spcBef>
                <a:spcPts val="660"/>
              </a:spcBef>
            </a:pPr>
            <a:r>
              <a:rPr lang="cs-CZ" sz="3300" b="1" u="none" strike="noStrike">
                <a:solidFill>
                  <a:srgbClr val="F15A22"/>
                </a:solidFill>
                <a:effectLst/>
                <a:uFillTx/>
                <a:latin typeface="Arial"/>
                <a:ea typeface="MS PGothic"/>
              </a:rPr>
              <a:t>Literatura </a:t>
            </a:r>
            <a:endParaRPr lang="cs-CZ" sz="3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cs-CZ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MS PGothic"/>
              </a:rPr>
              <a:t>Edmiston CE, Daoud FC, Leaper D. Is there an evidence-based argument for embracing an antimicrobial (triclosan)-coated suture technology to reduce the risk for surgical-site infections? Surgery. 2013;154(1):89–100.</a:t>
            </a:r>
            <a:endParaRPr lang="cs-CZ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cs-CZ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MS PGothic"/>
              </a:rPr>
              <a:t>Ford HR, Jones P, Gaines B, Reblock K, Simpkins DL. Intraoperative handling and wound healing: controlled clinical trial comparing coated VICRYL Plus antibacterial suture with coated VICRYL suture. Surg Infect (Larchmt). 2005;6(3):313–321.</a:t>
            </a:r>
            <a:endParaRPr lang="cs-CZ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cs-CZ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MS PGothic"/>
              </a:rPr>
              <a:t>Rozeboom ED, Vogt PM, Vermeulen H, Schreinemachers MC, Ten Cate Hoedemaker HO. Triclosan-coated sutures for the prevention of surgical site infection: a systematic review and meta-analysis. BMJ Open. 2019;9(9):e029727.</a:t>
            </a:r>
            <a:endParaRPr lang="cs-CZ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OpenSymbol"/>
              <a:buAutoNum type="arabicPeriod"/>
            </a:pPr>
            <a:r>
              <a:rPr lang="cs-CZ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MS PGothic"/>
              </a:rPr>
              <a:t>Šimůnek J, Kuličková P, Šenkyřík J. Šicí materiály v chirurgii – současný stav a perspektivy. Rozhl Chir. 2018;97(9):397–403.</a:t>
            </a:r>
            <a:endParaRPr lang="cs-CZ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cs-CZ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6" name="Рисунок 65"/>
          <p:cNvPicPr/>
          <p:nvPr/>
        </p:nvPicPr>
        <p:blipFill>
          <a:blip r:embed="rId3"/>
          <a:stretch/>
        </p:blipFill>
        <p:spPr>
          <a:xfrm>
            <a:off x="1595880" y="17085291"/>
            <a:ext cx="3984480" cy="3420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" name="Рисунок 67"/>
          <p:cNvPicPr/>
          <p:nvPr/>
        </p:nvPicPr>
        <p:blipFill>
          <a:blip r:embed="rId4"/>
          <a:stretch/>
        </p:blipFill>
        <p:spPr>
          <a:xfrm>
            <a:off x="14932080" y="15300000"/>
            <a:ext cx="6847560" cy="4299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" name="Рисунок 68"/>
          <p:cNvPicPr/>
          <p:nvPr/>
        </p:nvPicPr>
        <p:blipFill>
          <a:blip r:embed="rId5"/>
          <a:stretch/>
        </p:blipFill>
        <p:spPr>
          <a:xfrm>
            <a:off x="8092080" y="15384600"/>
            <a:ext cx="6839640" cy="4214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" name="TextBox 69"/>
          <p:cNvSpPr txBox="1"/>
          <p:nvPr/>
        </p:nvSpPr>
        <p:spPr>
          <a:xfrm>
            <a:off x="22554000" y="15415920"/>
            <a:ext cx="180720" cy="403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endParaRPr lang="cs-CZ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2697640" y="17554320"/>
            <a:ext cx="180720" cy="403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endParaRPr lang="cs-CZ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2" name="Рисунок 71"/>
          <p:cNvPicPr/>
          <p:nvPr/>
        </p:nvPicPr>
        <p:blipFill>
          <a:blip r:embed="rId6"/>
          <a:stretch/>
        </p:blipFill>
        <p:spPr>
          <a:xfrm>
            <a:off x="13860000" y="19599480"/>
            <a:ext cx="5828040" cy="33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Рисунок 73"/>
          <p:cNvPicPr/>
          <p:nvPr/>
        </p:nvPicPr>
        <p:blipFill>
          <a:blip r:embed="rId6"/>
          <a:stretch/>
        </p:blipFill>
        <p:spPr>
          <a:xfrm>
            <a:off x="2622420" y="20262574"/>
            <a:ext cx="3120120" cy="243077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Рисунок 2" descr="Изображение выглядит как текст, снимок экрана, График, ли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BB458B5F-AD8D-10BF-1D1D-219C4230404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582" y="9552613"/>
            <a:ext cx="8610276" cy="5127467"/>
          </a:xfrm>
          <a:prstGeom prst="rect">
            <a:avLst/>
          </a:prstGeom>
        </p:spPr>
      </p:pic>
      <p:pic>
        <p:nvPicPr>
          <p:cNvPr id="2" name="Picture 3">
            <a:extLst>
              <a:ext uri="{FF2B5EF4-FFF2-40B4-BE49-F238E27FC236}">
                <a16:creationId xmlns:a16="http://schemas.microsoft.com/office/drawing/2014/main" id="{9CC6A6B2-B784-0950-0D77-313618B79E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33357" y="-143913"/>
            <a:ext cx="4741856" cy="1778195"/>
          </a:xfrm>
          <a:custGeom>
            <a:avLst/>
            <a:gdLst/>
            <a:ahLst/>
            <a:cxnLst/>
            <a:rect l="l" t="t" r="r" b="b"/>
            <a:pathLst>
              <a:path w="2833631" h="2677010">
                <a:moveTo>
                  <a:pt x="49418" y="0"/>
                </a:moveTo>
                <a:lnTo>
                  <a:pt x="2784213" y="0"/>
                </a:lnTo>
                <a:cubicBezTo>
                  <a:pt x="2811506" y="0"/>
                  <a:pt x="2833631" y="22125"/>
                  <a:pt x="2833631" y="49418"/>
                </a:cubicBezTo>
                <a:lnTo>
                  <a:pt x="2833631" y="2627592"/>
                </a:lnTo>
                <a:cubicBezTo>
                  <a:pt x="2833631" y="2654885"/>
                  <a:pt x="2811506" y="2677010"/>
                  <a:pt x="2784213" y="2677010"/>
                </a:cubicBezTo>
                <a:lnTo>
                  <a:pt x="49418" y="2677010"/>
                </a:lnTo>
                <a:cubicBezTo>
                  <a:pt x="22125" y="2677010"/>
                  <a:pt x="0" y="2654885"/>
                  <a:pt x="0" y="2627592"/>
                </a:cubicBezTo>
                <a:lnTo>
                  <a:pt x="0" y="49418"/>
                </a:lnTo>
                <a:cubicBezTo>
                  <a:pt x="0" y="22125"/>
                  <a:pt x="22125" y="0"/>
                  <a:pt x="49418" y="0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8123</TotalTime>
  <Words>491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OpenSymbol</vt:lpstr>
      <vt:lpstr>Symbol</vt:lpstr>
      <vt:lpstr>Times New Roman</vt:lpstr>
      <vt:lpstr>Wingdings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subject/>
  <dc:creator>Šárka</dc:creator>
  <dc:description/>
  <cp:lastModifiedBy>Daniel Martinik</cp:lastModifiedBy>
  <cp:revision>45</cp:revision>
  <dcterms:created xsi:type="dcterms:W3CDTF">2017-08-30T13:07:43Z</dcterms:created>
  <dcterms:modified xsi:type="dcterms:W3CDTF">2025-09-09T17:29:59Z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Vlastní</vt:lpwstr>
  </property>
  <property fmtid="{D5CDD505-2E9C-101B-9397-08002B2CF9AE}" pid="3" name="Slides">
    <vt:i4>1</vt:i4>
  </property>
</Properties>
</file>