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5B3"/>
    <a:srgbClr val="F15922"/>
    <a:srgbClr val="0095D9"/>
    <a:srgbClr val="F25822"/>
    <a:srgbClr val="0085CE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5782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51420" y="2310428"/>
            <a:ext cx="17216251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Pochroń Ł.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Horáková Z.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Salzman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R.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Tučková L.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Klinika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otorinolaryngologie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chirurgie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hlavy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krku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FNOL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Univerzita Palackého v Olomouci Lékařská Fakulta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Ústav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klinické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molekulární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patologie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FNOL</a:t>
            </a:r>
          </a:p>
          <a:p>
            <a:pPr algn="ctr">
              <a:spcBef>
                <a:spcPct val="20000"/>
              </a:spcBef>
              <a:defRPr/>
            </a:pP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2006" y="936204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Význam diagnostického postupu u primum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ignotum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29" y="4702632"/>
            <a:ext cx="9370709" cy="5517133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Úvod </a:t>
            </a:r>
          </a:p>
          <a:p>
            <a:pPr algn="just">
              <a:spcBef>
                <a:spcPct val="20000"/>
              </a:spcBef>
            </a:pP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Správný diagnostický postup u primum </a:t>
            </a:r>
            <a:r>
              <a:rPr lang="cs-CZ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ignotum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cs-CZ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carcinoma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unknown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primary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CUP) je klíčový pro stanovení diagnózy, volbu terapie a dosažení příznivého výsledku. 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V poslední době se stále častěji uplatňují také molekulární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imunohistochemické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metody. Marker p16 je ukazatelem HPV asociace, EBER (detekce EBV RNA) může nasvědčovat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nazofaryngeální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původ. PCR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genotypizace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HPV DNA umožňuje identifikaci vysoce rizikových typů, především HPV 16.</a:t>
            </a: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Tato kazuistika ukazuje diagnostická úskalí CUP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pacientky s 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HPV 16+ karcinomem pravé tonsily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který byl 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PET/CT negativní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zatímco 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nosohltan falešně akumuloval FDG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metastatická uzlina byla </a:t>
            </a: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EBER pozitivní.</a:t>
            </a:r>
            <a:endParaRPr lang="en-GB" altLang="cs-CZ" sz="3300" dirty="0">
              <a:latin typeface="Arial" panose="020B0604020202020204" pitchFamily="34" charset="0"/>
            </a:endParaRP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811" y="14048509"/>
            <a:ext cx="12774706" cy="663585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Diskuze</a:t>
            </a: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PET/CT vykazuje vysokou senzitivitu limitovanou pouze velmi malým objemem nádoru (0,2 ml). Specificita vyšetření bývá u nádorů v oblasti hlavy omezená a setkáváme se jak s falešně negativními tak i falešně pozitivními výsledky. V našem případě PET/CT neodhalilo mikroskopický tumor tonsily a mylně poukazovalo na nosohltan.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Také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imunohistochemie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není zcela spolehlivá. Marker p16 není specifický pro HPV a EBER pozitivita nemusí jednoznačně znamenat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nazofaryngeální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původ. Vzhledem k vysoké prevalenci HPV a EBV v populaci může být nádor p16+ a HPV–, nebo EBER+ bez reálné souvislosti.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U naší pacientky byla metastáza p16+, EBER+, ale primární tumor p16+, HPV+ a EBER–. </a:t>
            </a: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Mohlo se tedy jednat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o prostou koincidenci EBV infekce v nenádorové tkání lymfatické uzliny.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Pokud bychom se spolehli pouze na PET/CT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imunohistochemické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markery k diagnóze bychom nedospěli.</a:t>
            </a:r>
            <a:endParaRPr lang="cs-CZ" dirty="0">
              <a:ea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Rozhodující byla správná diagnostická strategie – systematické provedení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panendoskopie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kyretáž nosohltanu s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histologizací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bilaterální tonzilektomie vedli k odhalení primárního ložiska.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812" y="4702632"/>
            <a:ext cx="12774706" cy="895592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Kazuistika</a:t>
            </a:r>
          </a:p>
          <a:p>
            <a:pPr algn="just">
              <a:spcBef>
                <a:spcPts val="1091"/>
              </a:spcBef>
            </a:pPr>
            <a:r>
              <a:rPr lang="cs-CZ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52letá pacientka byla odeslána k ORL vyšetření pro několik měsíců narůstající tuhou rezistenci na krku vlevo, bez doprovodných polykacích či respiračních obtíží.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 roce 2022 byla sledována pro levostrannou krční lymfadenopatii. PET/CT zobrazilo pouze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zkolikvovanou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uzlinu, u níž byl chronický zánět potvrzen i histologicky po její exstirpaci. 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091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V lednu 2025 si pacientka opět nahmatala ve stejné lokalitě rezistenci, kterou, pravděpodobně vzhledem k předchozí benigní diagnóze, půl roku pouze sama sledovala. </a:t>
            </a:r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červnu 2025 podstoupila ve spádové nemocnici excizi z lymfatické uzliny s nálezem metastatického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spinocelulárního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karcinomu (SCC). 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091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Byla odeslána do FN Olomouc, kde PET/CT odhalilo vícečetné metastatické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lymfatické uzliny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krku vlevo a akumulaci FDG v nosohltanu, přičemž tonsily byly zcela nesuspektní. Klinické vyšetření a NBI endoskopie neprokázaly žádné podezřelé ložisko. Byla doplněna rozšířená </a:t>
            </a:r>
            <a:r>
              <a:rPr lang="cs-CZ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imunohistochemická</a:t>
            </a:r>
            <a:r>
              <a:rPr lang="cs-CZ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analýza tumoru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která prokázala přítomnost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markerů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p16+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cs-CZ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EBER+. 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091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Následovala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panendoskopie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během které nebylo odhaleno nádorové primum. Vzhledem k negativnímu výsledku a EBER pozitivitě byla nestandardně provedena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kyretáž nosohltanu, histologicky bez nálezu tumoru. Následovala oboustranná tonzilektomie.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řekvapivě v pravé tonzile </a:t>
            </a:r>
            <a:r>
              <a:rPr lang="cs-CZ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bylo nalezeno drobné ložisko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SCC </a:t>
            </a:r>
            <a:r>
              <a:rPr lang="cs-CZ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(4×2 mm), p16+, HPV16+ (PCR), EBER-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řestože byla tonzilektomie provedena pouze jako diagnostický výkon, resekce byla radikální (R0) </a:t>
            </a:r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dostatečnými okraji.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091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Na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základě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peroperačního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nálezu a histologie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byl stanoven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staging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pT1pN1M0 (stadium I). Následovala standardní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onkoterapie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91"/>
              </a:spcBef>
            </a:pPr>
            <a:r>
              <a:rPr lang="cs-CZ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0826" y="2262118"/>
            <a:ext cx="5812087" cy="348861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Závěr</a:t>
            </a:r>
          </a:p>
          <a:p>
            <a:pPr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Případ ukazuje, že ani moderní zobrazovací a molekulární metody nedokážou samostatně spolehlivě určit primární ložisko u CUP v oblasti hlavy </a:t>
            </a:r>
          </a:p>
          <a:p>
            <a:pPr algn="just">
              <a:spcBef>
                <a:spcPct val="20000"/>
              </a:spcBef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krku. Kazuistika tak podtrhuje důležitost trpělivého a systematického postupu před unáhleným terapeutickým rozhodnutím.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endParaRPr lang="cs-CZ" altLang="cs-CZ" sz="2091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7690" y="6021363"/>
            <a:ext cx="5829926" cy="1791209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 </a:t>
            </a:r>
          </a:p>
          <a:p>
            <a:pPr>
              <a:spcBef>
                <a:spcPct val="20000"/>
              </a:spcBef>
            </a:pPr>
            <a:r>
              <a:rPr lang="en-GB" altLang="cs-CZ" sz="2100" i="1" dirty="0" err="1">
                <a:latin typeface="Arial" panose="020B0604020202020204" pitchFamily="34" charset="0"/>
              </a:rPr>
              <a:t>Práce</a:t>
            </a:r>
            <a:r>
              <a:rPr lang="en-GB" altLang="cs-CZ" sz="2100" i="1" dirty="0">
                <a:latin typeface="Arial" panose="020B0604020202020204" pitchFamily="34" charset="0"/>
              </a:rPr>
              <a:t> </a:t>
            </a:r>
            <a:r>
              <a:rPr lang="en-GB" altLang="cs-CZ" sz="2100" i="1" dirty="0" err="1">
                <a:latin typeface="Arial" panose="020B0604020202020204" pitchFamily="34" charset="0"/>
              </a:rPr>
              <a:t>byla</a:t>
            </a:r>
            <a:r>
              <a:rPr lang="en-GB" altLang="cs-CZ" sz="2100" i="1" dirty="0">
                <a:latin typeface="Arial" panose="020B0604020202020204" pitchFamily="34" charset="0"/>
              </a:rPr>
              <a:t> </a:t>
            </a:r>
            <a:r>
              <a:rPr lang="en-GB" altLang="cs-CZ" sz="2100" i="1" dirty="0" err="1">
                <a:latin typeface="Arial" panose="020B0604020202020204" pitchFamily="34" charset="0"/>
              </a:rPr>
              <a:t>podpořena</a:t>
            </a:r>
            <a:r>
              <a:rPr lang="en-GB" altLang="cs-CZ" sz="2100" i="1" dirty="0">
                <a:latin typeface="Arial" panose="020B0604020202020204" pitchFamily="34" charset="0"/>
              </a:rPr>
              <a:t> </a:t>
            </a:r>
            <a:r>
              <a:rPr lang="en-GB" altLang="cs-CZ" sz="2100" i="1" dirty="0" err="1">
                <a:latin typeface="Arial" panose="020B0604020202020204" pitchFamily="34" charset="0"/>
              </a:rPr>
              <a:t>grantem</a:t>
            </a:r>
            <a:r>
              <a:rPr lang="en-GB" altLang="cs-CZ" sz="2100" i="1" dirty="0">
                <a:latin typeface="Arial" panose="020B0604020202020204" pitchFamily="34" charset="0"/>
              </a:rPr>
              <a:t>  </a:t>
            </a:r>
            <a:r>
              <a:rPr lang="cs-CZ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MZ ČR – RVO (</a:t>
            </a:r>
            <a:r>
              <a:rPr lang="cs-CZ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FNOl</a:t>
            </a:r>
            <a:r>
              <a:rPr lang="cs-CZ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00098892) a </a:t>
            </a:r>
            <a:r>
              <a:rPr lang="cs-CZ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interním</a:t>
            </a:r>
            <a:r>
              <a:rPr lang="cs-CZ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grantem LF UPOL 2025-13 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cs-CZ" altLang="cs-CZ" sz="21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sz="21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altLang="cs-CZ" sz="1655" dirty="0">
                <a:latin typeface="Arial" panose="020B0604020202020204" pitchFamily="34" charset="0"/>
              </a:rPr>
              <a:t> </a:t>
            </a:r>
            <a:endParaRPr lang="en-US" altLang="cs-CZ" sz="1655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8779DA-3F2E-48F2-83BF-24123C6E3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9588" r="6930"/>
          <a:stretch/>
        </p:blipFill>
        <p:spPr>
          <a:xfrm>
            <a:off x="779929" y="11553507"/>
            <a:ext cx="9370709" cy="9130851"/>
          </a:xfrm>
          <a:prstGeom prst="rect">
            <a:avLst/>
          </a:prstGeom>
          <a:ln w="76200" cap="sq">
            <a:solidFill>
              <a:srgbClr val="0375B3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 Box 30">
            <a:extLst>
              <a:ext uri="{FF2B5EF4-FFF2-40B4-BE49-F238E27FC236}">
                <a16:creationId xmlns:a16="http://schemas.microsoft.com/office/drawing/2014/main" id="{F66229E9-3B31-4865-A508-5445B49F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76" y="10611130"/>
            <a:ext cx="9431162" cy="765839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800" b="1" dirty="0">
                <a:solidFill>
                  <a:srgbClr val="F15A22"/>
                </a:solidFill>
                <a:latin typeface="Arial" panose="020B0604020202020204" pitchFamily="34" charset="0"/>
              </a:rPr>
              <a:t>Diagnostický postup u CUP v FNOL </a:t>
            </a:r>
          </a:p>
          <a:p>
            <a:pPr algn="just">
              <a:spcBef>
                <a:spcPct val="20000"/>
              </a:spcBef>
            </a:pP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n-GB" altLang="cs-CZ" sz="3300" dirty="0">
              <a:latin typeface="Arial" panose="020B0604020202020204" pitchFamily="34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B2D05E54-2ED9-4CC5-A668-409F6CE6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9354" y="14100179"/>
            <a:ext cx="5875418" cy="1188533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800" b="1" dirty="0">
                <a:solidFill>
                  <a:srgbClr val="F15A22"/>
                </a:solidFill>
                <a:latin typeface="Arial" panose="020B0604020202020204" pitchFamily="34" charset="0"/>
              </a:rPr>
              <a:t>SCC pravé tonzily</a:t>
            </a:r>
          </a:p>
          <a:p>
            <a:pPr algn="ctr">
              <a:spcBef>
                <a:spcPct val="20000"/>
              </a:spcBef>
            </a:pPr>
            <a:r>
              <a:rPr lang="cs-CZ" alt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barvení HE + p16 </a:t>
            </a:r>
            <a:r>
              <a:rPr lang="cs-CZ" altLang="cs-CZ" sz="2000" b="1" dirty="0" err="1">
                <a:solidFill>
                  <a:srgbClr val="F15A22"/>
                </a:solidFill>
                <a:latin typeface="Arial" panose="020B0604020202020204" pitchFamily="34" charset="0"/>
              </a:rPr>
              <a:t>surogátní</a:t>
            </a:r>
            <a:r>
              <a:rPr lang="cs-CZ" alt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15A22"/>
                </a:solidFill>
                <a:latin typeface="Arial" panose="020B0604020202020204" pitchFamily="34" charset="0"/>
              </a:rPr>
              <a:t>marker</a:t>
            </a:r>
            <a:r>
              <a:rPr lang="cs-CZ" alt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 pro HPV</a:t>
            </a:r>
          </a:p>
          <a:p>
            <a:pPr algn="just">
              <a:spcBef>
                <a:spcPct val="20000"/>
              </a:spcBef>
            </a:pP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n-GB" altLang="cs-CZ" sz="3300" dirty="0">
              <a:latin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ADAC62-1C0C-44EA-96D1-D0ED2225A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b="2645"/>
          <a:stretch/>
        </p:blipFill>
        <p:spPr>
          <a:xfrm>
            <a:off x="23547690" y="15419526"/>
            <a:ext cx="5875418" cy="5264832"/>
          </a:xfrm>
          <a:prstGeom prst="rect">
            <a:avLst/>
          </a:prstGeom>
        </p:spPr>
      </p:pic>
      <p:sp>
        <p:nvSpPr>
          <p:cNvPr id="18" name="Text Box 30">
            <a:extLst>
              <a:ext uri="{FF2B5EF4-FFF2-40B4-BE49-F238E27FC236}">
                <a16:creationId xmlns:a16="http://schemas.microsoft.com/office/drawing/2014/main" id="{DA11FF21-DF2F-49AF-9738-FAFF3E4C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7720" y="8079433"/>
            <a:ext cx="5875418" cy="135060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800" b="1" dirty="0">
                <a:solidFill>
                  <a:srgbClr val="F15A22"/>
                </a:solidFill>
                <a:latin typeface="Arial" panose="020B0604020202020204" pitchFamily="34" charset="0"/>
              </a:rPr>
              <a:t>Metastatická přestavba </a:t>
            </a:r>
            <a:r>
              <a:rPr lang="cs-CZ" altLang="cs-CZ" sz="2800" b="1">
                <a:solidFill>
                  <a:srgbClr val="F15A22"/>
                </a:solidFill>
                <a:latin typeface="Arial" panose="020B0604020202020204" pitchFamily="34" charset="0"/>
              </a:rPr>
              <a:t>LU </a:t>
            </a:r>
            <a:r>
              <a:rPr lang="cs-CZ" altLang="cs-CZ" sz="2000" b="1">
                <a:solidFill>
                  <a:srgbClr val="F15A22"/>
                </a:solidFill>
                <a:latin typeface="Arial" panose="020B0604020202020204" pitchFamily="34" charset="0"/>
              </a:rPr>
              <a:t>barvení HE </a:t>
            </a:r>
            <a:r>
              <a:rPr lang="cs-CZ" alt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+ p16 </a:t>
            </a:r>
            <a:r>
              <a:rPr lang="cs-CZ" altLang="cs-CZ" sz="2000" b="1" dirty="0" err="1">
                <a:solidFill>
                  <a:srgbClr val="F15A22"/>
                </a:solidFill>
                <a:latin typeface="Arial" panose="020B0604020202020204" pitchFamily="34" charset="0"/>
              </a:rPr>
              <a:t>surogátní</a:t>
            </a:r>
            <a:r>
              <a:rPr lang="cs-CZ" alt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F15A22"/>
                </a:solidFill>
                <a:latin typeface="Arial" panose="020B0604020202020204" pitchFamily="34" charset="0"/>
              </a:rPr>
              <a:t>marker</a:t>
            </a:r>
            <a:r>
              <a:rPr lang="cs-CZ" alt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 pro HPV + EBER in </a:t>
            </a:r>
            <a:r>
              <a:rPr lang="cs-CZ" altLang="cs-CZ" sz="2000" b="1" dirty="0" err="1">
                <a:solidFill>
                  <a:srgbClr val="F15A22"/>
                </a:solidFill>
                <a:latin typeface="Arial" panose="020B0604020202020204" pitchFamily="34" charset="0"/>
              </a:rPr>
              <a:t>situ</a:t>
            </a:r>
            <a:r>
              <a:rPr lang="cs-CZ" alt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 hybridizace</a:t>
            </a:r>
            <a:endParaRPr lang="cs-CZ" altLang="cs-CZ" sz="28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cs-CZ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n-GB" altLang="cs-CZ" sz="3300" dirty="0"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2631A3-406F-4481-A586-C2CDF3B55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354" y="9580244"/>
            <a:ext cx="5915929" cy="438912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6BEF931-7468-4233-ACFD-E47AB209DD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"/>
          <a:stretch/>
        </p:blipFill>
        <p:spPr>
          <a:xfrm>
            <a:off x="27030095" y="9582319"/>
            <a:ext cx="2465188" cy="19711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196E0A2-1042-4676-859B-7BD185438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895" y="15419416"/>
            <a:ext cx="2499813" cy="1874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44126FD-0742-456C-B5AD-3182FB36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199" y="12120474"/>
            <a:ext cx="2465188" cy="18488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Text Box 30">
            <a:extLst>
              <a:ext uri="{FF2B5EF4-FFF2-40B4-BE49-F238E27FC236}">
                <a16:creationId xmlns:a16="http://schemas.microsoft.com/office/drawing/2014/main" id="{DB9D767E-D33D-4CB7-B8D5-1ABD846D3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4564" y="11029071"/>
            <a:ext cx="1070719" cy="513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12715" tIns="212715" rIns="212715" bIns="212715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1800" b="1" dirty="0">
                <a:solidFill>
                  <a:srgbClr val="F15A22"/>
                </a:solidFill>
                <a:latin typeface="Arial" panose="020B0604020202020204" pitchFamily="34" charset="0"/>
              </a:rPr>
              <a:t>p16+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0F81108F-72F9-4173-AA23-B15D31B0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4229" y="16780298"/>
            <a:ext cx="1070719" cy="513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12715" tIns="212715" rIns="212715" bIns="212715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1800" b="1" dirty="0">
                <a:solidFill>
                  <a:srgbClr val="F15A22"/>
                </a:solidFill>
                <a:latin typeface="Arial" panose="020B0604020202020204" pitchFamily="34" charset="0"/>
              </a:rPr>
              <a:t>p16+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E0ED1923-5A17-4FE5-912C-BBE606F3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4160" y="13454635"/>
            <a:ext cx="1300363" cy="513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12715" tIns="212715" rIns="212715" bIns="212715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1800" b="1" dirty="0">
                <a:solidFill>
                  <a:srgbClr val="F15A22"/>
                </a:solidFill>
                <a:latin typeface="Arial" panose="020B0604020202020204" pitchFamily="34" charset="0"/>
              </a:rPr>
              <a:t>EBER+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8270</TotalTime>
  <Words>700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54</cp:revision>
  <dcterms:created xsi:type="dcterms:W3CDTF">2017-08-30T13:07:43Z</dcterms:created>
  <dcterms:modified xsi:type="dcterms:W3CDTF">2025-09-09T17:20:38Z</dcterms:modified>
</cp:coreProperties>
</file>