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1" d="100"/>
          <a:sy n="21" d="100"/>
        </p:scale>
        <p:origin x="5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Klikněte pro přesun snímku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komentářů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&lt;záhlaví&gt;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61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62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E03E0AE-A0C3-431F-9292-00F4C1799A91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520" y="1143000"/>
            <a:ext cx="4368600" cy="3085920"/>
          </a:xfrm>
          <a:prstGeom prst="rect">
            <a:avLst/>
          </a:prstGeom>
          <a:ln w="0">
            <a:noFill/>
          </a:ln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800280" lvl="1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 žen a 3 muži</a:t>
            </a:r>
          </a:p>
          <a:p>
            <a:pPr marL="800280" lvl="1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průměrný věk pacienta 35 let (věkové rozmezí 14-65 let)</a:t>
            </a:r>
          </a:p>
          <a:p>
            <a:pPr marL="800280" lvl="1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největší schwannom velikosti </a:t>
            </a: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2,6 x 3,9 x 5,3 cm</a:t>
            </a:r>
          </a:p>
          <a:p>
            <a:pPr marL="800280" lvl="1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 většina zvolen kombinovaný transnazální a transorální přístup k resekci schwannomu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E5BE8D-249B-4879-AA62-A3BFCDC9A983}" type="slidenum"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70520" y="3499560"/>
            <a:ext cx="25733520" cy="744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2851200">
              <a:lnSpc>
                <a:spcPct val="90000"/>
              </a:lnSpc>
              <a:buNone/>
            </a:pPr>
            <a:r>
              <a:rPr lang="cs-CZ" sz="1871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871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61D6D2E-D389-4318-9701-8957DA27FCF9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085480" y="1425600"/>
            <a:ext cx="9764280" cy="498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998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998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871080" y="3078720"/>
            <a:ext cx="15326640" cy="1519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998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998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2085480" y="6415200"/>
            <a:ext cx="9764280" cy="1188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2851200">
              <a:lnSpc>
                <a:spcPct val="90000"/>
              </a:lnSpc>
              <a:spcBef>
                <a:spcPts val="3118"/>
              </a:spcBef>
              <a:buNone/>
              <a:tabLst>
                <a:tab pos="0" algn="l"/>
              </a:tabLst>
            </a:pPr>
            <a:r>
              <a:rPr lang="cs-CZ" sz="4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8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9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 idx="30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16A18CF-C9C5-45CB-B1F2-22C6CDA85CE5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ázek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85480" y="1425600"/>
            <a:ext cx="9764280" cy="498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998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998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871080" y="3078720"/>
            <a:ext cx="15326640" cy="15195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998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Kliknutím na ikonu přidáte obrázek.</a:t>
            </a:r>
            <a:endParaRPr lang="en-US" sz="998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085480" y="6415200"/>
            <a:ext cx="9764280" cy="1188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2851200">
              <a:lnSpc>
                <a:spcPct val="90000"/>
              </a:lnSpc>
              <a:spcBef>
                <a:spcPts val="3118"/>
              </a:spcBef>
              <a:buNone/>
              <a:tabLst>
                <a:tab pos="0" algn="l"/>
              </a:tabLst>
            </a:pPr>
            <a:r>
              <a:rPr lang="cs-CZ" sz="4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1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32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33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DBE27A6-E31F-487C-A40F-4C482A109037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081520" y="1138320"/>
            <a:ext cx="26111880" cy="413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081520" y="5692320"/>
            <a:ext cx="26111880" cy="135673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B605FF0-0306-47D8-A3BC-03A7407EC8F2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665880" y="1138320"/>
            <a:ext cx="6527880" cy="181213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081520" y="1138320"/>
            <a:ext cx="19205640" cy="181213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8DB79E2-38B7-43ED-A3E2-DCF881EF38CF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81520" y="1138320"/>
            <a:ext cx="26111880" cy="413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081520" y="5692320"/>
            <a:ext cx="26111880" cy="1356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76AD5C1-5D8B-48EE-96FF-C516484C1B1A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áhlaví oddíl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65680" y="5331240"/>
            <a:ext cx="26111880" cy="8894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871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871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065680" y="14310360"/>
            <a:ext cx="26111880" cy="4677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2851200">
              <a:lnSpc>
                <a:spcPct val="90000"/>
              </a:lnSpc>
              <a:spcBef>
                <a:spcPts val="3118"/>
              </a:spcBef>
              <a:buNone/>
              <a:tabLst>
                <a:tab pos="0" algn="l"/>
              </a:tabLst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B9D6F7E-AD2B-4B37-B95B-E96292D3932A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081520" y="1138320"/>
            <a:ext cx="26111880" cy="413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081520" y="5692320"/>
            <a:ext cx="12866760" cy="1356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327000" y="5692320"/>
            <a:ext cx="12866760" cy="1356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C5DE225-DB5F-4FB3-AD05-8E3F0CB19E76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ovnání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085480" y="1138320"/>
            <a:ext cx="26111880" cy="413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085480" y="5241960"/>
            <a:ext cx="12807360" cy="2568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2851200">
              <a:lnSpc>
                <a:spcPct val="90000"/>
              </a:lnSpc>
              <a:spcBef>
                <a:spcPts val="3118"/>
              </a:spcBef>
              <a:buNone/>
              <a:tabLst>
                <a:tab pos="0" algn="l"/>
              </a:tabLst>
            </a:pPr>
            <a:r>
              <a:rPr lang="cs-CZ" sz="749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085480" y="7810920"/>
            <a:ext cx="12807360" cy="1148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5327000" y="5241960"/>
            <a:ext cx="12870720" cy="2568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2851200">
              <a:lnSpc>
                <a:spcPct val="90000"/>
              </a:lnSpc>
              <a:spcBef>
                <a:spcPts val="3118"/>
              </a:spcBef>
              <a:buNone/>
              <a:tabLst>
                <a:tab pos="0" algn="l"/>
              </a:tabLst>
            </a:pPr>
            <a:r>
              <a:rPr lang="cs-CZ" sz="749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5327000" y="7810920"/>
            <a:ext cx="12870720" cy="1148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12800" indent="-712800" defTabSz="2851200">
              <a:lnSpc>
                <a:spcPct val="90000"/>
              </a:lnSpc>
              <a:spcBef>
                <a:spcPts val="3118"/>
              </a:spcBef>
              <a:buClr>
                <a:srgbClr val="000000"/>
              </a:buClr>
              <a:buFont typeface="Arial"/>
              <a:buChar char="•"/>
            </a:pPr>
            <a:r>
              <a:rPr lang="cs-CZ" sz="8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Upravte styly předlohy textu.</a:t>
            </a:r>
            <a:endParaRPr lang="en-US" sz="87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38400" lvl="1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74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749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564000" lvl="2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62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62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989600" lvl="3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415200" lvl="4" indent="-712800" defTabSz="28512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cs-CZ" sz="562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56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2F924FC-17C3-48E4-BE08-8696F170254D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081520" y="1138320"/>
            <a:ext cx="26111880" cy="413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2851200">
              <a:lnSpc>
                <a:spcPct val="90000"/>
              </a:lnSpc>
              <a:buNone/>
            </a:pPr>
            <a:r>
              <a:rPr lang="cs-CZ" sz="1372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1372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FD88D46-04A3-4C8F-83E5-25A9A10D204A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208152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&lt;datum/čas&gt;</a:t>
            </a:r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10028520" y="19819440"/>
            <a:ext cx="1021752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21381840" y="19819440"/>
            <a:ext cx="6811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37CA82B-7DF6-4841-ABF6-8CDADD115200}" type="slidenum">
              <a:rPr lang="cs-CZ" sz="37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cs-CZ" sz="374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7000">
              <a:srgbClr val="FFFFFF"/>
            </a:gs>
            <a:gs pos="100000">
              <a:srgbClr val="0095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35"/>
          <p:cNvSpPr/>
          <p:nvPr/>
        </p:nvSpPr>
        <p:spPr>
          <a:xfrm>
            <a:off x="489960" y="1689840"/>
            <a:ext cx="16167960" cy="225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520" tIns="119520" rIns="119520" bIns="119520" anchor="ctr"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760"/>
              </a:spcBef>
            </a:pPr>
            <a:r>
              <a:rPr lang="cs-CZ" sz="3800" b="1" u="none" strike="noStrike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Nečesaná P.</a:t>
            </a:r>
            <a:r>
              <a:rPr lang="cs-CZ" sz="3800" b="1" u="none" strike="noStrike" baseline="30000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1</a:t>
            </a:r>
            <a:r>
              <a:rPr lang="cs-CZ" sz="3800" b="1" u="none" strike="noStrike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, Knížek Z.</a:t>
            </a:r>
            <a:r>
              <a:rPr lang="cs-CZ" sz="3800" b="1" u="none" strike="noStrike" baseline="30000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 1, 2, 3</a:t>
            </a:r>
            <a:r>
              <a:rPr lang="cs-CZ" sz="3800" b="1" u="none" strike="noStrike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,Vodička J.</a:t>
            </a:r>
            <a:r>
              <a:rPr lang="cs-CZ" sz="3800" b="1" u="none" strike="noStrike" baseline="30000" dirty="0">
                <a:solidFill>
                  <a:srgbClr val="F15922"/>
                </a:solidFill>
                <a:effectLst/>
                <a:uFillTx/>
                <a:latin typeface="Arial"/>
                <a:ea typeface="MS PGothic"/>
              </a:rPr>
              <a:t>1,2</a:t>
            </a:r>
            <a:endParaRPr lang="cs-CZ" sz="3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3200" b="0" u="none" strike="noStrike" baseline="30000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1</a:t>
            </a:r>
            <a:r>
              <a:rPr lang="cs-CZ" sz="3200" b="0" u="none" strike="noStrike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Klinika Otorinolaryngologie a chirurgie hlavy a krku, Pardubická nemocnice</a:t>
            </a:r>
            <a:endParaRPr lang="cs-CZ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3200" b="0" u="none" strike="noStrike" baseline="30000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2</a:t>
            </a:r>
            <a:r>
              <a:rPr lang="cs-CZ" sz="3200" b="0" u="none" strike="noStrike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Fakulta zdravotnických studií, Univerzita Pardubice</a:t>
            </a:r>
            <a:endParaRPr lang="cs-CZ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3200" b="0" u="none" strike="noStrike" baseline="30000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3</a:t>
            </a:r>
            <a:r>
              <a:rPr lang="cs-CZ" sz="3200" b="0" u="none" strike="noStrike" dirty="0">
                <a:solidFill>
                  <a:schemeClr val="dk1"/>
                </a:solidFill>
                <a:effectLst/>
                <a:uFillTx/>
                <a:latin typeface="Calibri Light"/>
                <a:ea typeface="MS PGothic"/>
              </a:rPr>
              <a:t>Lékařská fakulta v Hradci Králové, Univerzita Karlova</a:t>
            </a:r>
            <a:endParaRPr lang="cs-CZ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Text Box 6"/>
          <p:cNvSpPr/>
          <p:nvPr/>
        </p:nvSpPr>
        <p:spPr>
          <a:xfrm>
            <a:off x="301320" y="334080"/>
            <a:ext cx="18054720" cy="179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9280" tIns="179640" rIns="179280" bIns="179280" anchor="ctr">
            <a:noAutofit/>
          </a:bodyPr>
          <a:lstStyle/>
          <a:p>
            <a:pPr algn="ctr" defTabSz="912960">
              <a:lnSpc>
                <a:spcPct val="100000"/>
              </a:lnSpc>
            </a:pPr>
            <a:r>
              <a:rPr lang="cs-CZ" sz="4800" b="1" u="none" strike="noStrike">
                <a:solidFill>
                  <a:srgbClr val="0095D9"/>
                </a:solidFill>
                <a:effectLst/>
                <a:uFillTx/>
                <a:latin typeface="Arial"/>
                <a:ea typeface="MS PGothic"/>
              </a:rPr>
              <a:t>Schwannom nosohltanu - kazuistika</a:t>
            </a:r>
            <a:endParaRPr lang="cs-CZ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2960">
              <a:lnSpc>
                <a:spcPct val="100000"/>
              </a:lnSpc>
            </a:pPr>
            <a:endParaRPr lang="cs-CZ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Obrázek 52"/>
          <p:cNvPicPr/>
          <p:nvPr/>
        </p:nvPicPr>
        <p:blipFill>
          <a:blip r:embed="rId3"/>
          <a:stretch/>
        </p:blipFill>
        <p:spPr>
          <a:xfrm>
            <a:off x="18087120" y="71640"/>
            <a:ext cx="12187080" cy="226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xt Box 30"/>
          <p:cNvSpPr/>
          <p:nvPr/>
        </p:nvSpPr>
        <p:spPr>
          <a:xfrm>
            <a:off x="837000" y="4702680"/>
            <a:ext cx="6056640" cy="901980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2760" tIns="212760" rIns="212760" bIns="21276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660"/>
              </a:spcBef>
            </a:pPr>
            <a:r>
              <a:rPr lang="cs-CZ" sz="3300" b="1" u="none" strike="noStrike">
                <a:solidFill>
                  <a:srgbClr val="F15A22"/>
                </a:solidFill>
                <a:effectLst/>
                <a:uFillTx/>
                <a:latin typeface="Arial"/>
                <a:ea typeface="MS PGothic"/>
              </a:rPr>
              <a:t>Úvod</a:t>
            </a: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nádor pocházející z periferních nervových obalů - Schwannových buněk.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benigní, poma</a:t>
            </a: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lu</a:t>
            </a:r>
            <a:r>
              <a:rPr lang="en-US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 rostou</a:t>
            </a: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c</a:t>
            </a:r>
            <a:r>
              <a:rPr lang="en-US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í, solitární nádor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25 až 45% všech schwannomů </a:t>
            </a: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se vyskytuje</a:t>
            </a:r>
            <a:r>
              <a:rPr lang="en-US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 v oblasti hlavy a krku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v nosohltanu se vyskytují extrémně vzácně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rostou pomalu a po dlouhou dobu asymptomaticky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příznaky jsou nespecifické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8880" lvl="1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nosní obstrukce, výtok z nosu, krvácení z nosu, dysfagie, huhňaní, porucha sluchu, vzácně paréza hlavových nervů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obvykle se objevují ve druhé až páté dekádě života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hlavní léčebnou metodou schwannomu je chirurgická resekce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recidivy jsou po úplném odstranění vzácné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maligní transformace je vzácná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9"/>
              </a:spcBef>
            </a:pP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9"/>
              </a:spcBef>
            </a:pP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Text Box 37"/>
          <p:cNvSpPr/>
          <p:nvPr/>
        </p:nvSpPr>
        <p:spPr>
          <a:xfrm>
            <a:off x="837000" y="14242680"/>
            <a:ext cx="6056640" cy="680652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2760" tIns="212760" rIns="212760" bIns="212760" anchor="t">
            <a:noAutofit/>
          </a:bodyPr>
          <a:lstStyle/>
          <a:p>
            <a:pPr marL="285840" indent="-28584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3300" b="1" u="none" strike="noStrike">
                <a:solidFill>
                  <a:srgbClr val="F15A22"/>
                </a:solidFill>
                <a:effectLst/>
                <a:uFillTx/>
                <a:latin typeface="Arial"/>
                <a:ea typeface="MS PGothic"/>
              </a:rPr>
              <a:t>Diskuze</a:t>
            </a: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Kolik je v literatuře popsaných případů schwannomu nosohltanu?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zdroj: pubmed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celkem popsáno 8 případů schwannomu nosohltanu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Z jakého nervu může vycházet Schwannom zadní stěny nosohltanu?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plexus pharyngeus = nervová vlákna z n.IX a n. X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diferenciální diagnostika tumoru nosohltanu: 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benigní léze: Tornwaldova cysta, retenční cysta, hemangiom, papilom, paragangliom…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maligní léze: spinocelulární karcinom, lymfom, metastázy, adenoidně cystický karcinom...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091"/>
              </a:spcBef>
              <a:tabLst>
                <a:tab pos="0" algn="l"/>
              </a:tabLst>
            </a:pP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31"/>
          <p:cNvSpPr/>
          <p:nvPr/>
        </p:nvSpPr>
        <p:spPr>
          <a:xfrm>
            <a:off x="7684560" y="4702680"/>
            <a:ext cx="14652720" cy="424836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2760" tIns="212760" rIns="212760" bIns="21276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660"/>
              </a:spcBef>
            </a:pPr>
            <a:r>
              <a:rPr lang="cs-CZ" sz="3300" b="1" u="none" strike="noStrike">
                <a:solidFill>
                  <a:srgbClr val="F15A22"/>
                </a:solidFill>
                <a:effectLst/>
                <a:uFillTx/>
                <a:latin typeface="Arial"/>
                <a:ea typeface="MS PGothic"/>
              </a:rPr>
              <a:t>Kazuistika</a:t>
            </a: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9"/>
              </a:spcBef>
            </a:pPr>
            <a:r>
              <a:rPr lang="cs-CZ" sz="23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66-letá pacientka, sledována na ORL klinice pro benigní paroxyzmální vertigo, se při kontrole zmínila o asi 3/4 roku trvajícím pocitu lupnutí v nose při ulehnutí. Z dalších příznaků měla jen huhňání. Nosní obstrukci, chrápání, výtok či krvácení z nosu nebo dysfagii neměla. Byla provedena rinoendoskopie s nálezem zduření nosohltanu. Doplněna MR s nálezem solidního tumoru nosohltanu vysoce vaskularizovaného, proto nebyla provedena předoperační biopsie  byla indikována předoperačně angiografie s případnou embolizací přívodné cévy. Při angiografickém vyšetření byl tumor nosohltanu avaskulární. Následující den byla provedena resekce tumoru z kombinovaného přístupu transnazálního a transorálního pomocí KTP-laseru. Pooperační průběh byl bez komplikací a pacientka byla bez neurologického deficitu. Histologicky potvrzen Schwannom. Schwannom pravděpodobně pocházel ze senzitivní větve n. IX (tumor mezi sliznicí a svalem).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60"/>
              </a:spcBef>
            </a:pP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828"/>
              </a:spcBef>
            </a:pP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Text Box 40"/>
          <p:cNvSpPr/>
          <p:nvPr/>
        </p:nvSpPr>
        <p:spPr>
          <a:xfrm>
            <a:off x="23180040" y="5130000"/>
            <a:ext cx="6589800" cy="310608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2760" tIns="212760" rIns="212760" bIns="21276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660"/>
              </a:spcBef>
            </a:pPr>
            <a:r>
              <a:rPr lang="cs-CZ" sz="3300" b="1" u="none" strike="noStrike">
                <a:solidFill>
                  <a:srgbClr val="F15A22"/>
                </a:solidFill>
                <a:effectLst/>
                <a:uFillTx/>
                <a:latin typeface="Arial"/>
                <a:ea typeface="MS PGothic"/>
              </a:rPr>
              <a:t>Závěr</a:t>
            </a: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Schwannom nosohltanu se vyskytuje raritně.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Hlavní léčebnou metodou je chirurgická resekce.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3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Recidiva a maligní transformace je vzácná.</a:t>
            </a: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828"/>
              </a:spcBef>
            </a:pP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828"/>
              </a:spcBef>
            </a:pPr>
            <a:r>
              <a:rPr lang="cs-CZ" sz="166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.</a:t>
            </a: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828"/>
              </a:spcBef>
            </a:pP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Box 41"/>
          <p:cNvSpPr/>
          <p:nvPr/>
        </p:nvSpPr>
        <p:spPr>
          <a:xfrm>
            <a:off x="23180040" y="9804600"/>
            <a:ext cx="6537600" cy="1062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2760" tIns="212760" rIns="212760" bIns="21276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660"/>
              </a:spcBef>
            </a:pPr>
            <a:r>
              <a:rPr lang="cs-CZ" sz="3300" b="1" u="none" strike="noStrike">
                <a:solidFill>
                  <a:srgbClr val="F15A22"/>
                </a:solidFill>
                <a:effectLst/>
                <a:uFillTx/>
                <a:latin typeface="Arial"/>
                <a:ea typeface="MS PGothic"/>
              </a:rPr>
              <a:t>Literatura</a:t>
            </a:r>
            <a:endParaRPr lang="cs-CZ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Kavarthapu S. et col.: </a:t>
            </a: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Diagnosis and management of an unusual presentation of schwannoma in nasopharynx: a case report</a:t>
            </a: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, J Med Case Rep. 2025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Aksoy F. et col.: </a:t>
            </a: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Schwannoma Located in Nasopharyngeal Region</a:t>
            </a: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, Case Rep Otolaryngol, 2016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 Tanjararak K. et col.:</a:t>
            </a: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Schwannoma Arising in Nasopharynx: A Case Report and Literature Review</a:t>
            </a: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, Indian J Otolaryngol Head Neck Surg, 2020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Rosi-Schumacher M., Raghavan M., Pizzuto M.: </a:t>
            </a:r>
            <a:r>
              <a:rPr lang="en-US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A Rare Case of Pediatric Oropharyngeal Schwannoma</a:t>
            </a:r>
            <a:r>
              <a:rPr lang="cs-CZ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, Cureus, 2023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1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 </a:t>
            </a: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Vishwakarma M. B. et col.: </a:t>
            </a:r>
            <a:r>
              <a:rPr lang="cs-CZ" sz="2200" b="0" u="none" strike="noStrike">
                <a:solidFill>
                  <a:srgbClr val="212529"/>
                </a:solidFill>
                <a:effectLst/>
                <a:uFillTx/>
                <a:latin typeface="Arial"/>
                <a:ea typeface="MS PGothic"/>
              </a:rPr>
              <a:t>Nasopharyngeal Schwannoma, </a:t>
            </a:r>
            <a:r>
              <a:rPr lang="cs-CZ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Int J Otorhinolaryngol Clin. 2017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1B1B1B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Srinivasan D. G. et al.: </a:t>
            </a:r>
            <a:r>
              <a:rPr lang="en-US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Schwannoma of Nasopharynx–A Rare Case with A Complex Presentation</a:t>
            </a:r>
            <a:r>
              <a:rPr lang="cs-CZ" sz="2200" b="0" u="none" strike="noStrike">
                <a:solidFill>
                  <a:srgbClr val="1B1B1B"/>
                </a:solidFill>
                <a:effectLst/>
                <a:uFillTx/>
                <a:latin typeface="Arial"/>
                <a:ea typeface="MS PGothic"/>
              </a:rPr>
              <a:t>, Indian J Otolaryngol Head Neck Surg. 2023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Behera S. K., Ray C. S. , Tripathy K.: Nasopharyngeal schwannoma: a case report and clinicopathological analysis. Asian J Sci Technol. 2016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cs-CZ" sz="2200" b="0" u="none" strike="noStrike">
                <a:solidFill>
                  <a:schemeClr val="dk1"/>
                </a:solidFill>
                <a:effectLst/>
                <a:uFillTx/>
                <a:latin typeface="Arial"/>
                <a:ea typeface="MS PGothic"/>
              </a:rPr>
              <a:t>Mankowski N. l., Bordoni B.: </a:t>
            </a:r>
            <a:r>
              <a:rPr lang="en-US" sz="2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Anatomy, Head and Neck, Nasopharynx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39"/>
              </a:spcBef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00"/>
              </a:spcBef>
            </a:pP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60"/>
              </a:spcBef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00"/>
              </a:spcBef>
            </a:pP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9"/>
              </a:spcBef>
            </a:pPr>
            <a:endParaRPr lang="cs-CZ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32"/>
              </a:spcBef>
            </a:pPr>
            <a:endParaRPr lang="cs-CZ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Picture 13"/>
          <p:cNvPicPr/>
          <p:nvPr/>
        </p:nvPicPr>
        <p:blipFill>
          <a:blip r:embed="rId4"/>
          <a:stretch/>
        </p:blipFill>
        <p:spPr>
          <a:xfrm>
            <a:off x="18734400" y="2328120"/>
            <a:ext cx="4627800" cy="12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Obrázek 3"/>
          <p:cNvPicPr/>
          <p:nvPr/>
        </p:nvPicPr>
        <p:blipFill>
          <a:blip r:embed="rId5"/>
          <a:srcRect l="14672" t="9443" r="14216" b="3865"/>
          <a:stretch/>
        </p:blipFill>
        <p:spPr>
          <a:xfrm>
            <a:off x="16658280" y="15435000"/>
            <a:ext cx="4530960" cy="552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Obrázek 5"/>
          <p:cNvPicPr/>
          <p:nvPr/>
        </p:nvPicPr>
        <p:blipFill>
          <a:blip r:embed="rId6"/>
          <a:stretch/>
        </p:blipFill>
        <p:spPr>
          <a:xfrm>
            <a:off x="15329880" y="9268920"/>
            <a:ext cx="6808680" cy="49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Obrázek 11"/>
          <p:cNvPicPr/>
          <p:nvPr/>
        </p:nvPicPr>
        <p:blipFill>
          <a:blip r:embed="rId7"/>
          <a:srcRect l="31101" t="9459" r="34605"/>
          <a:stretch/>
        </p:blipFill>
        <p:spPr>
          <a:xfrm rot="5400000">
            <a:off x="8464320" y="14307840"/>
            <a:ext cx="5501160" cy="653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TextovéPole 12"/>
          <p:cNvSpPr/>
          <p:nvPr/>
        </p:nvSpPr>
        <p:spPr>
          <a:xfrm>
            <a:off x="15512040" y="14484960"/>
            <a:ext cx="7416000" cy="707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Schwannom nosohltanu patrný na MR VDN vycházející ze zadní stěny nosohltanu vpravo vel.</a:t>
            </a: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LL 24 x VD 22 x KK 29 mm.</a:t>
            </a:r>
          </a:p>
        </p:txBody>
      </p:sp>
      <p:pic>
        <p:nvPicPr>
          <p:cNvPr id="76" name="Obrázek 6"/>
          <p:cNvPicPr/>
          <p:nvPr/>
        </p:nvPicPr>
        <p:blipFill>
          <a:blip r:embed="rId8"/>
          <a:stretch/>
        </p:blipFill>
        <p:spPr>
          <a:xfrm>
            <a:off x="7603560" y="9713160"/>
            <a:ext cx="7127640" cy="400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ovéPole 7"/>
          <p:cNvSpPr/>
          <p:nvPr/>
        </p:nvSpPr>
        <p:spPr>
          <a:xfrm>
            <a:off x="7934040" y="14016960"/>
            <a:ext cx="6537600" cy="39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epifaryngoskopie: tumor zadní stěny nosohltanu vpravo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ovéPole 8"/>
          <p:cNvSpPr/>
          <p:nvPr/>
        </p:nvSpPr>
        <p:spPr>
          <a:xfrm>
            <a:off x="8565120" y="20532240"/>
            <a:ext cx="5051520" cy="41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tumor nosohltanu po chirurgické resekci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9" name="Přímá spojnice se šipkou 9"/>
          <p:cNvCxnSpPr/>
          <p:nvPr/>
        </p:nvCxnSpPr>
        <p:spPr>
          <a:xfrm flipH="1" flipV="1">
            <a:off x="19085760" y="18107640"/>
            <a:ext cx="580680" cy="179280"/>
          </a:xfrm>
          <a:prstGeom prst="straightConnector1">
            <a:avLst/>
          </a:prstGeom>
          <a:ln w="57150">
            <a:solidFill>
              <a:srgbClr val="ED7D31"/>
            </a:solidFill>
            <a:tailEnd type="triangle" w="med" len="med"/>
          </a:ln>
        </p:spPr>
      </p:cxnSp>
      <p:cxnSp>
        <p:nvCxnSpPr>
          <p:cNvPr id="80" name="Přímá spojnice se šipkou 14"/>
          <p:cNvCxnSpPr/>
          <p:nvPr/>
        </p:nvCxnSpPr>
        <p:spPr>
          <a:xfrm flipH="1">
            <a:off x="19017360" y="10994040"/>
            <a:ext cx="717480" cy="320400"/>
          </a:xfrm>
          <a:prstGeom prst="straightConnector1">
            <a:avLst/>
          </a:prstGeom>
          <a:ln w="57150">
            <a:solidFill>
              <a:srgbClr val="ED7D31"/>
            </a:solidFill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15659</TotalTime>
  <Words>638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subject/>
  <dc:creator>Šárka</dc:creator>
  <dc:description/>
  <cp:lastModifiedBy>Daniel Martinik</cp:lastModifiedBy>
  <cp:revision>49</cp:revision>
  <dcterms:created xsi:type="dcterms:W3CDTF">2017-08-30T13:07:43Z</dcterms:created>
  <dcterms:modified xsi:type="dcterms:W3CDTF">2025-09-09T17:18:57Z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Vlastní</vt:lpwstr>
  </property>
  <property fmtid="{D5CDD505-2E9C-101B-9397-08002B2CF9AE}" pid="4" name="Slides">
    <vt:i4>1</vt:i4>
  </property>
</Properties>
</file>