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. Chrobok" initials="V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5D9"/>
    <a:srgbClr val="F15922"/>
    <a:srgbClr val="F25822"/>
    <a:srgbClr val="0085CE"/>
    <a:srgbClr val="0375B3"/>
    <a:srgbClr val="E21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8CF29D-69D0-446B-372A-B413FD05F92E}" v="30" dt="2025-08-20T08:52:21.5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" d="100"/>
          <a:sy n="16" d="100"/>
        </p:scale>
        <p:origin x="1208" y="24"/>
      </p:cViewPr>
      <p:guideLst>
        <p:guide orient="horz" pos="6735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00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937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084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03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65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88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650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90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8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17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68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61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bg1"/>
            </a:gs>
            <a:gs pos="100000">
              <a:srgbClr val="0095D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489859" y="2354734"/>
            <a:ext cx="16168481" cy="1618087"/>
          </a:xfrm>
          <a:prstGeom prst="rect">
            <a:avLst/>
          </a:prstGeom>
          <a:noFill/>
          <a:ln>
            <a:noFill/>
          </a:ln>
        </p:spPr>
        <p:txBody>
          <a:bodyPr lIns="119653" tIns="119653" rIns="119653" bIns="119653" anchor="ctr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cs-CZ" sz="3800" b="1" dirty="0" err="1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Melynicsuk</a:t>
            </a:r>
            <a:r>
              <a:rPr lang="cs-CZ" sz="3800" b="1" dirty="0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 S.</a:t>
            </a:r>
            <a:r>
              <a:rPr lang="cs-CZ" sz="3800" b="1" baseline="30000" dirty="0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1</a:t>
            </a:r>
            <a:r>
              <a:rPr lang="cs-CZ" sz="3800" b="1" dirty="0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, </a:t>
            </a:r>
            <a:r>
              <a:rPr lang="cs-CZ" sz="3800" b="1" dirty="0" err="1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Pápay</a:t>
            </a:r>
            <a:r>
              <a:rPr lang="cs-CZ" sz="3800" b="1" dirty="0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 I.</a:t>
            </a:r>
            <a:r>
              <a:rPr lang="cs-CZ" sz="3800" b="1" baseline="30000" dirty="0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1</a:t>
            </a:r>
            <a:r>
              <a:rPr lang="cs-CZ" sz="3800" b="1" dirty="0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, Čoček A.</a:t>
            </a:r>
            <a:r>
              <a:rPr lang="cs-CZ" sz="3800" b="1" baseline="30000" dirty="0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1</a:t>
            </a:r>
            <a:r>
              <a:rPr lang="cs-CZ" sz="3800" b="1" dirty="0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 </a:t>
            </a:r>
            <a:endParaRPr lang="cs-CZ" altLang="nl-NL" sz="3800" b="1" dirty="0">
              <a:solidFill>
                <a:srgbClr val="F15922"/>
              </a:solidFill>
              <a:latin typeface="Arial"/>
              <a:ea typeface="MS PGothic"/>
              <a:cs typeface="Arial"/>
            </a:endParaRPr>
          </a:p>
          <a:p>
            <a:pPr algn="ctr">
              <a:spcBef>
                <a:spcPct val="20000"/>
              </a:spcBef>
              <a:defRPr/>
            </a:pPr>
            <a:r>
              <a:rPr lang="cs-CZ" altLang="nl-NL" sz="2700" baseline="30000" dirty="0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1</a:t>
            </a:r>
            <a:r>
              <a:rPr lang="en-GB" altLang="nl-NL" sz="2700" dirty="0" err="1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Oddělení</a:t>
            </a:r>
            <a:r>
              <a:rPr lang="en-GB" altLang="nl-NL" sz="2700" dirty="0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otorinolaryngologie</a:t>
            </a:r>
            <a:r>
              <a:rPr lang="en-GB" altLang="nl-NL" sz="2700" dirty="0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 a </a:t>
            </a:r>
            <a:r>
              <a:rPr lang="en-GB" altLang="nl-NL" sz="2700" dirty="0" err="1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chirurgie</a:t>
            </a:r>
            <a:r>
              <a:rPr lang="en-GB" altLang="nl-NL" sz="2700" dirty="0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hlavy</a:t>
            </a:r>
            <a:r>
              <a:rPr lang="en-GB" altLang="nl-NL" sz="2700" dirty="0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 a </a:t>
            </a:r>
            <a:r>
              <a:rPr lang="en-GB" altLang="nl-NL" sz="2700" dirty="0" err="1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krku</a:t>
            </a:r>
            <a:r>
              <a:rPr lang="en-GB" altLang="nl-NL" sz="2700" dirty="0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, </a:t>
            </a:r>
            <a:r>
              <a:rPr lang="en-GB" altLang="nl-NL" sz="2700" dirty="0" err="1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Fakultní</a:t>
            </a:r>
            <a:r>
              <a:rPr lang="en-GB" altLang="nl-NL" sz="2700" dirty="0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Thomayerova</a:t>
            </a:r>
            <a:r>
              <a:rPr lang="en-GB" altLang="nl-NL" sz="2700" dirty="0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altLang="nl-NL" sz="2700" dirty="0" err="1">
                <a:solidFill>
                  <a:srgbClr val="F15922"/>
                </a:solidFill>
                <a:latin typeface="Arial"/>
                <a:ea typeface="MS PGothic"/>
                <a:cs typeface="Arial"/>
              </a:rPr>
              <a:t>Nemocnice</a:t>
            </a:r>
            <a:endParaRPr lang="en-GB" altLang="nl-NL" sz="2700" dirty="0" err="1">
              <a:solidFill>
                <a:srgbClr val="F15922"/>
              </a:solidFill>
              <a:latin typeface="Arial"/>
              <a:cs typeface="Arial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-44214" y="622442"/>
            <a:ext cx="19177570" cy="1729196"/>
          </a:xfrm>
          <a:prstGeom prst="rect">
            <a:avLst/>
          </a:prstGeom>
          <a:noFill/>
          <a:ln>
            <a:noFill/>
          </a:ln>
        </p:spPr>
        <p:txBody>
          <a:bodyPr lIns="179102" tIns="179483" rIns="179102" bIns="179102" anchor="ctr"/>
          <a:lstStyle>
            <a:lvl1pPr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cs-CZ" sz="4800" b="1" dirty="0">
                <a:solidFill>
                  <a:srgbClr val="0095D9"/>
                </a:solidFill>
                <a:latin typeface="Arial"/>
                <a:ea typeface="MS PGothic"/>
                <a:cs typeface="Arial"/>
              </a:rPr>
              <a:t>Akutní obstrukce dýchacích cest jako důsledek </a:t>
            </a:r>
            <a:br>
              <a:rPr lang="cs-CZ" sz="4800" b="1" dirty="0">
                <a:solidFill>
                  <a:srgbClr val="0095D9"/>
                </a:solidFill>
                <a:latin typeface="Arial"/>
                <a:ea typeface="MS PGothic"/>
                <a:cs typeface="Arial"/>
              </a:rPr>
            </a:br>
            <a:r>
              <a:rPr lang="cs-CZ" sz="4800" b="1" dirty="0" err="1">
                <a:solidFill>
                  <a:srgbClr val="0095D9"/>
                </a:solidFill>
                <a:latin typeface="Arial"/>
                <a:ea typeface="MS PGothic"/>
                <a:cs typeface="Arial"/>
              </a:rPr>
              <a:t>prevertebrálního</a:t>
            </a:r>
            <a:r>
              <a:rPr lang="cs-CZ" sz="4800" b="1" dirty="0">
                <a:solidFill>
                  <a:srgbClr val="0095D9"/>
                </a:solidFill>
                <a:latin typeface="Arial"/>
                <a:ea typeface="MS PGothic"/>
                <a:cs typeface="Arial"/>
              </a:rPr>
              <a:t> a </a:t>
            </a:r>
            <a:r>
              <a:rPr lang="cs-CZ" sz="4800" b="1" dirty="0" err="1">
                <a:solidFill>
                  <a:srgbClr val="0095D9"/>
                </a:solidFill>
                <a:latin typeface="Arial"/>
                <a:ea typeface="MS PGothic"/>
                <a:cs typeface="Arial"/>
              </a:rPr>
              <a:t>retrofaryngeálního</a:t>
            </a:r>
            <a:r>
              <a:rPr lang="cs-CZ" sz="4800" b="1" dirty="0">
                <a:solidFill>
                  <a:srgbClr val="0095D9"/>
                </a:solidFill>
                <a:latin typeface="Arial"/>
                <a:ea typeface="MS PGothic"/>
                <a:cs typeface="Arial"/>
              </a:rPr>
              <a:t> krvácení při fraktuře krční páteře</a:t>
            </a:r>
            <a:r>
              <a:rPr lang="cs-CZ" sz="1200" dirty="0">
                <a:solidFill>
                  <a:srgbClr val="0095D9"/>
                </a:solidFill>
                <a:latin typeface="Aptos"/>
                <a:ea typeface="MS PGothic"/>
                <a:cs typeface="Arial"/>
              </a:rPr>
              <a:t>-</a:t>
            </a:r>
            <a:endParaRPr lang="cs-CZ" altLang="cs-CZ" sz="4800" b="1" dirty="0">
              <a:solidFill>
                <a:srgbClr val="0095D9"/>
              </a:solidFill>
              <a:latin typeface="Arial"/>
              <a:ea typeface="MS PGothic"/>
              <a:cs typeface="Arial"/>
            </a:endParaRPr>
          </a:p>
        </p:txBody>
      </p:sp>
      <p:pic>
        <p:nvPicPr>
          <p:cNvPr id="53" name="Obrázek 5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113086" y="7448"/>
            <a:ext cx="11132665" cy="2332118"/>
          </a:xfrm>
          <a:prstGeom prst="rect">
            <a:avLst/>
          </a:prstGeom>
        </p:spPr>
      </p:pic>
      <p:sp>
        <p:nvSpPr>
          <p:cNvPr id="36" name="Text Box 30">
            <a:extLst>
              <a:ext uri="{FF2B5EF4-FFF2-40B4-BE49-F238E27FC236}">
                <a16:creationId xmlns:a16="http://schemas.microsoft.com/office/drawing/2014/main" id="{86937B9C-6C7C-41BB-A138-ED05FF57E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142" y="4617134"/>
            <a:ext cx="6056869" cy="920420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 anchor="t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/>
                <a:ea typeface="MS PGothic"/>
                <a:cs typeface="Arial"/>
              </a:rPr>
              <a:t>Úvod</a:t>
            </a:r>
            <a:endParaRPr lang="en-US" altLang="cs-CZ" sz="3300" b="1" dirty="0">
              <a:solidFill>
                <a:srgbClr val="F15A22"/>
              </a:solidFill>
              <a:latin typeface="Arial"/>
              <a:cs typeface="Arial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Retrofaryngeální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hematom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představuje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vzácnou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avšak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potenciálně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život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ohrožující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komplikaci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poranění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krční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páteře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. </a:t>
            </a:r>
            <a:endParaRPr lang="en-GB" dirty="0">
              <a:solidFill>
                <a:srgbClr val="222222"/>
              </a:solidFill>
              <a:latin typeface="Arial"/>
              <a:ea typeface="MS PGothic"/>
              <a:cs typeface="Arial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Jedná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se o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krvácení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do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volného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prostoru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mezi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buccopharyngeálním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a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alárním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listem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hluboké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krční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fascie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–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tzv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.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retrofaryngeálního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prostoru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.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Způsobeno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extenzním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poraněním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ligamentum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longitudinale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anterius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(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nejčastěji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oblast C5-C6) a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přilehlých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měkkých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tkání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,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zdrojem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krvácení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jsou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plexus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venosi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prevertebrales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,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větve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a.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vertebralis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, a.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thyroidea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inferior, a. cervicalis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ascendens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a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a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. profunda cervicalis.</a:t>
            </a:r>
            <a:endParaRPr lang="en-US" dirty="0">
              <a:solidFill>
                <a:srgbClr val="000000"/>
              </a:solidFill>
              <a:latin typeface="Arial"/>
              <a:ea typeface="MS PGothic"/>
              <a:cs typeface="Arial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Klinický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obraz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: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dysfagie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,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dysfonie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,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odynofagie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,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dušnost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, stridor,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sufokace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Arial"/>
              </a:rPr>
              <a:t>.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Rizikové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skupiny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: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vyšší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věk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,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osoby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užívající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antikoagulační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terapii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a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jedinci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s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degenerativním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onemocněním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dirty="0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páteře</a:t>
            </a:r>
            <a:r>
              <a:rPr lang="en-GB" dirty="0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.</a:t>
            </a:r>
            <a:endParaRPr lang="en-GB" dirty="0" err="1">
              <a:solidFill>
                <a:srgbClr val="222222"/>
              </a:solidFill>
              <a:latin typeface="Arial"/>
              <a:ea typeface="MS PGothic"/>
              <a:cs typeface="Arial"/>
            </a:endParaRPr>
          </a:p>
        </p:txBody>
      </p:sp>
      <p:sp>
        <p:nvSpPr>
          <p:cNvPr id="41" name="Text Box 36">
            <a:extLst>
              <a:ext uri="{FF2B5EF4-FFF2-40B4-BE49-F238E27FC236}">
                <a16:creationId xmlns:a16="http://schemas.microsoft.com/office/drawing/2014/main" id="{859684DA-3748-4679-BB63-B7D7DE423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82369" y="4617135"/>
            <a:ext cx="4832656" cy="2260186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 anchor="t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/>
                <a:ea typeface="MS PGothic"/>
                <a:cs typeface="Arial"/>
              </a:rPr>
              <a:t>Cíl </a:t>
            </a:r>
            <a:endParaRPr lang="en-US"/>
          </a:p>
          <a:p>
            <a:pPr>
              <a:spcBef>
                <a:spcPct val="20000"/>
              </a:spcBef>
            </a:pPr>
            <a:r>
              <a:rPr lang="cs-CZ" altLang="cs-CZ">
                <a:latin typeface="Arial"/>
                <a:ea typeface="MS PGothic"/>
                <a:cs typeface="Arial"/>
              </a:rPr>
              <a:t>Poukázat na možnost vzniku život ohrožujících komplikací při nízkoenergetickém traumatu.</a:t>
            </a:r>
            <a:endParaRPr lang="cs-CZ" altLang="cs-CZ">
              <a:latin typeface="Arial" panose="020B0604020202020204" pitchFamily="34" charset="0"/>
              <a:cs typeface="Arial"/>
            </a:endParaRPr>
          </a:p>
          <a:p>
            <a:pPr>
              <a:spcBef>
                <a:spcPct val="20000"/>
              </a:spcBef>
            </a:pPr>
            <a:endParaRPr lang="en-AU" altLang="nl-NL" sz="165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 Box 37">
            <a:extLst>
              <a:ext uri="{FF2B5EF4-FFF2-40B4-BE49-F238E27FC236}">
                <a16:creationId xmlns:a16="http://schemas.microsoft.com/office/drawing/2014/main" id="{DC73CF15-9EBC-4B96-9D0B-B6D49A105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142" y="16319192"/>
            <a:ext cx="6056869" cy="217658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 anchor="t"/>
          <a:lstStyle>
            <a:lvl1pPr marL="2857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</a:pPr>
            <a:r>
              <a:rPr lang="cs-CZ" altLang="cs-CZ" sz="3300" b="1">
                <a:solidFill>
                  <a:srgbClr val="F15A22"/>
                </a:solidFill>
                <a:latin typeface="Arial"/>
                <a:ea typeface="MS PGothic"/>
                <a:cs typeface="Arial"/>
              </a:rPr>
              <a:t>Metodika </a:t>
            </a:r>
            <a:endParaRPr lang="en-GB" altLang="cs-CZ">
              <a:solidFill>
                <a:srgbClr val="000000"/>
              </a:solidFill>
              <a:latin typeface="Arial"/>
              <a:ea typeface="MS PGothic"/>
              <a:cs typeface="Arial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>
                <a:latin typeface="Arial"/>
                <a:ea typeface="MS PGothic"/>
                <a:cs typeface="Arial"/>
              </a:rPr>
              <a:t> </a:t>
            </a:r>
            <a:r>
              <a:rPr lang="en-GB" altLang="cs-CZ" err="1">
                <a:latin typeface="Arial"/>
                <a:ea typeface="MS PGothic"/>
                <a:cs typeface="Arial"/>
              </a:rPr>
              <a:t>Kazuistické</a:t>
            </a:r>
            <a:r>
              <a:rPr lang="en-GB" altLang="cs-CZ">
                <a:latin typeface="Arial"/>
                <a:ea typeface="MS PGothic"/>
                <a:cs typeface="Arial"/>
              </a:rPr>
              <a:t> </a:t>
            </a:r>
            <a:r>
              <a:rPr lang="en-GB" altLang="cs-CZ" err="1">
                <a:latin typeface="Arial"/>
                <a:ea typeface="MS PGothic"/>
                <a:cs typeface="Arial"/>
              </a:rPr>
              <a:t>zpracování</a:t>
            </a:r>
            <a:r>
              <a:rPr lang="en-GB" altLang="cs-CZ">
                <a:latin typeface="Arial"/>
                <a:ea typeface="MS PGothic"/>
                <a:cs typeface="Arial"/>
              </a:rPr>
              <a:t> </a:t>
            </a:r>
            <a:r>
              <a:rPr lang="en-GB" altLang="cs-CZ" err="1">
                <a:latin typeface="Arial"/>
                <a:ea typeface="MS PGothic"/>
                <a:cs typeface="Arial"/>
              </a:rPr>
              <a:t>klinického</a:t>
            </a:r>
            <a:r>
              <a:rPr lang="en-GB" altLang="cs-CZ">
                <a:latin typeface="Arial"/>
                <a:ea typeface="MS PGothic"/>
                <a:cs typeface="Arial"/>
              </a:rPr>
              <a:t> </a:t>
            </a:r>
            <a:r>
              <a:rPr lang="en-GB" altLang="cs-CZ" err="1">
                <a:latin typeface="Arial"/>
                <a:ea typeface="MS PGothic"/>
                <a:cs typeface="Arial"/>
              </a:rPr>
              <a:t>případu</a:t>
            </a:r>
            <a:r>
              <a:rPr lang="en-GB" altLang="cs-CZ">
                <a:latin typeface="Arial"/>
                <a:ea typeface="MS PGothic"/>
                <a:cs typeface="Arial"/>
              </a:rPr>
              <a:t>.</a:t>
            </a:r>
            <a:endParaRPr lang="en-GB" altLang="cs-CZ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SzPct val="60000"/>
              <a:buFont typeface="Monotype Sorts" pitchFamily="1" charset="2"/>
            </a:pPr>
            <a:endParaRPr lang="en-US" altLang="nl-NL" sz="165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 Box 31">
            <a:extLst>
              <a:ext uri="{FF2B5EF4-FFF2-40B4-BE49-F238E27FC236}">
                <a16:creationId xmlns:a16="http://schemas.microsoft.com/office/drawing/2014/main" id="{9385E6AD-FBEE-418B-BC4F-A8DD89D94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6375" y="4704180"/>
            <a:ext cx="15088388" cy="1605073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 anchor="t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sz="3300" b="1" dirty="0">
                <a:solidFill>
                  <a:srgbClr val="F15A22"/>
                </a:solidFill>
                <a:latin typeface="Arial"/>
                <a:ea typeface="MS PGothic"/>
                <a:cs typeface="Arial"/>
              </a:rPr>
              <a:t>Kazuistika</a:t>
            </a:r>
            <a:endParaRPr lang="en-US" sz="3300" dirty="0">
              <a:solidFill>
                <a:srgbClr val="000000"/>
              </a:solidFill>
              <a:latin typeface="Arial"/>
              <a:ea typeface="MS PGothic"/>
              <a:cs typeface="Arial"/>
            </a:endParaRPr>
          </a:p>
          <a:p>
            <a:pPr marL="285750" indent="-285750">
              <a:buClr>
                <a:srgbClr val="008BD2"/>
              </a:buClr>
              <a:buSzPct val="130000"/>
              <a:buFont typeface="Arial" panose="05000000000000000000" pitchFamily="2" charset="2"/>
              <a:buChar char="•"/>
            </a:pPr>
            <a:r>
              <a:rPr lang="cs-CZ" dirty="0">
                <a:latin typeface="Arial"/>
                <a:ea typeface="MS PGothic"/>
                <a:cs typeface="Arial"/>
              </a:rPr>
              <a:t>78-letý </a:t>
            </a:r>
            <a:r>
              <a:rPr lang="cs-CZ" dirty="0" err="1">
                <a:latin typeface="Arial"/>
                <a:ea typeface="MS PGothic"/>
                <a:cs typeface="Arial"/>
              </a:rPr>
              <a:t>polymorbidní</a:t>
            </a:r>
            <a:r>
              <a:rPr lang="cs-CZ" dirty="0">
                <a:latin typeface="Arial"/>
                <a:ea typeface="MS PGothic"/>
                <a:cs typeface="Arial"/>
              </a:rPr>
              <a:t> obézní pacient byl přivezen RZS pro trauma obličeje po pádu z invalidního vozíku, </a:t>
            </a:r>
            <a:r>
              <a:rPr lang="cs-CZ" dirty="0">
                <a:latin typeface="Arial"/>
                <a:ea typeface="MS PGothic"/>
                <a:cs typeface="Times New Roman"/>
              </a:rPr>
              <a:t>při kterém došlo k úderu hlavy o schod. </a:t>
            </a:r>
            <a:r>
              <a:rPr lang="cs-CZ" dirty="0">
                <a:latin typeface="Arial"/>
                <a:ea typeface="MS PGothic"/>
                <a:cs typeface="Arial"/>
              </a:rPr>
              <a:t>Vstupně pacient při vědomí, KP kompenzovaný, saturace SpO2 93%.</a:t>
            </a:r>
            <a:br>
              <a:rPr lang="cs-CZ" dirty="0">
                <a:latin typeface="Arial"/>
                <a:cs typeface="Arial"/>
              </a:rPr>
            </a:br>
            <a:r>
              <a:rPr lang="cs-CZ" dirty="0">
                <a:latin typeface="Arial"/>
                <a:ea typeface="MS PGothic"/>
                <a:cs typeface="Arial"/>
              </a:rPr>
              <a:t>Subjektivně dominuje dušnost, dysfagie, bolesti krku, příměs krve ve slinách. Pacient nebyl zajištěn krčním límcem.</a:t>
            </a:r>
            <a:endParaRPr lang="en-GB" dirty="0">
              <a:latin typeface="Arial"/>
              <a:ea typeface="MS PGothic"/>
              <a:cs typeface="Arial"/>
            </a:endParaRPr>
          </a:p>
          <a:p>
            <a:pPr marL="285750" indent="-285750">
              <a:buClr>
                <a:srgbClr val="008BD2"/>
              </a:buClr>
              <a:buSzPct val="130000"/>
              <a:buFont typeface="Arial" panose="05000000000000000000" pitchFamily="2" charset="2"/>
              <a:buChar char="•"/>
            </a:pPr>
            <a:r>
              <a:rPr lang="cs-CZ" dirty="0">
                <a:latin typeface="Arial"/>
                <a:ea typeface="MS PGothic"/>
                <a:cs typeface="Arial"/>
              </a:rPr>
              <a:t>Klinicky patrný otok měkkých tkání krku zevně, laryngoskopicky patrný </a:t>
            </a:r>
            <a:r>
              <a:rPr lang="cs-CZ" dirty="0" err="1">
                <a:latin typeface="Arial"/>
                <a:ea typeface="MS PGothic"/>
                <a:cs typeface="Arial"/>
              </a:rPr>
              <a:t>prosak</a:t>
            </a:r>
            <a:r>
              <a:rPr lang="cs-CZ" dirty="0">
                <a:latin typeface="Arial"/>
                <a:ea typeface="MS PGothic"/>
                <a:cs typeface="Arial"/>
              </a:rPr>
              <a:t> zadní stěny </a:t>
            </a:r>
            <a:r>
              <a:rPr lang="cs-CZ" dirty="0" err="1">
                <a:latin typeface="Arial"/>
                <a:ea typeface="MS PGothic"/>
                <a:cs typeface="Arial"/>
              </a:rPr>
              <a:t>hypofaryngu</a:t>
            </a:r>
            <a:r>
              <a:rPr lang="cs-CZ" dirty="0">
                <a:latin typeface="Arial"/>
                <a:ea typeface="MS PGothic"/>
                <a:cs typeface="Arial"/>
              </a:rPr>
              <a:t> spíše vlevo s posunem </a:t>
            </a:r>
            <a:r>
              <a:rPr lang="cs-CZ" dirty="0" err="1">
                <a:latin typeface="Arial"/>
                <a:ea typeface="MS PGothic"/>
                <a:cs typeface="Arial"/>
              </a:rPr>
              <a:t>laryngeálních</a:t>
            </a:r>
            <a:r>
              <a:rPr lang="cs-CZ" dirty="0">
                <a:latin typeface="Arial"/>
                <a:ea typeface="MS PGothic"/>
                <a:cs typeface="Arial"/>
              </a:rPr>
              <a:t> struktur ventrálně, </a:t>
            </a:r>
            <a:r>
              <a:rPr lang="cs-CZ" dirty="0" err="1">
                <a:latin typeface="Arial"/>
                <a:ea typeface="MS PGothic"/>
                <a:cs typeface="Arial"/>
              </a:rPr>
              <a:t>subglotický</a:t>
            </a:r>
            <a:r>
              <a:rPr lang="cs-CZ" dirty="0">
                <a:latin typeface="Arial"/>
                <a:ea typeface="MS PGothic"/>
                <a:cs typeface="Arial"/>
              </a:rPr>
              <a:t> prostor nebyl přehledný, dechová štěrbina byla před provedením zobrazovacích metod dostatečná.</a:t>
            </a:r>
            <a:endParaRPr lang="en-GB" dirty="0">
              <a:latin typeface="Arial"/>
              <a:ea typeface="MS PGothic"/>
              <a:cs typeface="Arial"/>
            </a:endParaRPr>
          </a:p>
          <a:p>
            <a:pPr marL="285750" indent="-285750">
              <a:buClr>
                <a:srgbClr val="008BD2"/>
              </a:buClr>
              <a:buSzPct val="130000"/>
              <a:buFont typeface="Arial" panose="05000000000000000000" pitchFamily="2" charset="2"/>
              <a:buChar char="•"/>
            </a:pPr>
            <a:r>
              <a:rPr lang="cs-CZ" dirty="0">
                <a:latin typeface="Arial"/>
                <a:ea typeface="MS PGothic"/>
                <a:cs typeface="Arial"/>
              </a:rPr>
              <a:t>Akutně provedeno CT hlavy a krku se závěrem: rozsáhlé krvácení do </a:t>
            </a:r>
            <a:r>
              <a:rPr lang="cs-CZ" dirty="0" err="1">
                <a:latin typeface="Arial"/>
                <a:ea typeface="MS PGothic"/>
                <a:cs typeface="Arial"/>
              </a:rPr>
              <a:t>prevertebrálních</a:t>
            </a:r>
            <a:r>
              <a:rPr lang="cs-CZ" dirty="0">
                <a:latin typeface="Arial"/>
                <a:ea typeface="MS PGothic"/>
                <a:cs typeface="Arial"/>
              </a:rPr>
              <a:t> měkkých tkání s aktivním </a:t>
            </a:r>
            <a:r>
              <a:rPr lang="cs-CZ" dirty="0" err="1">
                <a:latin typeface="Arial"/>
                <a:ea typeface="MS PGothic"/>
                <a:cs typeface="Arial"/>
              </a:rPr>
              <a:t>leakem</a:t>
            </a:r>
            <a:r>
              <a:rPr lang="cs-CZ" dirty="0">
                <a:latin typeface="Arial"/>
                <a:ea typeface="MS PGothic"/>
                <a:cs typeface="Arial"/>
              </a:rPr>
              <a:t>, dislokace a stlačení </a:t>
            </a:r>
            <a:r>
              <a:rPr lang="cs-CZ" dirty="0" err="1">
                <a:latin typeface="Arial"/>
                <a:ea typeface="MS PGothic"/>
                <a:cs typeface="Arial"/>
              </a:rPr>
              <a:t>oro</a:t>
            </a:r>
            <a:r>
              <a:rPr lang="cs-CZ" dirty="0">
                <a:latin typeface="Arial"/>
                <a:ea typeface="MS PGothic"/>
                <a:cs typeface="Arial"/>
              </a:rPr>
              <a:t>- </a:t>
            </a:r>
            <a:r>
              <a:rPr lang="cs-CZ" dirty="0" err="1">
                <a:latin typeface="Arial"/>
                <a:ea typeface="MS PGothic"/>
                <a:cs typeface="Arial"/>
              </a:rPr>
              <a:t>hypofaryngu</a:t>
            </a:r>
            <a:r>
              <a:rPr lang="cs-CZ" dirty="0">
                <a:latin typeface="Arial"/>
                <a:ea typeface="MS PGothic"/>
                <a:cs typeface="Arial"/>
              </a:rPr>
              <a:t>, laryngu, </a:t>
            </a:r>
            <a:r>
              <a:rPr lang="cs-CZ" dirty="0" err="1">
                <a:latin typeface="Arial"/>
                <a:ea typeface="MS PGothic"/>
                <a:cs typeface="Arial"/>
              </a:rPr>
              <a:t>susp</a:t>
            </a:r>
            <a:r>
              <a:rPr lang="cs-CZ" dirty="0">
                <a:latin typeface="Arial"/>
                <a:ea typeface="MS PGothic"/>
                <a:cs typeface="Arial"/>
              </a:rPr>
              <a:t> </a:t>
            </a:r>
            <a:r>
              <a:rPr lang="cs-CZ" dirty="0" err="1">
                <a:latin typeface="Arial"/>
                <a:ea typeface="MS PGothic"/>
                <a:cs typeface="Arial"/>
              </a:rPr>
              <a:t>frct</a:t>
            </a:r>
            <a:r>
              <a:rPr lang="cs-CZ" dirty="0">
                <a:latin typeface="Arial"/>
                <a:ea typeface="MS PGothic"/>
                <a:cs typeface="Arial"/>
              </a:rPr>
              <a:t>. C5/C6 v terénu splývajících osifikací (m. </a:t>
            </a:r>
            <a:r>
              <a:rPr lang="cs-CZ" dirty="0" err="1">
                <a:latin typeface="Arial"/>
                <a:ea typeface="MS PGothic"/>
                <a:cs typeface="Arial"/>
              </a:rPr>
              <a:t>Forestier</a:t>
            </a:r>
            <a:r>
              <a:rPr lang="cs-CZ" dirty="0">
                <a:latin typeface="Arial"/>
                <a:ea typeface="MS PGothic"/>
                <a:cs typeface="Arial"/>
              </a:rPr>
              <a:t>).</a:t>
            </a:r>
            <a:endParaRPr lang="sk-SK" dirty="0">
              <a:latin typeface="Arial"/>
              <a:ea typeface="MS PGothic"/>
              <a:cs typeface="Arial"/>
            </a:endParaRPr>
          </a:p>
          <a:p>
            <a:pPr marL="285750" indent="-285750">
              <a:buClr>
                <a:srgbClr val="008BD2"/>
              </a:buClr>
              <a:buSzPct val="130000"/>
              <a:buFont typeface="Arial" panose="05000000000000000000" pitchFamily="2" charset="2"/>
              <a:buChar char="•"/>
            </a:pPr>
            <a:r>
              <a:rPr lang="cs-CZ" dirty="0">
                <a:latin typeface="Arial"/>
                <a:ea typeface="MS PGothic"/>
                <a:cs typeface="Arial"/>
              </a:rPr>
              <a:t>Po provedení CT vyšetření dochází k akutní deterioraci stavu, s </a:t>
            </a:r>
            <a:r>
              <a:rPr lang="cs-CZ" dirty="0" err="1">
                <a:latin typeface="Arial"/>
                <a:ea typeface="MS PGothic"/>
                <a:cs typeface="Arial"/>
              </a:rPr>
              <a:t>desaturací</a:t>
            </a:r>
            <a:r>
              <a:rPr lang="cs-CZ" dirty="0">
                <a:latin typeface="Arial"/>
                <a:ea typeface="MS PGothic"/>
                <a:cs typeface="Arial"/>
              </a:rPr>
              <a:t> se ztrátou vědomí, přivolán resuscitační tým. Pro nemožnost intubace i pod bronchoskopickou kontrolou bylo zvoleno zajištění dýchacích cest tracheostomií, nedošlo k zástavě oběhu. Po zajištění dýchacích cest došlo k úpravě dechových parametrů. </a:t>
            </a:r>
            <a:r>
              <a:rPr lang="cs-CZ" dirty="0">
                <a:latin typeface="Arial"/>
                <a:ea typeface="MS PGothic"/>
                <a:cs typeface="Times New Roman"/>
              </a:rPr>
              <a:t>Pacient byl </a:t>
            </a:r>
            <a:r>
              <a:rPr lang="cs-CZ" dirty="0" err="1">
                <a:latin typeface="Arial"/>
                <a:ea typeface="MS PGothic"/>
                <a:cs typeface="Times New Roman"/>
              </a:rPr>
              <a:t>sedován</a:t>
            </a:r>
            <a:r>
              <a:rPr lang="cs-CZ" dirty="0">
                <a:latin typeface="Arial"/>
                <a:ea typeface="MS PGothic"/>
                <a:cs typeface="Times New Roman"/>
              </a:rPr>
              <a:t> a převezen na oddělení intenzivní péče.</a:t>
            </a:r>
            <a:br>
              <a:rPr lang="cs-CZ" dirty="0">
                <a:latin typeface="Arial"/>
                <a:cs typeface="Arial"/>
              </a:rPr>
            </a:br>
            <a:r>
              <a:rPr lang="cs-CZ" dirty="0">
                <a:latin typeface="Arial"/>
                <a:ea typeface="MS PGothic"/>
                <a:cs typeface="Arial"/>
              </a:rPr>
              <a:t>Provedeno kontrolní CT krku a hrudníku: Patrná již jednoznačná fraktura C5 v bazální části, fragmenty s distrakcí, jednoznačně patrné porušení předních </a:t>
            </a:r>
            <a:r>
              <a:rPr lang="cs-CZ" dirty="0" err="1">
                <a:latin typeface="Arial"/>
                <a:ea typeface="MS PGothic"/>
                <a:cs typeface="Arial"/>
              </a:rPr>
              <a:t>ligament</a:t>
            </a:r>
            <a:r>
              <a:rPr lang="cs-CZ" dirty="0">
                <a:latin typeface="Arial"/>
                <a:ea typeface="MS PGothic"/>
                <a:cs typeface="Arial"/>
              </a:rPr>
              <a:t>. Progrese hemoragie do mediastina až do úrovně bifurkace trachey, </a:t>
            </a:r>
            <a:r>
              <a:rPr lang="cs-CZ" dirty="0" err="1">
                <a:latin typeface="Arial"/>
                <a:ea typeface="MS PGothic"/>
                <a:cs typeface="Arial"/>
              </a:rPr>
              <a:t>postkonrastní</a:t>
            </a:r>
            <a:r>
              <a:rPr lang="cs-CZ" dirty="0">
                <a:latin typeface="Arial"/>
                <a:ea typeface="MS PGothic"/>
                <a:cs typeface="Arial"/>
              </a:rPr>
              <a:t> </a:t>
            </a:r>
            <a:r>
              <a:rPr lang="cs-CZ" dirty="0" err="1">
                <a:latin typeface="Arial"/>
                <a:ea typeface="MS PGothic"/>
                <a:cs typeface="Arial"/>
              </a:rPr>
              <a:t>leak</a:t>
            </a:r>
            <a:r>
              <a:rPr lang="cs-CZ" dirty="0">
                <a:latin typeface="Arial"/>
                <a:ea typeface="MS PGothic"/>
                <a:cs typeface="Arial"/>
              </a:rPr>
              <a:t> (aktivní krvácení) již patrný nebyl, nález </a:t>
            </a:r>
            <a:r>
              <a:rPr lang="cs-CZ" dirty="0" err="1">
                <a:latin typeface="Arial"/>
                <a:ea typeface="MS PGothic"/>
                <a:cs typeface="Arial"/>
              </a:rPr>
              <a:t>v.s</a:t>
            </a:r>
            <a:r>
              <a:rPr lang="cs-CZ" dirty="0">
                <a:latin typeface="Arial"/>
                <a:ea typeface="MS PGothic"/>
                <a:cs typeface="Arial"/>
              </a:rPr>
              <a:t>. </a:t>
            </a:r>
            <a:r>
              <a:rPr lang="cs-CZ" dirty="0" err="1">
                <a:latin typeface="Arial"/>
                <a:ea typeface="MS PGothic"/>
                <a:cs typeface="Arial"/>
              </a:rPr>
              <a:t>iatrogenního</a:t>
            </a:r>
            <a:r>
              <a:rPr lang="cs-CZ" dirty="0">
                <a:latin typeface="Arial"/>
                <a:ea typeface="MS PGothic"/>
                <a:cs typeface="Arial"/>
              </a:rPr>
              <a:t> PNO. </a:t>
            </a:r>
            <a:endParaRPr lang="sk-SK" dirty="0">
              <a:latin typeface="Arial"/>
              <a:ea typeface="MS PGothic"/>
              <a:cs typeface="Arial"/>
            </a:endParaRPr>
          </a:p>
          <a:p>
            <a:pPr marL="285750" indent="-285750">
              <a:buClr>
                <a:srgbClr val="008BD2"/>
              </a:buClr>
              <a:buSzPct val="130000"/>
              <a:buFont typeface="Arial" panose="05000000000000000000" pitchFamily="2" charset="2"/>
              <a:buChar char="•"/>
            </a:pPr>
            <a:r>
              <a:rPr lang="cs-CZ" dirty="0">
                <a:latin typeface="Arial"/>
                <a:ea typeface="MS PGothic"/>
                <a:cs typeface="Arial"/>
              </a:rPr>
              <a:t>Klinicky byla na krku další den patrná progrese otoku zevně- emfyzém měkkých tkání, </a:t>
            </a:r>
            <a:r>
              <a:rPr lang="cs-CZ" dirty="0" err="1">
                <a:latin typeface="Arial"/>
                <a:ea typeface="MS PGothic"/>
                <a:cs typeface="Arial"/>
              </a:rPr>
              <a:t>videolaryngoskopicky</a:t>
            </a:r>
            <a:r>
              <a:rPr lang="cs-CZ" dirty="0">
                <a:latin typeface="Arial"/>
                <a:ea typeface="MS PGothic"/>
                <a:cs typeface="Arial"/>
              </a:rPr>
              <a:t> došlo k progresi otoku zadní stěny </a:t>
            </a:r>
            <a:r>
              <a:rPr lang="cs-CZ" dirty="0" err="1">
                <a:latin typeface="Arial"/>
                <a:ea typeface="MS PGothic"/>
                <a:cs typeface="Arial"/>
              </a:rPr>
              <a:t>meso</a:t>
            </a:r>
            <a:r>
              <a:rPr lang="cs-CZ" dirty="0">
                <a:latin typeface="Arial"/>
                <a:ea typeface="MS PGothic"/>
                <a:cs typeface="Arial"/>
              </a:rPr>
              <a:t> a </a:t>
            </a:r>
            <a:r>
              <a:rPr lang="cs-CZ" dirty="0" err="1">
                <a:latin typeface="Arial"/>
                <a:ea typeface="MS PGothic"/>
                <a:cs typeface="Arial"/>
              </a:rPr>
              <a:t>hypofaryngu</a:t>
            </a:r>
            <a:r>
              <a:rPr lang="cs-CZ" dirty="0">
                <a:latin typeface="Arial"/>
                <a:ea typeface="MS PGothic"/>
                <a:cs typeface="Arial"/>
              </a:rPr>
              <a:t>, vchod do hrtanu byl prakticky zaniklý.</a:t>
            </a:r>
            <a:endParaRPr lang="sk-SK" dirty="0">
              <a:latin typeface="Arial"/>
              <a:ea typeface="MS PGothic"/>
              <a:cs typeface="Arial"/>
            </a:endParaRPr>
          </a:p>
          <a:p>
            <a:pPr marL="285750" indent="-285750">
              <a:buClr>
                <a:srgbClr val="008BD2"/>
              </a:buClr>
              <a:buSzPct val="130000"/>
              <a:buFont typeface="Arial" panose="05000000000000000000" pitchFamily="2" charset="2"/>
              <a:buChar char="•"/>
            </a:pPr>
            <a:r>
              <a:rPr lang="cs-CZ" dirty="0">
                <a:latin typeface="Arial"/>
                <a:ea typeface="MS PGothic"/>
                <a:cs typeface="Arial"/>
              </a:rPr>
              <a:t>Po konzultaci s neurochirurgickým pracovištěm byl pacient indikován k chirurgické intervenci.</a:t>
            </a:r>
            <a:endParaRPr lang="en-AU" dirty="0">
              <a:latin typeface="Arial"/>
              <a:ea typeface="MS PGothic"/>
            </a:endParaRPr>
          </a:p>
        </p:txBody>
      </p:sp>
      <p:sp>
        <p:nvSpPr>
          <p:cNvPr id="62" name="Text Box 40">
            <a:extLst>
              <a:ext uri="{FF2B5EF4-FFF2-40B4-BE49-F238E27FC236}">
                <a16:creationId xmlns:a16="http://schemas.microsoft.com/office/drawing/2014/main" id="{D62F6579-8074-4E28-AC13-D054C9228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3473" y="7659886"/>
            <a:ext cx="6258043" cy="7585129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 anchor="t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sz="3300" b="1">
                <a:solidFill>
                  <a:srgbClr val="F15A22"/>
                </a:solidFill>
                <a:latin typeface="Arial"/>
                <a:ea typeface="MS PGothic"/>
                <a:cs typeface="Arial"/>
              </a:rPr>
              <a:t>Závěry</a:t>
            </a:r>
            <a:endParaRPr lang="en-US" sz="3300">
              <a:solidFill>
                <a:srgbClr val="000000"/>
              </a:solidFill>
              <a:latin typeface="Arial"/>
              <a:ea typeface="MS PGothic"/>
              <a:cs typeface="Arial"/>
            </a:endParaRPr>
          </a:p>
          <a:p>
            <a:pPr marL="342900" indent="-342900">
              <a:buFont typeface="Wingdings"/>
              <a:buChar char="§"/>
            </a:pP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Klinický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průběh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v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našem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případě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ukazuje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,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že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i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nízkoenergetické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poranění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krční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páteře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může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vést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k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dynamicky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se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rozvíjející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kompresi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dýchacích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cest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. </a:t>
            </a:r>
            <a:endParaRPr lang="en-GB">
              <a:solidFill>
                <a:srgbClr val="000000"/>
              </a:solidFill>
              <a:latin typeface="Arial"/>
              <a:ea typeface="MS PGothic"/>
              <a:cs typeface="Arial"/>
            </a:endParaRPr>
          </a:p>
          <a:p>
            <a:pPr marL="342900" indent="-342900">
              <a:buFont typeface="Wingdings"/>
              <a:buChar char="§"/>
            </a:pP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Vzhledem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k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anatomickému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uspořádání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fascie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v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této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oblasti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hematom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může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snadno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způsobit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kompresi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faryngeálních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struktur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.</a:t>
            </a:r>
            <a:endParaRPr lang="en-GB">
              <a:solidFill>
                <a:srgbClr val="000000"/>
              </a:solidFill>
              <a:latin typeface="Arial"/>
              <a:ea typeface="MS PGothic"/>
              <a:cs typeface="Arial"/>
            </a:endParaRPr>
          </a:p>
          <a:p>
            <a:pPr marL="342900" indent="-342900">
              <a:buFont typeface="Wingdings"/>
              <a:buChar char="§"/>
            </a:pP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V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některých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případech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dochází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k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náhlému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zhoršení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stavu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s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nemožností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ventilace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i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intubace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.</a:t>
            </a:r>
            <a:endParaRPr lang="en-GB">
              <a:latin typeface="Arial"/>
              <a:ea typeface="MS PGothic"/>
              <a:cs typeface="Arial"/>
            </a:endParaRPr>
          </a:p>
          <a:p>
            <a:pPr marL="342900" indent="-342900">
              <a:buFont typeface="Wingdings"/>
              <a:buChar char="§"/>
            </a:pP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V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takových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situacích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je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zásadní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včasné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rozpoznání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klinické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progrese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a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aktivní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rozhodnutí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o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zajištění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dýchacích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cest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.</a:t>
            </a:r>
            <a:endParaRPr lang="en-GB">
              <a:solidFill>
                <a:srgbClr val="000000"/>
              </a:solidFill>
              <a:latin typeface="Arial"/>
              <a:ea typeface="MS PGothic"/>
              <a:cs typeface="Arial"/>
            </a:endParaRPr>
          </a:p>
          <a:p>
            <a:pPr marL="342900" indent="-342900">
              <a:buFont typeface="Wingdings"/>
              <a:buChar char="§"/>
            </a:pP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Opakované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pokusy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o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orotracheální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intubaci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zvyšují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riziko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progrese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otoku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i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dalšího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krvácení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, a proto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bývá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doporučena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časná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tracheotomie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při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známkách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narůstající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 </a:t>
            </a:r>
            <a:r>
              <a:rPr lang="en-GB" err="1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obstrukce</a:t>
            </a:r>
            <a:r>
              <a:rPr lang="en-GB">
                <a:solidFill>
                  <a:srgbClr val="222222"/>
                </a:solidFill>
                <a:latin typeface="Arial"/>
                <a:ea typeface="MS PGothic"/>
                <a:cs typeface="Times New Roman"/>
              </a:rPr>
              <a:t>.</a:t>
            </a:r>
            <a:endParaRPr lang="en-GB">
              <a:latin typeface="Arial"/>
              <a:ea typeface="MS PGothic"/>
              <a:cs typeface="Arial"/>
            </a:endParaRPr>
          </a:p>
          <a:p>
            <a:endParaRPr lang="en-GB">
              <a:solidFill>
                <a:srgbClr val="222222"/>
              </a:solidFill>
              <a:latin typeface="Arial"/>
              <a:cs typeface="Arial"/>
            </a:endParaRPr>
          </a:p>
          <a:p>
            <a:endParaRPr lang="en-GB">
              <a:latin typeface="Arial" panose="020B0604020202020204" pitchFamily="34" charset="0"/>
              <a:cs typeface="Arial"/>
            </a:endParaRPr>
          </a:p>
          <a:p>
            <a:pPr marL="285750" indent="-285750">
              <a:buFont typeface="Wingdings"/>
              <a:buChar char="§"/>
            </a:pPr>
            <a:endParaRPr lang="en-GB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  <a:p>
            <a:pPr>
              <a:spcBef>
                <a:spcPct val="20000"/>
              </a:spcBef>
            </a:pPr>
            <a:endParaRPr lang="cs-CZ">
              <a:latin typeface="Arial" panose="020B0604020202020204" pitchFamily="34" charset="0"/>
              <a:cs typeface="Arial"/>
            </a:endParaRPr>
          </a:p>
          <a:p>
            <a:pPr>
              <a:spcBef>
                <a:spcPct val="50000"/>
              </a:spcBef>
            </a:pPr>
            <a:endParaRPr lang="cs-CZ" sz="1700">
              <a:latin typeface="Arial" panose="020B0604020202020204" pitchFamily="34" charset="0"/>
              <a:cs typeface="Arial"/>
            </a:endParaRPr>
          </a:p>
          <a:p>
            <a:pPr>
              <a:spcBef>
                <a:spcPct val="50000"/>
              </a:spcBef>
            </a:pPr>
            <a:r>
              <a:rPr lang="cs-CZ" sz="1700">
                <a:latin typeface="Arial"/>
                <a:ea typeface="MS PGothic"/>
                <a:cs typeface="Arial"/>
              </a:rPr>
              <a:t>.</a:t>
            </a:r>
            <a:endParaRPr lang="en-US" sz="1700">
              <a:latin typeface="Arial"/>
              <a:ea typeface="MS PGothic"/>
              <a:cs typeface="Arial"/>
            </a:endParaRPr>
          </a:p>
          <a:p>
            <a:pPr>
              <a:spcBef>
                <a:spcPct val="50000"/>
              </a:spcBef>
            </a:pPr>
            <a:endParaRPr lang="en-AU" sz="1700">
              <a:latin typeface="Arial" panose="020B0604020202020204" pitchFamily="34" charset="0"/>
              <a:cs typeface="Arial"/>
            </a:endParaRPr>
          </a:p>
          <a:p>
            <a:pPr>
              <a:spcBef>
                <a:spcPct val="20000"/>
              </a:spcBef>
            </a:pPr>
            <a:endParaRPr lang="en-US" altLang="cs-CZ" sz="3300" b="1">
              <a:solidFill>
                <a:srgbClr val="F15A22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5" name="Text Box 73">
            <a:extLst>
              <a:ext uri="{FF2B5EF4-FFF2-40B4-BE49-F238E27FC236}">
                <a16:creationId xmlns:a16="http://schemas.microsoft.com/office/drawing/2014/main" id="{E07B3122-B217-490A-BF1E-3A8F212E0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7144" y="17748118"/>
            <a:ext cx="6980159" cy="2153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358" tIns="106358" rIns="106358" bIns="106358" anchor="t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cs-CZ" sz="1800" i="1">
                <a:latin typeface="Times New Roman"/>
                <a:ea typeface="MS PGothic"/>
                <a:cs typeface="Times New Roman"/>
              </a:rPr>
              <a:t>CT krku: popsána </a:t>
            </a:r>
            <a:r>
              <a:rPr lang="cs-CZ" sz="1800" i="1" err="1">
                <a:latin typeface="Times New Roman"/>
                <a:ea typeface="MS PGothic"/>
                <a:cs typeface="Times New Roman"/>
              </a:rPr>
              <a:t>susp</a:t>
            </a:r>
            <a:r>
              <a:rPr lang="cs-CZ" sz="1800" i="1">
                <a:latin typeface="Times New Roman"/>
                <a:ea typeface="MS PGothic"/>
                <a:cs typeface="Times New Roman"/>
              </a:rPr>
              <a:t>. fraktura obratlových těl C5-C6 v terénu pokročilých degenerativních změn C páteře (</a:t>
            </a:r>
            <a:r>
              <a:rPr lang="cs-CZ" sz="1800" i="1" err="1">
                <a:latin typeface="Times New Roman"/>
                <a:ea typeface="MS PGothic"/>
                <a:cs typeface="Times New Roman"/>
              </a:rPr>
              <a:t>susp</a:t>
            </a:r>
            <a:r>
              <a:rPr lang="cs-CZ" sz="1800" i="1">
                <a:latin typeface="Times New Roman"/>
                <a:ea typeface="MS PGothic"/>
                <a:cs typeface="Times New Roman"/>
              </a:rPr>
              <a:t> m. </a:t>
            </a:r>
            <a:r>
              <a:rPr lang="cs-CZ" sz="1800" i="1" err="1">
                <a:latin typeface="Times New Roman"/>
                <a:ea typeface="MS PGothic"/>
                <a:cs typeface="Times New Roman"/>
              </a:rPr>
              <a:t>Forestier</a:t>
            </a:r>
            <a:r>
              <a:rPr lang="cs-CZ" sz="1800" i="1">
                <a:latin typeface="Times New Roman"/>
                <a:ea typeface="MS PGothic"/>
                <a:cs typeface="Times New Roman"/>
              </a:rPr>
              <a:t>), v úrovní C5 a C6 patrný </a:t>
            </a:r>
            <a:r>
              <a:rPr lang="cs-CZ" sz="1800" i="1" err="1">
                <a:latin typeface="Times New Roman"/>
                <a:ea typeface="MS PGothic"/>
                <a:cs typeface="Times New Roman"/>
              </a:rPr>
              <a:t>leak</a:t>
            </a:r>
            <a:r>
              <a:rPr lang="cs-CZ" sz="1800" i="1">
                <a:latin typeface="Times New Roman"/>
                <a:ea typeface="MS PGothic"/>
                <a:cs typeface="Times New Roman"/>
              </a:rPr>
              <a:t> kontrastu jako </a:t>
            </a:r>
            <a:r>
              <a:rPr lang="cs-CZ" sz="1800" i="1" err="1">
                <a:latin typeface="Times New Roman"/>
                <a:ea typeface="MS PGothic"/>
                <a:cs typeface="Times New Roman"/>
              </a:rPr>
              <a:t>susp</a:t>
            </a:r>
            <a:r>
              <a:rPr lang="cs-CZ" sz="1800" i="1">
                <a:latin typeface="Times New Roman"/>
                <a:ea typeface="MS PGothic"/>
                <a:cs typeface="Times New Roman"/>
              </a:rPr>
              <a:t>. akutní krvácení, difuzní rozšíření </a:t>
            </a:r>
            <a:r>
              <a:rPr lang="cs-CZ" sz="1800" i="1" err="1">
                <a:latin typeface="Times New Roman"/>
                <a:ea typeface="MS PGothic"/>
                <a:cs typeface="Times New Roman"/>
              </a:rPr>
              <a:t>prevertebrálních</a:t>
            </a:r>
            <a:r>
              <a:rPr lang="cs-CZ" sz="1800" i="1">
                <a:latin typeface="Times New Roman"/>
                <a:ea typeface="MS PGothic"/>
                <a:cs typeface="Times New Roman"/>
              </a:rPr>
              <a:t> tkání ventrodorzálně až do 43 mm s maximem ve výši jazylky a štítné chrupavky charakteru hemoragie. </a:t>
            </a:r>
            <a:r>
              <a:rPr lang="cs-CZ" sz="1800" i="1" err="1">
                <a:latin typeface="Times New Roman"/>
                <a:ea typeface="MS PGothic"/>
                <a:cs typeface="Times New Roman"/>
              </a:rPr>
              <a:t>Hypofarynx</a:t>
            </a:r>
            <a:r>
              <a:rPr lang="cs-CZ" sz="1800" i="1">
                <a:latin typeface="Times New Roman"/>
                <a:ea typeface="MS PGothic"/>
                <a:cs typeface="Times New Roman"/>
              </a:rPr>
              <a:t> a larynx byly dislokovány ventrálně, byly kompletně zploštělé </a:t>
            </a:r>
            <a:r>
              <a:rPr lang="cs-CZ" sz="1800" i="1" err="1">
                <a:latin typeface="Times New Roman"/>
                <a:ea typeface="MS PGothic"/>
                <a:cs typeface="Times New Roman"/>
              </a:rPr>
              <a:t>piriformní</a:t>
            </a:r>
            <a:r>
              <a:rPr lang="cs-CZ" sz="1800" i="1">
                <a:latin typeface="Times New Roman"/>
                <a:ea typeface="MS PGothic"/>
                <a:cs typeface="Times New Roman"/>
              </a:rPr>
              <a:t> recesy, vzduchový sloupec byl zúžený, v úrovní jazylky zcela vymizelý.</a:t>
            </a:r>
          </a:p>
        </p:txBody>
      </p:sp>
      <p:sp>
        <p:nvSpPr>
          <p:cNvPr id="4" name="Text Box 73">
            <a:extLst>
              <a:ext uri="{FF2B5EF4-FFF2-40B4-BE49-F238E27FC236}">
                <a16:creationId xmlns:a16="http://schemas.microsoft.com/office/drawing/2014/main" id="{87DA490D-6A4D-8D6A-6EFA-B1623D92C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14872" y="17748106"/>
            <a:ext cx="7265236" cy="2984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358" tIns="106358" rIns="106358" bIns="106358" anchor="t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cs-CZ" sz="1800" i="1">
                <a:latin typeface="Times New Roman"/>
                <a:ea typeface="MS PGothic"/>
                <a:cs typeface="Times New Roman"/>
              </a:rPr>
              <a:t>Kontrolní CT krku: fraktura bazální části těla obratle C5 s rozlomením okolních rozsáhlých osifikací. Fragmenty jsou ve ventrální distrakci až 9 mm, s porušením ventrálních </a:t>
            </a:r>
            <a:r>
              <a:rPr lang="cs-CZ" sz="1800" i="1" err="1">
                <a:latin typeface="Times New Roman"/>
                <a:ea typeface="MS PGothic"/>
                <a:cs typeface="Times New Roman"/>
              </a:rPr>
              <a:t>ligament</a:t>
            </a:r>
            <a:r>
              <a:rPr lang="cs-CZ" sz="1800" i="1">
                <a:latin typeface="Times New Roman"/>
                <a:ea typeface="MS PGothic"/>
                <a:cs typeface="Times New Roman"/>
              </a:rPr>
              <a:t>. </a:t>
            </a:r>
            <a:r>
              <a:rPr lang="cs-CZ" sz="1800" i="1" err="1">
                <a:latin typeface="Times New Roman"/>
                <a:ea typeface="MS PGothic"/>
                <a:cs typeface="Times New Roman"/>
              </a:rPr>
              <a:t>Prevertebrální</a:t>
            </a:r>
            <a:r>
              <a:rPr lang="cs-CZ" sz="1800" i="1">
                <a:latin typeface="Times New Roman"/>
                <a:ea typeface="MS PGothic"/>
                <a:cs typeface="Times New Roman"/>
              </a:rPr>
              <a:t> hemoragie na krku je bez progrese, rozšířená ventrodorzálně do 35 mm, která zasahuje do mediastina až k bifurkaci trachey. </a:t>
            </a:r>
            <a:r>
              <a:rPr lang="cs-CZ" sz="1800" i="1" err="1">
                <a:latin typeface="Times New Roman"/>
                <a:ea typeface="MS PGothic"/>
                <a:cs typeface="Times New Roman"/>
              </a:rPr>
              <a:t>Oro</a:t>
            </a:r>
            <a:r>
              <a:rPr lang="cs-CZ" sz="1800" i="1">
                <a:latin typeface="Times New Roman"/>
                <a:ea typeface="MS PGothic"/>
                <a:cs typeface="Times New Roman"/>
              </a:rPr>
              <a:t>- a </a:t>
            </a:r>
            <a:r>
              <a:rPr lang="cs-CZ" sz="1800" i="1" err="1">
                <a:latin typeface="Times New Roman"/>
                <a:ea typeface="MS PGothic"/>
                <a:cs typeface="Times New Roman"/>
              </a:rPr>
              <a:t>hypofaryngeální</a:t>
            </a:r>
            <a:r>
              <a:rPr lang="cs-CZ" sz="1800" i="1">
                <a:latin typeface="Times New Roman"/>
                <a:ea typeface="MS PGothic"/>
                <a:cs typeface="Times New Roman"/>
              </a:rPr>
              <a:t> komprese vzduchového sloupce je prakticky úplná, </a:t>
            </a:r>
            <a:r>
              <a:rPr lang="cs-CZ" sz="1800" i="1" err="1">
                <a:latin typeface="Times New Roman"/>
                <a:ea typeface="MS PGothic"/>
                <a:cs typeface="Times New Roman"/>
              </a:rPr>
              <a:t>subgloticky</a:t>
            </a:r>
            <a:r>
              <a:rPr lang="cs-CZ" sz="1800" i="1">
                <a:latin typeface="Times New Roman"/>
                <a:ea typeface="MS PGothic"/>
                <a:cs typeface="Times New Roman"/>
              </a:rPr>
              <a:t> je průsvit trachey zachován, přičemž v </a:t>
            </a:r>
            <a:r>
              <a:rPr lang="cs-CZ" sz="1800" i="1" err="1">
                <a:latin typeface="Times New Roman"/>
                <a:ea typeface="MS PGothic"/>
                <a:cs typeface="Times New Roman"/>
              </a:rPr>
              <a:t>membranózní</a:t>
            </a:r>
            <a:r>
              <a:rPr lang="cs-CZ" sz="1800" i="1">
                <a:latin typeface="Times New Roman"/>
                <a:ea typeface="MS PGothic"/>
                <a:cs typeface="Times New Roman"/>
              </a:rPr>
              <a:t> části stěna mírně vyklenuje do lumen pod tlakem hematomu. </a:t>
            </a:r>
            <a:r>
              <a:rPr lang="cs-CZ" sz="1800" i="1" err="1">
                <a:latin typeface="Times New Roman"/>
                <a:ea typeface="MS PGothic"/>
                <a:cs typeface="Times New Roman"/>
              </a:rPr>
              <a:t>Postkontrastní</a:t>
            </a:r>
            <a:r>
              <a:rPr lang="cs-CZ" sz="1800" i="1">
                <a:latin typeface="Times New Roman"/>
                <a:ea typeface="MS PGothic"/>
                <a:cs typeface="Times New Roman"/>
              </a:rPr>
              <a:t> aktivní krvácení v úrovni C5/6 již není detekovatelné.</a:t>
            </a:r>
            <a:endParaRPr lang="cs-CZ" sz="1800" i="1">
              <a:latin typeface="Times New Roman"/>
              <a:cs typeface="Times New Roman" panose="02020603050405020304" pitchFamily="18" charset="0"/>
            </a:endParaRPr>
          </a:p>
          <a:p>
            <a:endParaRPr lang="cs-CZ" sz="1800" i="1">
              <a:latin typeface="Times New Roman"/>
              <a:ea typeface="MS PGothic"/>
              <a:cs typeface="Times New Roman"/>
            </a:endParaRPr>
          </a:p>
        </p:txBody>
      </p:sp>
      <p:pic>
        <p:nvPicPr>
          <p:cNvPr id="3" name="Obrázek 2" descr="Obsah obrázku rentgenový snímek, Zobrazovací metoda v lékařství, radiologie, Lékařská radiografie&#10;&#10;Obsah generovaný pomocí AI může být nesprávný.">
            <a:extLst>
              <a:ext uri="{FF2B5EF4-FFF2-40B4-BE49-F238E27FC236}">
                <a16:creationId xmlns:a16="http://schemas.microsoft.com/office/drawing/2014/main" id="{82FA635C-89F2-94DC-AC8A-5B675058ED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3244" y="12605042"/>
            <a:ext cx="7082808" cy="5140009"/>
          </a:xfrm>
          <a:prstGeom prst="rect">
            <a:avLst/>
          </a:prstGeom>
        </p:spPr>
      </p:pic>
      <p:pic>
        <p:nvPicPr>
          <p:cNvPr id="5" name="Obrázek 4" descr="Obsah obrázku rentgenový snímek, Zobrazovací metoda v lékařství, Rentgen, radiografie&#10;&#10;Obsah generovaný pomocí AI může být nesprávný.">
            <a:extLst>
              <a:ext uri="{FF2B5EF4-FFF2-40B4-BE49-F238E27FC236}">
                <a16:creationId xmlns:a16="http://schemas.microsoft.com/office/drawing/2014/main" id="{2509E07F-75D4-0CC5-873A-C7F35A7BB3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53797" y="12598044"/>
            <a:ext cx="7252392" cy="512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3064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735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Monotype Sorts</vt:lpstr>
      <vt:lpstr>Times New Roman</vt:lpstr>
      <vt:lpstr>Wingdings</vt:lpstr>
      <vt:lpstr>Motiv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 akademie</dc:title>
  <dc:creator>Šárka</dc:creator>
  <cp:lastModifiedBy>Daniel Martinik</cp:lastModifiedBy>
  <cp:revision>115</cp:revision>
  <dcterms:created xsi:type="dcterms:W3CDTF">2017-08-30T13:07:43Z</dcterms:created>
  <dcterms:modified xsi:type="dcterms:W3CDTF">2025-09-09T17:12:25Z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93be096-951f-40f1-830d-c27b8a8c2c27_Enabled">
    <vt:lpwstr>true</vt:lpwstr>
  </property>
  <property fmtid="{D5CDD505-2E9C-101B-9397-08002B2CF9AE}" pid="3" name="MSIP_Label_c93be096-951f-40f1-830d-c27b8a8c2c27_SetDate">
    <vt:lpwstr>2025-08-15T05:14:24Z</vt:lpwstr>
  </property>
  <property fmtid="{D5CDD505-2E9C-101B-9397-08002B2CF9AE}" pid="4" name="MSIP_Label_c93be096-951f-40f1-830d-c27b8a8c2c27_Method">
    <vt:lpwstr>Standard</vt:lpwstr>
  </property>
  <property fmtid="{D5CDD505-2E9C-101B-9397-08002B2CF9AE}" pid="5" name="MSIP_Label_c93be096-951f-40f1-830d-c27b8a8c2c27_Name">
    <vt:lpwstr>defa4170-0d19-0005-0004-bc88714345d2</vt:lpwstr>
  </property>
  <property fmtid="{D5CDD505-2E9C-101B-9397-08002B2CF9AE}" pid="6" name="MSIP_Label_c93be096-951f-40f1-830d-c27b8a8c2c27_SiteId">
    <vt:lpwstr>00847377-d903-4047-af0c-776d9611e3e6</vt:lpwstr>
  </property>
  <property fmtid="{D5CDD505-2E9C-101B-9397-08002B2CF9AE}" pid="7" name="MSIP_Label_c93be096-951f-40f1-830d-c27b8a8c2c27_ActionId">
    <vt:lpwstr>220737ed-f493-46a6-8cc9-e336d397512c</vt:lpwstr>
  </property>
  <property fmtid="{D5CDD505-2E9C-101B-9397-08002B2CF9AE}" pid="8" name="MSIP_Label_c93be096-951f-40f1-830d-c27b8a8c2c27_ContentBits">
    <vt:lpwstr>0</vt:lpwstr>
  </property>
  <property fmtid="{D5CDD505-2E9C-101B-9397-08002B2CF9AE}" pid="9" name="MSIP_Label_c93be096-951f-40f1-830d-c27b8a8c2c27_Tag">
    <vt:lpwstr>10, 3, 0, 2</vt:lpwstr>
  </property>
</Properties>
</file>