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3299400" cy="18719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96">
          <p15:clr>
            <a:srgbClr val="A4A3A4"/>
          </p15:clr>
        </p15:guide>
        <p15:guide id="2" pos="10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5B3"/>
    <a:srgbClr val="0085CE"/>
    <a:srgbClr val="0095D9"/>
    <a:srgbClr val="F15922"/>
    <a:srgbClr val="F25822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9" d="100"/>
          <a:sy n="19" d="100"/>
        </p:scale>
        <p:origin x="756" y="80"/>
      </p:cViewPr>
      <p:guideLst>
        <p:guide orient="horz" pos="5896"/>
        <p:guide pos="10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2425" y="3063635"/>
            <a:ext cx="24974550" cy="6517264"/>
          </a:xfrm>
        </p:spPr>
        <p:txBody>
          <a:bodyPr anchor="b"/>
          <a:lstStyle>
            <a:lvl1pPr algn="ctr">
              <a:defRPr sz="163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2425" y="9832230"/>
            <a:ext cx="24974550" cy="4519617"/>
          </a:xfrm>
        </p:spPr>
        <p:txBody>
          <a:bodyPr/>
          <a:lstStyle>
            <a:lvl1pPr marL="0" indent="0" algn="ctr">
              <a:buNone/>
              <a:defRPr sz="6551"/>
            </a:lvl1pPr>
            <a:lvl2pPr marL="1247973" indent="0" algn="ctr">
              <a:buNone/>
              <a:defRPr sz="5459"/>
            </a:lvl2pPr>
            <a:lvl3pPr marL="2495946" indent="0" algn="ctr">
              <a:buNone/>
              <a:defRPr sz="4913"/>
            </a:lvl3pPr>
            <a:lvl4pPr marL="3743919" indent="0" algn="ctr">
              <a:buNone/>
              <a:defRPr sz="4367"/>
            </a:lvl4pPr>
            <a:lvl5pPr marL="4991892" indent="0" algn="ctr">
              <a:buNone/>
              <a:defRPr sz="4367"/>
            </a:lvl5pPr>
            <a:lvl6pPr marL="6239866" indent="0" algn="ctr">
              <a:buNone/>
              <a:defRPr sz="4367"/>
            </a:lvl6pPr>
            <a:lvl7pPr marL="7487839" indent="0" algn="ctr">
              <a:buNone/>
              <a:defRPr sz="4367"/>
            </a:lvl7pPr>
            <a:lvl8pPr marL="8735812" indent="0" algn="ctr">
              <a:buNone/>
              <a:defRPr sz="4367"/>
            </a:lvl8pPr>
            <a:lvl9pPr marL="9983785" indent="0" algn="ctr">
              <a:buNone/>
              <a:defRPr sz="4367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43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6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29883" y="996656"/>
            <a:ext cx="7180183" cy="1586416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9334" y="996656"/>
            <a:ext cx="21124307" cy="1586416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45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990" y="4666953"/>
            <a:ext cx="28720733" cy="7786915"/>
          </a:xfrm>
        </p:spPr>
        <p:txBody>
          <a:bodyPr anchor="b"/>
          <a:lstStyle>
            <a:lvl1pPr>
              <a:defRPr sz="163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990" y="12527535"/>
            <a:ext cx="28720733" cy="4094955"/>
          </a:xfrm>
        </p:spPr>
        <p:txBody>
          <a:bodyPr/>
          <a:lstStyle>
            <a:lvl1pPr marL="0" indent="0">
              <a:buNone/>
              <a:defRPr sz="6551">
                <a:solidFill>
                  <a:schemeClr val="tx1">
                    <a:tint val="75000"/>
                  </a:schemeClr>
                </a:solidFill>
              </a:defRPr>
            </a:lvl1pPr>
            <a:lvl2pPr marL="1247973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2pPr>
            <a:lvl3pPr marL="2495946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3pPr>
            <a:lvl4pPr marL="3743919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4pPr>
            <a:lvl5pPr marL="4991892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5pPr>
            <a:lvl6pPr marL="6239866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6pPr>
            <a:lvl7pPr marL="7487839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7pPr>
            <a:lvl8pPr marL="8735812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8pPr>
            <a:lvl9pPr marL="9983785" indent="0">
              <a:buNone/>
              <a:defRPr sz="43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9334" y="4983280"/>
            <a:ext cx="14152245" cy="118775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57821" y="4983280"/>
            <a:ext cx="14152245" cy="118775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1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671" y="996657"/>
            <a:ext cx="28720733" cy="361829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672" y="4588952"/>
            <a:ext cx="14087206" cy="2248975"/>
          </a:xfrm>
        </p:spPr>
        <p:txBody>
          <a:bodyPr anchor="b"/>
          <a:lstStyle>
            <a:lvl1pPr marL="0" indent="0">
              <a:buNone/>
              <a:defRPr sz="6551" b="1"/>
            </a:lvl1pPr>
            <a:lvl2pPr marL="1247973" indent="0">
              <a:buNone/>
              <a:defRPr sz="5459" b="1"/>
            </a:lvl2pPr>
            <a:lvl3pPr marL="2495946" indent="0">
              <a:buNone/>
              <a:defRPr sz="4913" b="1"/>
            </a:lvl3pPr>
            <a:lvl4pPr marL="3743919" indent="0">
              <a:buNone/>
              <a:defRPr sz="4367" b="1"/>
            </a:lvl4pPr>
            <a:lvl5pPr marL="4991892" indent="0">
              <a:buNone/>
              <a:defRPr sz="4367" b="1"/>
            </a:lvl5pPr>
            <a:lvl6pPr marL="6239866" indent="0">
              <a:buNone/>
              <a:defRPr sz="4367" b="1"/>
            </a:lvl6pPr>
            <a:lvl7pPr marL="7487839" indent="0">
              <a:buNone/>
              <a:defRPr sz="4367" b="1"/>
            </a:lvl7pPr>
            <a:lvl8pPr marL="8735812" indent="0">
              <a:buNone/>
              <a:defRPr sz="4367" b="1"/>
            </a:lvl8pPr>
            <a:lvl9pPr marL="9983785" indent="0">
              <a:buNone/>
              <a:defRPr sz="4367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72" y="6837927"/>
            <a:ext cx="14087206" cy="100575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857821" y="4588952"/>
            <a:ext cx="14156582" cy="2248975"/>
          </a:xfrm>
        </p:spPr>
        <p:txBody>
          <a:bodyPr anchor="b"/>
          <a:lstStyle>
            <a:lvl1pPr marL="0" indent="0">
              <a:buNone/>
              <a:defRPr sz="6551" b="1"/>
            </a:lvl1pPr>
            <a:lvl2pPr marL="1247973" indent="0">
              <a:buNone/>
              <a:defRPr sz="5459" b="1"/>
            </a:lvl2pPr>
            <a:lvl3pPr marL="2495946" indent="0">
              <a:buNone/>
              <a:defRPr sz="4913" b="1"/>
            </a:lvl3pPr>
            <a:lvl4pPr marL="3743919" indent="0">
              <a:buNone/>
              <a:defRPr sz="4367" b="1"/>
            </a:lvl4pPr>
            <a:lvl5pPr marL="4991892" indent="0">
              <a:buNone/>
              <a:defRPr sz="4367" b="1"/>
            </a:lvl5pPr>
            <a:lvl6pPr marL="6239866" indent="0">
              <a:buNone/>
              <a:defRPr sz="4367" b="1"/>
            </a:lvl6pPr>
            <a:lvl7pPr marL="7487839" indent="0">
              <a:buNone/>
              <a:defRPr sz="4367" b="1"/>
            </a:lvl7pPr>
            <a:lvl8pPr marL="8735812" indent="0">
              <a:buNone/>
              <a:defRPr sz="4367" b="1"/>
            </a:lvl8pPr>
            <a:lvl9pPr marL="9983785" indent="0">
              <a:buNone/>
              <a:defRPr sz="4367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57821" y="6837927"/>
            <a:ext cx="14156582" cy="100575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3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3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672" y="1247987"/>
            <a:ext cx="10739922" cy="4367953"/>
          </a:xfrm>
        </p:spPr>
        <p:txBody>
          <a:bodyPr anchor="b"/>
          <a:lstStyle>
            <a:lvl1pPr>
              <a:defRPr sz="87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6582" y="2695306"/>
            <a:ext cx="16857821" cy="13303191"/>
          </a:xfrm>
        </p:spPr>
        <p:txBody>
          <a:bodyPr/>
          <a:lstStyle>
            <a:lvl1pPr>
              <a:defRPr sz="8735"/>
            </a:lvl1pPr>
            <a:lvl2pPr>
              <a:defRPr sz="7643"/>
            </a:lvl2pPr>
            <a:lvl3pPr>
              <a:defRPr sz="6551"/>
            </a:lvl3pPr>
            <a:lvl4pPr>
              <a:defRPr sz="5459"/>
            </a:lvl4pPr>
            <a:lvl5pPr>
              <a:defRPr sz="5459"/>
            </a:lvl5pPr>
            <a:lvl6pPr>
              <a:defRPr sz="5459"/>
            </a:lvl6pPr>
            <a:lvl7pPr>
              <a:defRPr sz="5459"/>
            </a:lvl7pPr>
            <a:lvl8pPr>
              <a:defRPr sz="5459"/>
            </a:lvl8pPr>
            <a:lvl9pPr>
              <a:defRPr sz="5459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672" y="5615940"/>
            <a:ext cx="10739922" cy="10404224"/>
          </a:xfrm>
        </p:spPr>
        <p:txBody>
          <a:bodyPr/>
          <a:lstStyle>
            <a:lvl1pPr marL="0" indent="0">
              <a:buNone/>
              <a:defRPr sz="4367"/>
            </a:lvl1pPr>
            <a:lvl2pPr marL="1247973" indent="0">
              <a:buNone/>
              <a:defRPr sz="3821"/>
            </a:lvl2pPr>
            <a:lvl3pPr marL="2495946" indent="0">
              <a:buNone/>
              <a:defRPr sz="3276"/>
            </a:lvl3pPr>
            <a:lvl4pPr marL="3743919" indent="0">
              <a:buNone/>
              <a:defRPr sz="2730"/>
            </a:lvl4pPr>
            <a:lvl5pPr marL="4991892" indent="0">
              <a:buNone/>
              <a:defRPr sz="2730"/>
            </a:lvl5pPr>
            <a:lvl6pPr marL="6239866" indent="0">
              <a:buNone/>
              <a:defRPr sz="2730"/>
            </a:lvl6pPr>
            <a:lvl7pPr marL="7487839" indent="0">
              <a:buNone/>
              <a:defRPr sz="2730"/>
            </a:lvl7pPr>
            <a:lvl8pPr marL="8735812" indent="0">
              <a:buNone/>
              <a:defRPr sz="2730"/>
            </a:lvl8pPr>
            <a:lvl9pPr marL="9983785" indent="0">
              <a:buNone/>
              <a:defRPr sz="273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49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672" y="1247987"/>
            <a:ext cx="10739922" cy="4367953"/>
          </a:xfrm>
        </p:spPr>
        <p:txBody>
          <a:bodyPr anchor="b"/>
          <a:lstStyle>
            <a:lvl1pPr>
              <a:defRPr sz="87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56582" y="2695306"/>
            <a:ext cx="16857821" cy="13303191"/>
          </a:xfrm>
        </p:spPr>
        <p:txBody>
          <a:bodyPr anchor="t"/>
          <a:lstStyle>
            <a:lvl1pPr marL="0" indent="0">
              <a:buNone/>
              <a:defRPr sz="8735"/>
            </a:lvl1pPr>
            <a:lvl2pPr marL="1247973" indent="0">
              <a:buNone/>
              <a:defRPr sz="7643"/>
            </a:lvl2pPr>
            <a:lvl3pPr marL="2495946" indent="0">
              <a:buNone/>
              <a:defRPr sz="6551"/>
            </a:lvl3pPr>
            <a:lvl4pPr marL="3743919" indent="0">
              <a:buNone/>
              <a:defRPr sz="5459"/>
            </a:lvl4pPr>
            <a:lvl5pPr marL="4991892" indent="0">
              <a:buNone/>
              <a:defRPr sz="5459"/>
            </a:lvl5pPr>
            <a:lvl6pPr marL="6239866" indent="0">
              <a:buNone/>
              <a:defRPr sz="5459"/>
            </a:lvl6pPr>
            <a:lvl7pPr marL="7487839" indent="0">
              <a:buNone/>
              <a:defRPr sz="5459"/>
            </a:lvl7pPr>
            <a:lvl8pPr marL="8735812" indent="0">
              <a:buNone/>
              <a:defRPr sz="5459"/>
            </a:lvl8pPr>
            <a:lvl9pPr marL="9983785" indent="0">
              <a:buNone/>
              <a:defRPr sz="545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672" y="5615940"/>
            <a:ext cx="10739922" cy="10404224"/>
          </a:xfrm>
        </p:spPr>
        <p:txBody>
          <a:bodyPr/>
          <a:lstStyle>
            <a:lvl1pPr marL="0" indent="0">
              <a:buNone/>
              <a:defRPr sz="4367"/>
            </a:lvl1pPr>
            <a:lvl2pPr marL="1247973" indent="0">
              <a:buNone/>
              <a:defRPr sz="3821"/>
            </a:lvl2pPr>
            <a:lvl3pPr marL="2495946" indent="0">
              <a:buNone/>
              <a:defRPr sz="3276"/>
            </a:lvl3pPr>
            <a:lvl4pPr marL="3743919" indent="0">
              <a:buNone/>
              <a:defRPr sz="2730"/>
            </a:lvl4pPr>
            <a:lvl5pPr marL="4991892" indent="0">
              <a:buNone/>
              <a:defRPr sz="2730"/>
            </a:lvl5pPr>
            <a:lvl6pPr marL="6239866" indent="0">
              <a:buNone/>
              <a:defRPr sz="2730"/>
            </a:lvl6pPr>
            <a:lvl7pPr marL="7487839" indent="0">
              <a:buNone/>
              <a:defRPr sz="2730"/>
            </a:lvl7pPr>
            <a:lvl8pPr marL="8735812" indent="0">
              <a:buNone/>
              <a:defRPr sz="2730"/>
            </a:lvl8pPr>
            <a:lvl9pPr marL="9983785" indent="0">
              <a:buNone/>
              <a:defRPr sz="273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2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9334" y="996657"/>
            <a:ext cx="28720733" cy="361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9334" y="4983280"/>
            <a:ext cx="28720733" cy="1187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9334" y="17350483"/>
            <a:ext cx="749236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30426" y="17350483"/>
            <a:ext cx="11238548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7701" y="17350483"/>
            <a:ext cx="749236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495946" rtl="0" eaLnBrk="1" latinLnBrk="0" hangingPunct="1">
        <a:lnSpc>
          <a:spcPct val="90000"/>
        </a:lnSpc>
        <a:spcBef>
          <a:spcPct val="0"/>
        </a:spcBef>
        <a:buNone/>
        <a:defRPr sz="12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987" indent="-623987" algn="l" defTabSz="2495946" rtl="0" eaLnBrk="1" latinLnBrk="0" hangingPunct="1">
        <a:lnSpc>
          <a:spcPct val="90000"/>
        </a:lnSpc>
        <a:spcBef>
          <a:spcPts val="2730"/>
        </a:spcBef>
        <a:buFont typeface="Arial" panose="020B0604020202020204" pitchFamily="34" charset="0"/>
        <a:buChar char="•"/>
        <a:defRPr sz="7643" kern="1200">
          <a:solidFill>
            <a:schemeClr val="tx1"/>
          </a:solidFill>
          <a:latin typeface="+mn-lt"/>
          <a:ea typeface="+mn-ea"/>
          <a:cs typeface="+mn-cs"/>
        </a:defRPr>
      </a:lvl1pPr>
      <a:lvl2pPr marL="1871960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6551" kern="1200">
          <a:solidFill>
            <a:schemeClr val="tx1"/>
          </a:solidFill>
          <a:latin typeface="+mn-lt"/>
          <a:ea typeface="+mn-ea"/>
          <a:cs typeface="+mn-cs"/>
        </a:defRPr>
      </a:lvl2pPr>
      <a:lvl3pPr marL="3119933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5459" kern="1200">
          <a:solidFill>
            <a:schemeClr val="tx1"/>
          </a:solidFill>
          <a:latin typeface="+mn-lt"/>
          <a:ea typeface="+mn-ea"/>
          <a:cs typeface="+mn-cs"/>
        </a:defRPr>
      </a:lvl3pPr>
      <a:lvl4pPr marL="4367906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4pPr>
      <a:lvl5pPr marL="5615879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5pPr>
      <a:lvl6pPr marL="6863852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6pPr>
      <a:lvl7pPr marL="8111825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7pPr>
      <a:lvl8pPr marL="9359798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8pPr>
      <a:lvl9pPr marL="10607772" indent="-623987" algn="l" defTabSz="2495946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1pPr>
      <a:lvl2pPr marL="1247973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2pPr>
      <a:lvl3pPr marL="2495946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3pPr>
      <a:lvl4pPr marL="3743919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4pPr>
      <a:lvl5pPr marL="4991892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5pPr>
      <a:lvl6pPr marL="6239866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6pPr>
      <a:lvl7pPr marL="7487839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7pPr>
      <a:lvl8pPr marL="8735812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8pPr>
      <a:lvl9pPr marL="9983785" algn="l" defTabSz="2495946" rtl="0" eaLnBrk="1" latinLnBrk="0" hangingPunct="1">
        <a:defRPr sz="4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6172" y="1876837"/>
            <a:ext cx="23917786" cy="1779718"/>
          </a:xfrm>
          <a:prstGeom prst="rect">
            <a:avLst/>
          </a:prstGeom>
          <a:noFill/>
          <a:ln>
            <a:noFill/>
          </a:ln>
        </p:spPr>
        <p:txBody>
          <a:bodyPr lIns="131605" tIns="131605" rIns="131605" bIns="131605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Lamoš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R. 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Penka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I.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,Chovanec Z.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Gál B.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Klinika otorinolaryngologie a chirurgie hlavy a krku FN u sv. Anny a LF MU v Brně, </a:t>
            </a: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 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I. Chirurgická klinika FN u sv. Anny a LF MU v Brně</a:t>
            </a:r>
          </a:p>
          <a:p>
            <a:pPr algn="ctr">
              <a:spcBef>
                <a:spcPct val="20000"/>
              </a:spcBef>
              <a:defRPr/>
            </a:pPr>
            <a:endParaRPr lang="cs-CZ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20297" y="471603"/>
            <a:ext cx="20924248" cy="1016116"/>
          </a:xfrm>
          <a:prstGeom prst="rect">
            <a:avLst/>
          </a:prstGeom>
          <a:noFill/>
          <a:ln>
            <a:noFill/>
          </a:ln>
        </p:spPr>
        <p:txBody>
          <a:bodyPr lIns="196992" tIns="197411" rIns="196992" bIns="19699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sz="4800" b="1" noProof="0" dirty="0" err="1">
                <a:solidFill>
                  <a:srgbClr val="0095D9"/>
                </a:solidFill>
                <a:latin typeface="Arial" panose="020B0604020202020204" pitchFamily="34" charset="0"/>
              </a:rPr>
              <a:t>Transcervikální</a:t>
            </a:r>
            <a:r>
              <a:rPr lang="cs-CZ" sz="4800" b="1" noProof="0" dirty="0">
                <a:solidFill>
                  <a:srgbClr val="0095D9"/>
                </a:solidFill>
                <a:latin typeface="Arial" panose="020B0604020202020204" pitchFamily="34" charset="0"/>
              </a:rPr>
              <a:t> resekce tumoru krční části jícnu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99" y="0"/>
            <a:ext cx="11648723" cy="2167506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64" y="3705229"/>
            <a:ext cx="6661890" cy="498088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33963" tIns="233963" rIns="233963" bIns="233963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b="1" noProof="0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Transcervikální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přistup pro resekci tumoru jícnu je postup, při kterém je jícen v krční oblasti exponován řezem na krku a jeho mobilizací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Alternativy: Endoskopické metody (např. endoskopická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submukózní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disekce, endoskopická mukózní resekce), přístupy z torakotomie, či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torakoskopie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Vhodný zejména pro benigní léze, nebo nemetastazující malignity v časném stádiu T1.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tabLst>
                <a:tab pos="273050" algn="l"/>
              </a:tabLst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715" y="3656555"/>
            <a:ext cx="6883158" cy="1004278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33963" tIns="233963" rIns="233963" bIns="233963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Diskuze 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Arial" panose="020B0604020202020204" pitchFamily="34" charset="0"/>
              </a:rPr>
              <a:t>Srovnání </a:t>
            </a:r>
            <a:r>
              <a:rPr lang="cs-CZ" altLang="cs-CZ" dirty="0" err="1">
                <a:latin typeface="Arial" panose="020B0604020202020204" pitchFamily="34" charset="0"/>
              </a:rPr>
              <a:t>transcervikálního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přistupu</a:t>
            </a:r>
            <a:r>
              <a:rPr lang="cs-CZ" altLang="cs-CZ" dirty="0">
                <a:latin typeface="Arial" panose="020B0604020202020204" pitchFamily="34" charset="0"/>
              </a:rPr>
              <a:t> s konvenčním </a:t>
            </a:r>
            <a:r>
              <a:rPr lang="cs-CZ" altLang="cs-CZ" dirty="0" err="1">
                <a:latin typeface="Arial" panose="020B0604020202020204" pitchFamily="34" charset="0"/>
              </a:rPr>
              <a:t>přistupem</a:t>
            </a:r>
            <a:r>
              <a:rPr lang="cs-CZ" altLang="cs-CZ" dirty="0">
                <a:latin typeface="Arial" panose="020B0604020202020204" pitchFamily="34" charset="0"/>
              </a:rPr>
              <a:t> (torakotomie se </a:t>
            </a:r>
            <a:r>
              <a:rPr lang="cs-CZ" altLang="cs-CZ" dirty="0" err="1">
                <a:latin typeface="Arial" panose="020B0604020202020204" pitchFamily="34" charset="0"/>
              </a:rPr>
              <a:t>sternotomii</a:t>
            </a:r>
            <a:r>
              <a:rPr lang="cs-CZ" altLang="cs-CZ" dirty="0">
                <a:latin typeface="Arial" panose="020B0604020202020204" pitchFamily="34" charset="0"/>
              </a:rPr>
              <a:t>):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Arial" panose="020B0604020202020204" pitchFamily="34" charset="0"/>
              </a:rPr>
              <a:t>	Výhody:</a:t>
            </a:r>
            <a:endParaRPr lang="cs-CZ" altLang="cs-CZ" sz="105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Výrazně menší </a:t>
            </a:r>
            <a:r>
              <a:rPr lang="cs-CZ" altLang="cs-CZ" dirty="0" err="1">
                <a:latin typeface="Arial" panose="020B0604020202020204" pitchFamily="34" charset="0"/>
              </a:rPr>
              <a:t>invazivita</a:t>
            </a:r>
            <a:endParaRPr lang="cs-CZ" altLang="cs-CZ" dirty="0"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Rychlejší rekonvalescence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Nižší riziko respiračních komplikací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Kratší délka anestezie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endParaRPr lang="cs-CZ" altLang="cs-CZ" dirty="0">
              <a:latin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rgbClr val="008BD2"/>
              </a:buClr>
              <a:buSzPct val="130000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Rizika: 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Skoré stadia tumorů (T1,T2, N0)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Limitovaný přístup k ošetření mediastinálních uzlin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Náročnost rekonstrukce jícnu</a:t>
            </a: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Riziko poranění zvratného nervu</a:t>
            </a:r>
          </a:p>
          <a:p>
            <a:pPr>
              <a:spcBef>
                <a:spcPct val="50000"/>
              </a:spcBef>
            </a:pPr>
            <a:r>
              <a:rPr lang="cs-CZ" sz="2000" dirty="0" err="1">
                <a:highlight>
                  <a:srgbClr val="FFFFFF"/>
                </a:highlight>
              </a:rPr>
              <a:t>Orringer</a:t>
            </a:r>
            <a:r>
              <a:rPr lang="cs-CZ" sz="2000" dirty="0">
                <a:highlight>
                  <a:srgbClr val="FFFFFF"/>
                </a:highlight>
              </a:rPr>
              <a:t> MB, </a:t>
            </a:r>
            <a:r>
              <a:rPr lang="cs-CZ" sz="2000" dirty="0" err="1">
                <a:highlight>
                  <a:srgbClr val="FFFFFF"/>
                </a:highlight>
              </a:rPr>
              <a:t>Marshall</a:t>
            </a:r>
            <a:r>
              <a:rPr lang="cs-CZ" sz="2000" dirty="0">
                <a:highlight>
                  <a:srgbClr val="FFFFFF"/>
                </a:highlight>
              </a:rPr>
              <a:t> B, </a:t>
            </a:r>
            <a:r>
              <a:rPr lang="cs-CZ" sz="2000" dirty="0" err="1">
                <a:highlight>
                  <a:srgbClr val="FFFFFF"/>
                </a:highlight>
              </a:rPr>
              <a:t>Iannettoni</a:t>
            </a:r>
            <a:r>
              <a:rPr lang="cs-CZ" sz="2000" dirty="0">
                <a:highlight>
                  <a:srgbClr val="FFFFFF"/>
                </a:highlight>
              </a:rPr>
              <a:t> MD. </a:t>
            </a:r>
            <a:r>
              <a:rPr lang="cs-CZ" sz="2000" dirty="0" err="1">
                <a:highlight>
                  <a:srgbClr val="FFFFFF"/>
                </a:highlight>
              </a:rPr>
              <a:t>Title</a:t>
            </a:r>
            <a:r>
              <a:rPr lang="cs-CZ" sz="2000" dirty="0">
                <a:highlight>
                  <a:srgbClr val="FFFFFF"/>
                </a:highlight>
              </a:rPr>
              <a:t>: </a:t>
            </a:r>
            <a:r>
              <a:rPr lang="cs-CZ" sz="2000" dirty="0" err="1">
                <a:highlight>
                  <a:srgbClr val="FFFFFF"/>
                </a:highlight>
              </a:rPr>
              <a:t>Transhiatal</a:t>
            </a:r>
            <a:r>
              <a:rPr lang="cs-CZ" sz="2000" dirty="0">
                <a:highlight>
                  <a:srgbClr val="FFFFFF"/>
                </a:highlight>
              </a:rPr>
              <a:t> </a:t>
            </a:r>
            <a:r>
              <a:rPr lang="cs-CZ" sz="2000" dirty="0" err="1">
                <a:highlight>
                  <a:srgbClr val="FFFFFF"/>
                </a:highlight>
              </a:rPr>
              <a:t>esophagectomy</a:t>
            </a:r>
            <a:r>
              <a:rPr lang="cs-CZ" sz="2000" dirty="0">
                <a:highlight>
                  <a:srgbClr val="FFFFFF"/>
                </a:highlight>
              </a:rPr>
              <a:t>: </a:t>
            </a:r>
            <a:r>
              <a:rPr lang="cs-CZ" sz="2000" dirty="0" err="1">
                <a:highlight>
                  <a:srgbClr val="FFFFFF"/>
                </a:highlight>
              </a:rPr>
              <a:t>clinical</a:t>
            </a:r>
            <a:r>
              <a:rPr lang="cs-CZ" sz="2000" dirty="0">
                <a:highlight>
                  <a:srgbClr val="FFFFFF"/>
                </a:highlight>
              </a:rPr>
              <a:t> </a:t>
            </a:r>
            <a:r>
              <a:rPr lang="cs-CZ" sz="2000" dirty="0" err="1">
                <a:highlight>
                  <a:srgbClr val="FFFFFF"/>
                </a:highlight>
              </a:rPr>
              <a:t>experience</a:t>
            </a:r>
            <a:r>
              <a:rPr lang="cs-CZ" sz="2000" dirty="0">
                <a:highlight>
                  <a:srgbClr val="FFFFFF"/>
                </a:highlight>
              </a:rPr>
              <a:t> and </a:t>
            </a:r>
            <a:r>
              <a:rPr lang="cs-CZ" sz="2000" dirty="0" err="1">
                <a:highlight>
                  <a:srgbClr val="FFFFFF"/>
                </a:highlight>
              </a:rPr>
              <a:t>refinements</a:t>
            </a:r>
            <a:r>
              <a:rPr lang="cs-CZ" sz="2000" dirty="0">
                <a:highlight>
                  <a:srgbClr val="FFFFFF"/>
                </a:highlight>
              </a:rPr>
              <a:t>. • </a:t>
            </a:r>
            <a:r>
              <a:rPr lang="cs-CZ" sz="2000" dirty="0" err="1">
                <a:highlight>
                  <a:srgbClr val="FFFFFF"/>
                </a:highlight>
              </a:rPr>
              <a:t>Journal</a:t>
            </a:r>
            <a:r>
              <a:rPr lang="cs-CZ" sz="2000" dirty="0">
                <a:highlight>
                  <a:srgbClr val="FFFFFF"/>
                </a:highlight>
              </a:rPr>
              <a:t>: </a:t>
            </a:r>
            <a:r>
              <a:rPr lang="cs-CZ" sz="2000" dirty="0" err="1">
                <a:highlight>
                  <a:srgbClr val="FFFFFF"/>
                </a:highlight>
              </a:rPr>
              <a:t>The</a:t>
            </a:r>
            <a:r>
              <a:rPr lang="cs-CZ" sz="2000" dirty="0">
                <a:highlight>
                  <a:srgbClr val="FFFFFF"/>
                </a:highlight>
              </a:rPr>
              <a:t> </a:t>
            </a:r>
            <a:r>
              <a:rPr lang="cs-CZ" sz="2000" dirty="0" err="1">
                <a:highlight>
                  <a:srgbClr val="FFFFFF"/>
                </a:highlight>
              </a:rPr>
              <a:t>Annals</a:t>
            </a:r>
            <a:r>
              <a:rPr lang="cs-CZ" sz="2000" dirty="0">
                <a:highlight>
                  <a:srgbClr val="FFFFFF"/>
                </a:highlight>
              </a:rPr>
              <a:t> </a:t>
            </a:r>
            <a:r>
              <a:rPr lang="cs-CZ" sz="2000" dirty="0" err="1">
                <a:highlight>
                  <a:srgbClr val="FFFFFF"/>
                </a:highlight>
              </a:rPr>
              <a:t>of</a:t>
            </a:r>
            <a:r>
              <a:rPr lang="cs-CZ" sz="2000" dirty="0">
                <a:highlight>
                  <a:srgbClr val="FFFFFF"/>
                </a:highlight>
              </a:rPr>
              <a:t> </a:t>
            </a:r>
            <a:r>
              <a:rPr lang="cs-CZ" sz="2000" dirty="0" err="1">
                <a:highlight>
                  <a:srgbClr val="FFFFFF"/>
                </a:highlight>
              </a:rPr>
              <a:t>Surgery</a:t>
            </a:r>
            <a:r>
              <a:rPr lang="cs-CZ" sz="2000" dirty="0">
                <a:highlight>
                  <a:srgbClr val="FFFFFF"/>
                </a:highlight>
              </a:rPr>
              <a:t>, 1999; 230(3):392–400. • DOI: 10.1097/00000658-199909000-00015</a:t>
            </a:r>
            <a:endParaRPr lang="cs-CZ" altLang="nl-NL" sz="20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highlight>
                  <a:srgbClr val="FFFFFF"/>
                </a:highlight>
              </a:rPr>
              <a:t>Rice TW, Blackstone EH, </a:t>
            </a:r>
            <a:r>
              <a:rPr lang="en-US" sz="2000" dirty="0" err="1">
                <a:highlight>
                  <a:srgbClr val="FFFFFF"/>
                </a:highlight>
              </a:rPr>
              <a:t>Rusch</a:t>
            </a:r>
            <a:r>
              <a:rPr lang="en-US" sz="2000" dirty="0">
                <a:highlight>
                  <a:srgbClr val="FFFFFF"/>
                </a:highlight>
              </a:rPr>
              <a:t> VW. Title: Esophageal cancer: preoperative evaluation, operative management, and outcomes. • Journal: The Annals of Thoracic Surgery, 2001; 72(1):S1–S22. • DOI: 10.1016/S0003-4975(01)02998-0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AU" altLang="nl-NL" sz="1820" dirty="0">
              <a:latin typeface="Arial" panose="020B0604020202020204" pitchFamily="34" charset="0"/>
            </a:endParaRP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92" y="8861646"/>
            <a:ext cx="6639462" cy="947207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33963" tIns="233963" rIns="233963" bIns="233963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tabLst>
                <a:tab pos="360363" algn="l"/>
              </a:tabLst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MR</a:t>
            </a:r>
          </a:p>
          <a:p>
            <a:pPr marL="0" indent="0" algn="just">
              <a:spcBef>
                <a:spcPct val="0"/>
              </a:spcBef>
              <a:tabLst>
                <a:tab pos="360363" algn="l"/>
              </a:tabLst>
            </a:pPr>
            <a:endParaRPr lang="cs-CZ" altLang="cs-CZ" sz="110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8BD2"/>
              </a:buClr>
              <a:buSzPct val="130000"/>
              <a:tabLst>
                <a:tab pos="360363" algn="l"/>
              </a:tabLst>
            </a:pP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884" y="3656556"/>
            <a:ext cx="16240335" cy="1467716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33963" tIns="233963" rIns="233963" bIns="233963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Výsledky – kazuistika</a:t>
            </a:r>
          </a:p>
          <a:p>
            <a:pPr>
              <a:spcBef>
                <a:spcPct val="20000"/>
              </a:spcBef>
            </a:pPr>
            <a:endParaRPr lang="cs-CZ" altLang="cs-CZ" sz="11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 	56 letá žena bez zásadních interních komorbidit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	Anamnéza: 6 měsíců trvající dysfagické potíže, bez ztráty hmotnosti, bez </a:t>
            </a:r>
            <a:r>
              <a:rPr lang="cs-CZ" altLang="cs-CZ" dirty="0" err="1">
                <a:latin typeface="Arial" panose="020B0604020202020204" pitchFamily="34" charset="0"/>
              </a:rPr>
              <a:t>anemizace</a:t>
            </a:r>
            <a:r>
              <a:rPr lang="cs-CZ" altLang="cs-CZ" dirty="0">
                <a:latin typeface="Arial" panose="020B0604020202020204" pitchFamily="34" charset="0"/>
              </a:rPr>
              <a:t> a </a:t>
            </a:r>
            <a:r>
              <a:rPr lang="cs-CZ" altLang="cs-CZ" dirty="0" err="1">
                <a:latin typeface="Arial" panose="020B0604020202020204" pitchFamily="34" charset="0"/>
              </a:rPr>
              <a:t>melény</a:t>
            </a:r>
            <a:r>
              <a:rPr lang="cs-CZ" altLang="cs-CZ" dirty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Rigidní endoskopii verifikován vzorek tkáně jako </a:t>
            </a:r>
            <a:r>
              <a:rPr lang="cs-CZ" altLang="cs-CZ" dirty="0" err="1">
                <a:latin typeface="Arial" panose="020B0604020202020204" pitchFamily="34" charset="0"/>
              </a:rPr>
              <a:t>low</a:t>
            </a:r>
            <a:r>
              <a:rPr lang="cs-CZ" altLang="cs-CZ" dirty="0">
                <a:latin typeface="Arial" panose="020B0604020202020204" pitchFamily="34" charset="0"/>
              </a:rPr>
              <a:t> grade </a:t>
            </a:r>
            <a:r>
              <a:rPr lang="cs-CZ" altLang="cs-CZ" dirty="0" err="1">
                <a:latin typeface="Arial" panose="020B0604020202020204" pitchFamily="34" charset="0"/>
              </a:rPr>
              <a:t>liposarkom</a:t>
            </a:r>
            <a:r>
              <a:rPr lang="cs-CZ" altLang="cs-CZ" dirty="0">
                <a:latin typeface="Arial" panose="020B0604020202020204" pitchFamily="34" charset="0"/>
              </a:rPr>
              <a:t> (T1N0M0) 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Endoskopicky ověřena příznivá konfigurace tumoru pro </a:t>
            </a:r>
            <a:r>
              <a:rPr lang="cs-CZ" altLang="cs-CZ" dirty="0" err="1">
                <a:latin typeface="Arial" panose="020B0604020202020204" pitchFamily="34" charset="0"/>
              </a:rPr>
              <a:t>transcervikální</a:t>
            </a:r>
            <a:r>
              <a:rPr lang="cs-CZ" altLang="cs-CZ" dirty="0">
                <a:latin typeface="Arial" panose="020B0604020202020204" pitchFamily="34" charset="0"/>
              </a:rPr>
              <a:t> resekci (infiltrát </a:t>
            </a:r>
            <a:r>
              <a:rPr lang="cs-CZ" altLang="cs-CZ" dirty="0" err="1">
                <a:latin typeface="Arial" panose="020B0604020202020204" pitchFamily="34" charset="0"/>
              </a:rPr>
              <a:t>endoluminální</a:t>
            </a:r>
            <a:r>
              <a:rPr lang="cs-CZ" altLang="cs-CZ" dirty="0">
                <a:latin typeface="Arial" panose="020B0604020202020204" pitchFamily="34" charset="0"/>
              </a:rPr>
              <a:t>, stopkatý)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Indikační komisi za přítomnosti hrudního chirurga i gastroenterologa zvažovány možné přístupy 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Indikována </a:t>
            </a:r>
            <a:r>
              <a:rPr lang="cs-CZ" altLang="cs-CZ" dirty="0" err="1">
                <a:latin typeface="Arial" panose="020B0604020202020204" pitchFamily="34" charset="0"/>
              </a:rPr>
              <a:t>trascervikální</a:t>
            </a:r>
            <a:r>
              <a:rPr lang="cs-CZ" altLang="cs-CZ" dirty="0">
                <a:latin typeface="Arial" panose="020B0604020202020204" pitchFamily="34" charset="0"/>
              </a:rPr>
              <a:t> resekce v multioborové spolupráci pro možnou konverzi přístupu z torakotomie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Pro </a:t>
            </a:r>
            <a:r>
              <a:rPr lang="cs-CZ" altLang="cs-CZ" dirty="0" err="1">
                <a:latin typeface="Arial" panose="020B0604020202020204" pitchFamily="34" charset="0"/>
              </a:rPr>
              <a:t>peroperační</a:t>
            </a:r>
            <a:r>
              <a:rPr lang="cs-CZ" altLang="cs-CZ" dirty="0">
                <a:latin typeface="Arial" panose="020B0604020202020204" pitchFamily="34" charset="0"/>
              </a:rPr>
              <a:t> identifikaci jícnu naložen rigidní </a:t>
            </a:r>
            <a:r>
              <a:rPr lang="cs-CZ" altLang="cs-CZ" dirty="0" err="1">
                <a:latin typeface="Arial" panose="020B0604020202020204" pitchFamily="34" charset="0"/>
              </a:rPr>
              <a:t>ezofagoskop</a:t>
            </a:r>
            <a:r>
              <a:rPr lang="cs-CZ" altLang="cs-CZ" dirty="0">
                <a:latin typeface="Arial" panose="020B0604020202020204" pitchFamily="34" charset="0"/>
              </a:rPr>
              <a:t> a NGS – obr. č. 2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Identifikace a chránění vit. struktur, kontinuální </a:t>
            </a:r>
            <a:r>
              <a:rPr lang="cs-CZ" altLang="cs-CZ" dirty="0" err="1">
                <a:latin typeface="Arial" panose="020B0604020202020204" pitchFamily="34" charset="0"/>
              </a:rPr>
              <a:t>vagální</a:t>
            </a:r>
            <a:r>
              <a:rPr lang="cs-CZ" altLang="cs-CZ" dirty="0">
                <a:latin typeface="Arial" panose="020B0604020202020204" pitchFamily="34" charset="0"/>
              </a:rPr>
              <a:t> stimulace, mobilizována krční část jícnu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Za endoskopické kontroly provedena vertikální ezofagotomie o délce 5cm – obr. č. 3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Tumor vyluxován zevně ventrální ezofagotomii, identifikace stopky, která má charakter slizniční řasy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Stopka resekována </a:t>
            </a:r>
            <a:r>
              <a:rPr lang="cs-CZ" altLang="cs-CZ" dirty="0" err="1">
                <a:latin typeface="Arial" panose="020B0604020202020204" pitchFamily="34" charset="0"/>
              </a:rPr>
              <a:t>staplerem</a:t>
            </a:r>
            <a:r>
              <a:rPr lang="cs-CZ" altLang="cs-CZ" dirty="0">
                <a:latin typeface="Arial" panose="020B0604020202020204" pitchFamily="34" charset="0"/>
              </a:rPr>
              <a:t>, okrajová linie odeslána na </a:t>
            </a:r>
            <a:r>
              <a:rPr lang="cs-CZ" altLang="cs-CZ" dirty="0" err="1">
                <a:latin typeface="Arial" panose="020B0604020202020204" pitchFamily="34" charset="0"/>
              </a:rPr>
              <a:t>peroperační</a:t>
            </a:r>
            <a:r>
              <a:rPr lang="cs-CZ" altLang="cs-CZ" dirty="0">
                <a:latin typeface="Arial" panose="020B0604020202020204" pitchFamily="34" charset="0"/>
              </a:rPr>
              <a:t> histologické vyšetření – obr. č. 4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Podélná ezofagotomie ošetřena </a:t>
            </a:r>
            <a:r>
              <a:rPr lang="cs-CZ" altLang="cs-CZ" dirty="0" err="1">
                <a:latin typeface="Arial" panose="020B0604020202020204" pitchFamily="34" charset="0"/>
              </a:rPr>
              <a:t>staplerem</a:t>
            </a:r>
            <a:r>
              <a:rPr lang="cs-CZ" altLang="cs-CZ" dirty="0">
                <a:latin typeface="Arial" panose="020B0604020202020204" pitchFamily="34" charset="0"/>
              </a:rPr>
              <a:t> a sutura ručně prošita s adaptací svalové vrstvy – obr č. 5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   NGS odstraněna desátý pooperační den se zahájením per os stravy, vyhojení defektu per </a:t>
            </a:r>
            <a:r>
              <a:rPr lang="cs-CZ" altLang="cs-CZ" dirty="0" err="1">
                <a:latin typeface="Arial" panose="020B0604020202020204" pitchFamily="34" charset="0"/>
              </a:rPr>
              <a:t>primam</a:t>
            </a:r>
            <a:r>
              <a:rPr lang="cs-CZ" altLang="cs-CZ" dirty="0">
                <a:latin typeface="Arial" panose="020B0604020202020204" pitchFamily="34" charset="0"/>
              </a:rPr>
              <a:t>, hospitalizace </a:t>
            </a:r>
            <a:r>
              <a:rPr lang="cs-CZ" altLang="cs-CZ">
                <a:latin typeface="Arial" panose="020B0604020202020204" pitchFamily="34" charset="0"/>
              </a:rPr>
              <a:t>dva 	týdny</a:t>
            </a:r>
            <a:r>
              <a:rPr lang="cs-CZ" altLang="cs-CZ" dirty="0">
                <a:latin typeface="Arial" panose="020B0604020202020204" pitchFamily="34" charset="0"/>
              </a:rPr>
              <a:t>; </a:t>
            </a:r>
            <a:r>
              <a:rPr lang="en-US" altLang="cs-CZ" dirty="0" err="1">
                <a:latin typeface="Arial" panose="020B0604020202020204" pitchFamily="34" charset="0"/>
              </a:rPr>
              <a:t>trval</a:t>
            </a:r>
            <a:r>
              <a:rPr lang="sk-SK" altLang="cs-CZ" dirty="0">
                <a:latin typeface="Arial" panose="020B0604020202020204" pitchFamily="34" charset="0"/>
              </a:rPr>
              <a:t>á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dispenzarizace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715" y="14289528"/>
            <a:ext cx="6883158" cy="399475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33963" tIns="233963" rIns="233963" bIns="233963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Závěry</a:t>
            </a:r>
          </a:p>
          <a:p>
            <a:pPr>
              <a:spcBef>
                <a:spcPct val="20000"/>
              </a:spcBef>
            </a:pPr>
            <a:endParaRPr lang="cs-CZ" altLang="cs-CZ" sz="11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altLang="cs-CZ" dirty="0">
                <a:latin typeface="Arial" panose="020B0604020202020204" pitchFamily="34" charset="0"/>
              </a:rPr>
              <a:t>	</a:t>
            </a:r>
            <a:r>
              <a:rPr lang="cs-CZ" altLang="cs-CZ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 lze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považovat za nesrovnatelně méně invazivní proti přístupu z torakotomie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Pečlivý výběr pacienta je klíčem k úspěchu</a:t>
            </a: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Nutná mezioborová spolupráce </a:t>
            </a:r>
          </a:p>
          <a:p>
            <a:pPr>
              <a:spcBef>
                <a:spcPts val="600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U p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ředoperační přípravy počítáme s možnou  konverzi přístupu z torakotomie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50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067" y="11239458"/>
            <a:ext cx="1747776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266700" algn="l"/>
              </a:tabLst>
            </a:pPr>
            <a:r>
              <a:rPr lang="cs-CZ" altLang="cs-CZ" i="1" dirty="0"/>
              <a:t>Obrázek č. 2</a:t>
            </a:r>
          </a:p>
        </p:txBody>
      </p:sp>
      <p:sp>
        <p:nvSpPr>
          <p:cNvPr id="39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917" y="12947423"/>
            <a:ext cx="562025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 dirty="0"/>
              <a:t>A</a:t>
            </a:r>
            <a:endParaRPr lang="en-AU" altLang="cs-CZ" i="1" dirty="0"/>
          </a:p>
        </p:txBody>
      </p:sp>
      <p:sp>
        <p:nvSpPr>
          <p:cNvPr id="48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061" y="10829555"/>
            <a:ext cx="562025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 dirty="0"/>
              <a:t>B</a:t>
            </a:r>
            <a:endParaRPr lang="en-AU" altLang="cs-CZ" i="1" dirty="0"/>
          </a:p>
        </p:txBody>
      </p:sp>
      <p:sp>
        <p:nvSpPr>
          <p:cNvPr id="43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38" y="16371284"/>
            <a:ext cx="6682010" cy="235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266700" algn="l"/>
              </a:tabLst>
            </a:pPr>
            <a:r>
              <a:rPr lang="cs-CZ" altLang="cs-CZ" i="1" dirty="0"/>
              <a:t>Obrázek </a:t>
            </a:r>
            <a:r>
              <a:rPr lang="cs-CZ" altLang="cs-CZ" i="1" dirty="0">
                <a:cs typeface="Times New Roman" panose="02020603050405020304" pitchFamily="18" charset="0"/>
              </a:rPr>
              <a:t>1 – </a:t>
            </a:r>
            <a:r>
              <a:rPr lang="cs-CZ" altLang="cs-CZ" i="1" dirty="0" err="1">
                <a:cs typeface="Times New Roman" panose="02020603050405020304" pitchFamily="18" charset="0"/>
              </a:rPr>
              <a:t>Zobr</a:t>
            </a:r>
            <a:r>
              <a:rPr lang="cs-CZ" altLang="cs-CZ" i="1" dirty="0">
                <a:cs typeface="Times New Roman" panose="02020603050405020304" pitchFamily="18" charset="0"/>
              </a:rPr>
              <a:t>. vyš.:</a:t>
            </a:r>
          </a:p>
          <a:p>
            <a:pPr>
              <a:tabLst>
                <a:tab pos="266700" algn="l"/>
              </a:tabLst>
            </a:pPr>
            <a:r>
              <a:rPr lang="cs-CZ" i="1" dirty="0"/>
              <a:t>- objemný </a:t>
            </a:r>
            <a:r>
              <a:rPr lang="cs-CZ" i="1" dirty="0" err="1"/>
              <a:t>exofytický</a:t>
            </a:r>
            <a:r>
              <a:rPr lang="cs-CZ" i="1" dirty="0"/>
              <a:t> infiltrát, KK 85mm x 22mm AP x 35mm transversálně</a:t>
            </a:r>
          </a:p>
          <a:p>
            <a:pPr>
              <a:tabLst>
                <a:tab pos="266700" algn="l"/>
              </a:tabLst>
            </a:pPr>
            <a:r>
              <a:rPr lang="cs-CZ" altLang="cs-CZ" i="1" dirty="0">
                <a:cs typeface="Times New Roman" panose="02020603050405020304" pitchFamily="18" charset="0"/>
              </a:rPr>
              <a:t>- patrná souvislost s ventrální levou stěnou jícnu – stopka s patrným </a:t>
            </a:r>
            <a:r>
              <a:rPr lang="cs-CZ" altLang="cs-CZ" i="1" dirty="0" err="1">
                <a:cs typeface="Times New Roman" panose="02020603050405020304" pitchFamily="18" charset="0"/>
              </a:rPr>
              <a:t>flow-void</a:t>
            </a:r>
            <a:r>
              <a:rPr lang="cs-CZ" altLang="cs-CZ" i="1" dirty="0">
                <a:cs typeface="Times New Roman" panose="02020603050405020304" pitchFamily="18" charset="0"/>
              </a:rPr>
              <a:t> fenoménem v </a:t>
            </a:r>
            <a:r>
              <a:rPr lang="cs-CZ" altLang="cs-CZ" i="1" dirty="0" err="1">
                <a:cs typeface="Times New Roman" panose="02020603050405020304" pitchFamily="18" charset="0"/>
              </a:rPr>
              <a:t>obl</a:t>
            </a:r>
            <a:r>
              <a:rPr lang="cs-CZ" altLang="cs-CZ" i="1" dirty="0">
                <a:cs typeface="Times New Roman" panose="02020603050405020304" pitchFamily="18" charset="0"/>
              </a:rPr>
              <a:t>. C6 -7.</a:t>
            </a:r>
          </a:p>
          <a:p>
            <a:pPr>
              <a:tabLst>
                <a:tab pos="266700" algn="l"/>
              </a:tabLst>
            </a:pPr>
            <a:endParaRPr lang="en-AU" altLang="cs-CZ" i="1" dirty="0"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Zobrazovací metoda v lékařství, Rentgen, radiologie, Lékařská radiografie&#10;&#10;Obsah generovaný pomocí AI může být nesprávný.">
            <a:extLst>
              <a:ext uri="{FF2B5EF4-FFF2-40B4-BE49-F238E27FC236}">
                <a16:creationId xmlns:a16="http://schemas.microsoft.com/office/drawing/2014/main" id="{C32072CD-2635-A8EF-3130-CE6910973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2" y="9733223"/>
            <a:ext cx="5628803" cy="6462527"/>
          </a:xfrm>
          <a:prstGeom prst="rect">
            <a:avLst/>
          </a:prstGeom>
        </p:spPr>
      </p:pic>
      <p:pic>
        <p:nvPicPr>
          <p:cNvPr id="6" name="Obrázek 5" descr="Obsah obrázku výjev, Lékařské vybavení, nemocniční pokoj, místnost&#10;&#10;Obsah generovaný pomocí AI může být nesprávný.">
            <a:extLst>
              <a:ext uri="{FF2B5EF4-FFF2-40B4-BE49-F238E27FC236}">
                <a16:creationId xmlns:a16="http://schemas.microsoft.com/office/drawing/2014/main" id="{0D250F41-FAB6-78DF-87F6-4DB633299B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52" y="11224371"/>
            <a:ext cx="5395747" cy="3669108"/>
          </a:xfrm>
          <a:prstGeom prst="rect">
            <a:avLst/>
          </a:prstGeom>
        </p:spPr>
      </p:pic>
      <p:pic>
        <p:nvPicPr>
          <p:cNvPr id="14" name="Obrázek 13" descr="Obsah obrázku výjev, Lékařské vybavení, lékařský, místnost&#10;&#10;Obsah generovaný pomocí AI může být nesprávný.">
            <a:extLst>
              <a:ext uri="{FF2B5EF4-FFF2-40B4-BE49-F238E27FC236}">
                <a16:creationId xmlns:a16="http://schemas.microsoft.com/office/drawing/2014/main" id="{53837750-3CD5-9BCA-5C66-769645D6C9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1" y="14289528"/>
            <a:ext cx="5890821" cy="3839081"/>
          </a:xfrm>
          <a:prstGeom prst="rect">
            <a:avLst/>
          </a:prstGeom>
        </p:spPr>
      </p:pic>
      <p:pic>
        <p:nvPicPr>
          <p:cNvPr id="18" name="Obrázek 17" descr="Obsah obrázku osoba, lékařský, Maso, Lékařské vybavení&#10;&#10;Obsah generovaný pomocí AI může být nesprávný.">
            <a:extLst>
              <a:ext uri="{FF2B5EF4-FFF2-40B4-BE49-F238E27FC236}">
                <a16:creationId xmlns:a16="http://schemas.microsoft.com/office/drawing/2014/main" id="{161E0260-684B-78C3-2BE1-F3E61C795A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9"/>
          <a:stretch>
            <a:fillRect/>
          </a:stretch>
        </p:blipFill>
        <p:spPr>
          <a:xfrm>
            <a:off x="16638868" y="11224371"/>
            <a:ext cx="5641927" cy="3524682"/>
          </a:xfrm>
          <a:prstGeom prst="rect">
            <a:avLst/>
          </a:prstGeom>
        </p:spPr>
      </p:pic>
      <p:pic>
        <p:nvPicPr>
          <p:cNvPr id="16" name="Obrázek 15" descr="Obsah obrázku lékařský, Lékařské vybavení, Maso, zdravotní péče&#10;&#10;Obsah generovaný pomocí AI může být nesprávný.">
            <a:extLst>
              <a:ext uri="{FF2B5EF4-FFF2-40B4-BE49-F238E27FC236}">
                <a16:creationId xmlns:a16="http://schemas.microsoft.com/office/drawing/2014/main" id="{8883A3B2-D9FC-89A9-E6DD-AA765BDE8F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98" y="14338907"/>
            <a:ext cx="6082834" cy="3789702"/>
          </a:xfrm>
          <a:prstGeom prst="rect">
            <a:avLst/>
          </a:prstGeom>
        </p:spPr>
      </p:pic>
      <p:sp>
        <p:nvSpPr>
          <p:cNvPr id="19" name="Text Box 73">
            <a:extLst>
              <a:ext uri="{FF2B5EF4-FFF2-40B4-BE49-F238E27FC236}">
                <a16:creationId xmlns:a16="http://schemas.microsoft.com/office/drawing/2014/main" id="{69721376-31E9-1CBC-9E01-849D74B85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067" y="13699336"/>
            <a:ext cx="1747776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266700" algn="l"/>
              </a:tabLst>
            </a:pPr>
            <a:r>
              <a:rPr lang="cs-CZ" altLang="cs-CZ" i="1" dirty="0"/>
              <a:t>Obrázek č. 3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12076157-316E-21A3-7F54-87702343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6182" y="11224371"/>
            <a:ext cx="1747776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266700" algn="l"/>
              </a:tabLst>
            </a:pPr>
            <a:r>
              <a:rPr lang="cs-CZ" altLang="cs-CZ" i="1" dirty="0"/>
              <a:t>Obrázek č. 4</a:t>
            </a:r>
          </a:p>
        </p:txBody>
      </p:sp>
      <p:sp>
        <p:nvSpPr>
          <p:cNvPr id="21" name="Text Box 73">
            <a:extLst>
              <a:ext uri="{FF2B5EF4-FFF2-40B4-BE49-F238E27FC236}">
                <a16:creationId xmlns:a16="http://schemas.microsoft.com/office/drawing/2014/main" id="{C786309B-C482-4758-5228-B69974A0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2227" y="13699336"/>
            <a:ext cx="1747776" cy="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82" tIns="116982" rIns="116982" bIns="11698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266700" algn="l"/>
              </a:tabLst>
            </a:pPr>
            <a:r>
              <a:rPr lang="cs-CZ" altLang="cs-CZ" i="1" dirty="0"/>
              <a:t>Obrázek č. 5</a:t>
            </a: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562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Robert</dc:creator>
  <cp:lastModifiedBy>Daniel Martinik</cp:lastModifiedBy>
  <cp:revision>165</cp:revision>
  <dcterms:created xsi:type="dcterms:W3CDTF">2017-08-30T13:07:43Z</dcterms:created>
  <dcterms:modified xsi:type="dcterms:W3CDTF">2025-09-09T17:11:15Z</dcterms:modified>
</cp:coreProperties>
</file>