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5F3DAD-8283-0E91-9A0D-FC8098B379DD}" v="21" dt="2025-08-15T10:35:1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>
      <p:cViewPr varScale="1">
        <p:scale>
          <a:sx n="22" d="100"/>
          <a:sy n="22" d="100"/>
        </p:scale>
        <p:origin x="100" y="352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7279157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Klusáčková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Hluchníková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Sobotková K.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Šíma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doc. MUDr.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Urík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M., PhD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endParaRPr lang="cs-CZ" altLang="nl-NL" sz="3800" b="1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Klinika dětské otorinolaryngologie, Fakultní nemocnice Brno a Lékařská fakulta Masarykovy Univerzity v Brně </a:t>
            </a: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Krvácivé komplikace po tonzilektomii v dětském věku</a:t>
            </a:r>
          </a:p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29"/>
            <a:ext cx="6056869" cy="6700477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</a:p>
          <a:p>
            <a:pPr marL="342900" indent="-342900" algn="just">
              <a:spcBef>
                <a:spcPct val="20000"/>
              </a:spcBef>
              <a:buClr>
                <a:srgbClr val="0085CE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Tonzilektomie je jeden z nejčastěji prováděných ORL výkonů.</a:t>
            </a:r>
          </a:p>
          <a:p>
            <a:pPr marL="342900" indent="-342900" algn="just">
              <a:spcBef>
                <a:spcPts val="1091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Největším pooperačním rizikem je krvácení, které může mít fatální dopady na zdraví a život pacienta.</a:t>
            </a:r>
          </a:p>
          <a:p>
            <a:pPr marL="342900" indent="-342900" algn="just">
              <a:spcBef>
                <a:spcPts val="1091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Nejčastější indikace k výkonu v dětském věku jsou chronická tonzilitida, recidivující akutní tonzilitidy, hypertrofie tonzil či peritonzilární absces.</a:t>
            </a:r>
          </a:p>
          <a:p>
            <a:pPr marL="342900" indent="-342900" algn="just">
              <a:spcBef>
                <a:spcPts val="1091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Terapie krvácení je konzervativní nebo chirurgická. </a:t>
            </a:r>
          </a:p>
          <a:p>
            <a:pPr marL="342900" indent="-342900" algn="just">
              <a:spcBef>
                <a:spcPts val="1091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V konzervativní terapii se uplatňuje observace, odstranění koagula, hemostyptická a případně ATB terapie. 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4077" y="4702629"/>
            <a:ext cx="6258043" cy="471031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</a:p>
          <a:p>
            <a:pPr algn="just">
              <a:spcBef>
                <a:spcPct val="20000"/>
              </a:spcBef>
            </a:pPr>
            <a:r>
              <a:rPr lang="cs-CZ" altLang="nl-NL" dirty="0">
                <a:latin typeface="Arial" panose="020B0604020202020204" pitchFamily="34" charset="0"/>
              </a:rPr>
              <a:t>Cílem studie byla analýza uvedených parametrů u dětských pacientů hospitalizovaných ve FN Brno s krvácivou komplikací po tonzilektomii mezi lety 2019 až 2024 se zhodnocením údajů o pacientech, dále o četnosti, typu, rozsahu krvácivých komplikací a typu následné terapie. Uvádíme zde část výsledků se zaměřením na rozdělení mezi pohlaví, místo, stranu, rozsah a četnost komplikací. </a:t>
            </a:r>
            <a:endParaRPr lang="cs-CZ" altLang="nl-NL" b="1" dirty="0">
              <a:solidFill>
                <a:srgbClr val="F15A22"/>
              </a:solidFill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1994776"/>
            <a:ext cx="6056869" cy="8644538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</a:t>
            </a:r>
          </a:p>
          <a:p>
            <a:pPr algn="just">
              <a:spcBef>
                <a:spcPct val="0"/>
              </a:spcBef>
            </a:pPr>
            <a:r>
              <a:rPr lang="cs-CZ" altLang="cs-CZ" dirty="0">
                <a:latin typeface="Arial"/>
                <a:ea typeface="MS PGothic"/>
                <a:cs typeface="Arial"/>
              </a:rPr>
              <a:t>   Retrospektivní studie pacientů hospitalizovaných v Dětské nemocnici FN Brno mezi lety 2019-2024, kteří podstoupili tonzilektomii a měli následné pooperační komplikace, které nastaly v časovém rozmezí od ukončení operace do zhojení:</a:t>
            </a:r>
            <a:endParaRPr lang="cs-CZ" altLang="cs-CZ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algn="just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akutní krvácení,</a:t>
            </a:r>
            <a:endParaRPr lang="en-GB" altLang="cs-CZ" dirty="0">
              <a:latin typeface="Arial" panose="020B0604020202020204" pitchFamily="34" charset="0"/>
            </a:endParaRPr>
          </a:p>
          <a:p>
            <a:pPr algn="just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vyplivnutí čerstvé krve,</a:t>
            </a:r>
            <a:endParaRPr lang="en-GB" altLang="cs-CZ" dirty="0">
              <a:latin typeface="Arial" panose="020B0604020202020204" pitchFamily="34" charset="0"/>
            </a:endParaRPr>
          </a:p>
          <a:p>
            <a:pPr algn="just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koagulum v lůžku.</a:t>
            </a:r>
          </a:p>
          <a:p>
            <a:pPr marL="0" indent="0" algn="just">
              <a:spcBef>
                <a:spcPts val="1091"/>
              </a:spcBef>
              <a:buClr>
                <a:srgbClr val="008BD2"/>
              </a:buClr>
              <a:buSzPct val="130000"/>
            </a:pPr>
            <a:r>
              <a:rPr lang="cs-CZ" altLang="cs-CZ" dirty="0">
                <a:latin typeface="Arial" panose="020B0604020202020204" pitchFamily="34" charset="0"/>
              </a:rPr>
              <a:t>U těchto pacientů byly sledovány následující parametry:</a:t>
            </a:r>
          </a:p>
          <a:p>
            <a:pPr marL="342900" indent="-342900" algn="just">
              <a:spcBef>
                <a:spcPts val="1091"/>
              </a:spcBef>
              <a:buClr>
                <a:srgbClr val="008BD2"/>
              </a:buClr>
              <a:buSzPct val="130000"/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věk, pohlaví, </a:t>
            </a:r>
          </a:p>
          <a:p>
            <a:pPr marL="342900" indent="-342900" algn="just">
              <a:spcBef>
                <a:spcPts val="1091"/>
              </a:spcBef>
              <a:buClr>
                <a:srgbClr val="008BD2"/>
              </a:buClr>
              <a:buSzPct val="130000"/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rozsah výkonu, indikace,</a:t>
            </a:r>
          </a:p>
          <a:p>
            <a:pPr marL="342900" indent="-342900" algn="just">
              <a:spcBef>
                <a:spcPts val="1091"/>
              </a:spcBef>
              <a:buClr>
                <a:srgbClr val="008BD2"/>
              </a:buClr>
              <a:buSzPct val="130000"/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den krvácení, strana, místo, </a:t>
            </a:r>
          </a:p>
          <a:p>
            <a:pPr marL="342900" indent="-342900" algn="just">
              <a:spcBef>
                <a:spcPts val="1091"/>
              </a:spcBef>
              <a:buClr>
                <a:srgbClr val="008BD2"/>
              </a:buClr>
              <a:buSzPct val="130000"/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následná terapie a opatření.</a:t>
            </a:r>
            <a:endParaRPr lang="en-GB" altLang="cs-CZ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1091"/>
              </a:spcBef>
              <a:buClr>
                <a:srgbClr val="008BD2"/>
              </a:buClr>
              <a:buSzPct val="130000"/>
            </a:pPr>
            <a:r>
              <a:rPr lang="cs-CZ" altLang="cs-CZ" dirty="0">
                <a:latin typeface="Arial" panose="020B0604020202020204" pitchFamily="34" charset="0"/>
              </a:rPr>
              <a:t>Byla použita deskriptivní statistika. 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0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Celkově bylo za období 2019-2024 provedeno v Dětské nemocnici FN Brno 635 TE, z toho u 63 případů (9,9 %) nastala krvácivá komplikace, kam patří akutní krvácení, vyplivnutí čerstvé krve nebo výskyt koagula v lůžku, z toho 3 případy byli pacienti s vícečetným krvácením.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Pacienti byli ve věku 2 až 18 let, průměrný věk byl 13,24 let, 36,5 % případů krvácivých komplikací nastalo u chlapců a 63,5 % u dívek.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celkového počtu krvácení byl v 17,4 % případů proveden kombinovaný výkon adenotomie a tonzilektomie a v jednom případu (1,5 %) bylo provedeno odstranění laterální krční píštěle s tonzilektomií, zbytek případů byla prostá tonzilektomie (81,1 %).</a:t>
            </a: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0095D9"/>
              </a:buClr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většině případů byly tyto komplikace řešeny konzervativně, a to u 72 % procent pacientů, u 25 % pacientů bylo potřeba provést chirurgickou revizi a ve 3 % případů, ve kterých se jednalo o vícečetné krvácení, byla nejprve zvolena konzervativní terapie a při opakovaném krvácení byla již provedena revize. </a:t>
            </a: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altLang="cs-CZ" b="1" dirty="0">
              <a:solidFill>
                <a:srgbClr val="F15A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9923928"/>
            <a:ext cx="6258043" cy="5029201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Krvácivá komplikace se v našem vzorku pacientů vyskytla u 9,9 % pacientů.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Dívky byly ohroženy častěji, a to v 63, 5 % případů.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Po oboustranně provedených TE krvácení častěji nastávalo na pravé straně. 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Nejčastější </a:t>
            </a:r>
            <a:r>
              <a:rPr lang="cs-CZ" altLang="cs-CZ">
                <a:latin typeface="Arial" panose="020B0604020202020204" pitchFamily="34" charset="0"/>
              </a:rPr>
              <a:t>výskyt krvácení po TE je </a:t>
            </a:r>
            <a:r>
              <a:rPr lang="cs-CZ" altLang="cs-CZ" dirty="0">
                <a:latin typeface="Arial" panose="020B0604020202020204" pitchFamily="34" charset="0"/>
              </a:rPr>
              <a:t>5. pooperační den.</a:t>
            </a:r>
          </a:p>
          <a:p>
            <a:pPr marL="342900" indent="-342900" algn="just">
              <a:spcBef>
                <a:spcPct val="20000"/>
              </a:spcBef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K téměř polovině případů dochází až v domácím prostředí. </a:t>
            </a: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6324729"/>
            <a:ext cx="6258043" cy="431458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 </a:t>
            </a:r>
          </a:p>
          <a:p>
            <a:pPr algn="just">
              <a:spcBef>
                <a:spcPct val="20000"/>
              </a:spcBef>
            </a:pPr>
            <a:r>
              <a:rPr lang="cs-CZ" altLang="cs-CZ" sz="2100" i="1" dirty="0">
                <a:latin typeface="Arial" panose="020B0604020202020204" pitchFamily="34" charset="0"/>
              </a:rPr>
              <a:t>Děkujeme našim kolegům z Kliniky dětské otorinolaryngologie za pomoc a cenné rady při přípravě toho posteru. </a:t>
            </a: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AU" altLang="cs-CZ" sz="1655" dirty="0">
                <a:latin typeface="Arial" panose="020B0604020202020204" pitchFamily="34" charset="0"/>
              </a:rPr>
              <a:t> 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6801605" y="8369336"/>
            <a:ext cx="5278465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fontAlgn="base"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81 % pacientů s krvácením byla provedena TE oboustranně, u 7,9 % pravostranná TE a u 11,1 % levostranná TE. Po jednostranně provedených tonzilektomiích tedy nebyl významný rozdíl v četnosti krvácení. </a:t>
            </a:r>
          </a:p>
          <a:p>
            <a:pPr marL="342900" indent="-342900" algn="just" fontAlgn="base"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sz="2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oboustranné TE krvácelo 61,2 % pacientů na pravé straně, na levé straně 28,6 % a 10,2 % oboustranně.  Obecně tedy krvácení z pravého lůžka bylo významně častější, viz graf č.1. </a:t>
            </a:r>
            <a:endParaRPr lang="cs-CZ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0095D9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Krvácení po výkonu se objevilo nejčastěji 5. (30,6 %) a 6. pooperační den (14,3 %), z toho u 46 % v domácím prostředí, oproti krvácení v nemocnici (54 %), viz graf č. 2.</a:t>
            </a:r>
          </a:p>
          <a:p>
            <a:pPr marL="342900" indent="-342900">
              <a:buClr>
                <a:srgbClr val="0095D9"/>
              </a:buClr>
              <a:buFont typeface="Wingdings" panose="05000000000000000000" pitchFamily="2" charset="2"/>
              <a:buChar char="§"/>
            </a:pPr>
            <a:endParaRPr lang="cs-CZ" sz="2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134" y="16425720"/>
            <a:ext cx="10121376" cy="3967081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0277878" y="14300440"/>
            <a:ext cx="466184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 č. 1: četnost krvácení dle strany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8356510" y="17341622"/>
            <a:ext cx="363859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 č. 2: četnost krvácení jednotlivé pooperační dny doma a v nemocnici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858" y="8465199"/>
            <a:ext cx="8547481" cy="568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8761</TotalTime>
  <Words>655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Monotype Sorts</vt:lpstr>
      <vt:lpstr>Times New Roman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70</cp:revision>
  <dcterms:created xsi:type="dcterms:W3CDTF">2017-08-30T13:07:43Z</dcterms:created>
  <dcterms:modified xsi:type="dcterms:W3CDTF">2025-09-09T17:36:06Z</dcterms:modified>
</cp:coreProperties>
</file>