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. Chrobok" initials="V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F87"/>
    <a:srgbClr val="0095D9"/>
    <a:srgbClr val="F15922"/>
    <a:srgbClr val="F25822"/>
    <a:srgbClr val="0085CE"/>
    <a:srgbClr val="0375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1" autoAdjust="0"/>
    <p:restoredTop sz="95850"/>
  </p:normalViewPr>
  <p:slideViewPr>
    <p:cSldViewPr snapToGrid="0">
      <p:cViewPr varScale="1">
        <p:scale>
          <a:sx n="22" d="100"/>
          <a:sy n="22" d="100"/>
        </p:scale>
        <p:origin x="96" y="352"/>
      </p:cViewPr>
      <p:guideLst>
        <p:guide orient="horz" pos="6735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396ED-BCA4-2745-9FFB-544DE54EF2A8}" type="datetimeFigureOut">
              <a:rPr lang="en-US" smtClean="0"/>
              <a:t>09-Sep-25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4600" y="1143000"/>
            <a:ext cx="4368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3855F1-4D8E-9F46-8DD2-13F80ADCE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864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3855F1-4D8E-9F46-8DD2-13F80ADCEF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60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00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937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084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03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65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88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650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90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8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17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68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61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bg1"/>
            </a:gs>
            <a:gs pos="100000">
              <a:srgbClr val="0095D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460436" y="1385277"/>
            <a:ext cx="19746568" cy="1460429"/>
          </a:xfrm>
          <a:prstGeom prst="rect">
            <a:avLst/>
          </a:prstGeom>
          <a:noFill/>
          <a:ln>
            <a:noFill/>
          </a:ln>
        </p:spPr>
        <p:txBody>
          <a:bodyPr lIns="119653" tIns="119653" rIns="119653" bIns="119653" anchor="ctr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defRPr/>
            </a:pP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Kameníková A.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</a:t>
            </a:r>
            <a:r>
              <a:rPr lang="cs-CZ" altLang="nl-NL" sz="3800" b="1" dirty="0" err="1">
                <a:solidFill>
                  <a:srgbClr val="F15922"/>
                </a:solidFill>
                <a:latin typeface="Arial" panose="020B0604020202020204" pitchFamily="34" charset="0"/>
              </a:rPr>
              <a:t>Katra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 R.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Balogová Z.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</a:t>
            </a:r>
            <a:r>
              <a:rPr lang="cs-CZ" altLang="nl-NL" sz="3800" b="1" dirty="0" err="1">
                <a:solidFill>
                  <a:srgbClr val="F15922"/>
                </a:solidFill>
                <a:latin typeface="Arial" panose="020B0604020202020204" pitchFamily="34" charset="0"/>
              </a:rPr>
              <a:t>Cyprová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 S.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2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Sýkorová P.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3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Čada Z.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endParaRPr lang="cs-CZ" altLang="nl-NL" sz="3800" b="1" dirty="0">
              <a:solidFill>
                <a:srgbClr val="F159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Klinika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ušní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,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nosní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a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krční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2.LF UK a FNM</a:t>
            </a:r>
            <a:r>
              <a:rPr lang="cs-CZ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; </a:t>
            </a: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2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Klinika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dětské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hematologie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a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onkologie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2.LF UK a FNM, </a:t>
            </a:r>
            <a:r>
              <a:rPr lang="en-GB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3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Klinika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nukleární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medicíny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a </a:t>
            </a:r>
            <a:r>
              <a:rPr lang="en-GB" altLang="nl-NL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endokrinologie</a:t>
            </a:r>
            <a:r>
              <a:rPr lang="en-GB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2.LF UK a FNM</a:t>
            </a: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460436" y="580932"/>
            <a:ext cx="17866651" cy="863107"/>
          </a:xfrm>
          <a:prstGeom prst="rect">
            <a:avLst/>
          </a:prstGeom>
          <a:noFill/>
          <a:ln>
            <a:noFill/>
          </a:ln>
        </p:spPr>
        <p:txBody>
          <a:bodyPr lIns="179102" tIns="179483" rIns="179102" bIns="179102" anchor="ctr"/>
          <a:lstStyle>
            <a:lvl1pPr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cs-CZ" altLang="cs-CZ" sz="4800" b="1" dirty="0" err="1">
                <a:solidFill>
                  <a:srgbClr val="0095D9"/>
                </a:solidFill>
                <a:latin typeface="Arial" panose="020B0604020202020204" pitchFamily="34" charset="0"/>
              </a:rPr>
              <a:t>Paragangliom</a:t>
            </a:r>
            <a:r>
              <a:rPr lang="cs-CZ" altLang="cs-CZ" sz="4800" b="1" dirty="0">
                <a:solidFill>
                  <a:srgbClr val="0095D9"/>
                </a:solidFill>
                <a:latin typeface="Arial" panose="020B0604020202020204" pitchFamily="34" charset="0"/>
              </a:rPr>
              <a:t> štítné žlázy - kazuistika</a:t>
            </a:r>
          </a:p>
          <a:p>
            <a:pPr algn="ctr"/>
            <a:endParaRPr lang="cs-CZ" altLang="cs-CZ" sz="4800" b="1" baseline="30000" dirty="0">
              <a:solidFill>
                <a:srgbClr val="0095D9"/>
              </a:solidFill>
              <a:latin typeface="Arial" panose="020B0604020202020204" pitchFamily="34" charset="0"/>
            </a:endParaRPr>
          </a:p>
        </p:txBody>
      </p:sp>
      <p:pic>
        <p:nvPicPr>
          <p:cNvPr id="53" name="Obrázek 5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148681" y="301144"/>
            <a:ext cx="11126532" cy="2567376"/>
          </a:xfrm>
          <a:prstGeom prst="rect">
            <a:avLst/>
          </a:prstGeom>
        </p:spPr>
      </p:pic>
      <p:sp>
        <p:nvSpPr>
          <p:cNvPr id="36" name="Text Box 30">
            <a:extLst>
              <a:ext uri="{FF2B5EF4-FFF2-40B4-BE49-F238E27FC236}">
                <a16:creationId xmlns:a16="http://schemas.microsoft.com/office/drawing/2014/main" id="{86937B9C-6C7C-41BB-A138-ED05FF57E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860" y="3136886"/>
            <a:ext cx="6596740" cy="863601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 anchor="t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Úvod </a:t>
            </a:r>
          </a:p>
          <a:p>
            <a:pPr marL="457200" indent="-457200">
              <a:spcBef>
                <a:spcPts val="1091"/>
              </a:spcBef>
              <a:buClr>
                <a:srgbClr val="008BD2"/>
              </a:buClr>
              <a:buSzPct val="130000"/>
              <a:buFont typeface="Wingdings" pitchFamily="2" charset="2"/>
              <a:buChar char="§"/>
            </a:pP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Thyroidální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paragangliom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(TPGL) -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raritní</a:t>
            </a:r>
            <a:r>
              <a:rPr lang="en-US" sz="2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neuroendokrinní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tumor z </a:t>
            </a:r>
            <a:r>
              <a:rPr lang="en-US" sz="2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inferiorních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laryngeálních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paraganglií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(Obr.1)</a:t>
            </a:r>
          </a:p>
          <a:p>
            <a:pPr marL="457200" indent="-457200">
              <a:spcBef>
                <a:spcPts val="1091"/>
              </a:spcBef>
              <a:buClr>
                <a:srgbClr val="008BD2"/>
              </a:buClr>
              <a:buSzPct val="130000"/>
              <a:buFont typeface="Wingdings" pitchFamily="2" charset="2"/>
              <a:buChar char="§"/>
            </a:pPr>
            <a:r>
              <a:rPr lang="en-US" sz="2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Typicky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dospělé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ženy</a:t>
            </a:r>
            <a:r>
              <a:rPr lang="en-US" sz="2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středního</a:t>
            </a:r>
            <a:r>
              <a:rPr lang="en-US" sz="2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věku</a:t>
            </a:r>
            <a:endParaRPr lang="en-US" sz="25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ts val="1091"/>
              </a:spcBef>
              <a:buClr>
                <a:srgbClr val="008BD2"/>
              </a:buClr>
              <a:buSzPct val="130000"/>
              <a:buFont typeface="Wingdings" pitchFamily="2" charset="2"/>
              <a:buChar char="§"/>
            </a:pP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Klinický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projev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hormonálně</a:t>
            </a:r>
            <a:r>
              <a:rPr lang="en-US" sz="2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neaktivní</a:t>
            </a:r>
            <a:r>
              <a:rPr lang="en-US" sz="2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uzel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štítnice</a:t>
            </a:r>
            <a:endParaRPr lang="en-US" sz="25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ts val="1091"/>
              </a:spcBef>
              <a:buClr>
                <a:srgbClr val="008BD2"/>
              </a:buClr>
              <a:buSzPct val="130000"/>
              <a:buFont typeface="Wingdings" pitchFamily="2" charset="2"/>
              <a:buChar char="§"/>
            </a:pPr>
            <a:r>
              <a:rPr lang="en-US" sz="2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Cytologické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vyšetření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imitace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folikulární</a:t>
            </a:r>
            <a:r>
              <a:rPr lang="en-US" sz="2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neoplazie</a:t>
            </a:r>
            <a:r>
              <a:rPr lang="en-US" sz="2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medulárního</a:t>
            </a:r>
            <a:r>
              <a:rPr lang="en-US" sz="2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karcinomu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>
              <a:spcBef>
                <a:spcPts val="1091"/>
              </a:spcBef>
              <a:buClr>
                <a:srgbClr val="008BD2"/>
              </a:buClr>
              <a:buSzPct val="130000"/>
              <a:buFont typeface="Wingdings" pitchFamily="2" charset="2"/>
              <a:buChar char="§"/>
            </a:pP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Definitivní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určení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dle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istologie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zellballen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uspořádání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a 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imunohistochemie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(Obr.4)</a:t>
            </a:r>
            <a:endParaRPr lang="en-US" sz="25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ts val="1091"/>
              </a:spcBef>
              <a:buClr>
                <a:srgbClr val="008BD2"/>
              </a:buClr>
              <a:buSzPct val="130000"/>
              <a:buFont typeface="Wingdings" pitchFamily="2" charset="2"/>
              <a:buChar char="§"/>
            </a:pP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Obvykle</a:t>
            </a:r>
            <a:r>
              <a:rPr lang="en-US" sz="25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benigní</a:t>
            </a:r>
            <a:r>
              <a:rPr lang="en-US" sz="25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průběh</a:t>
            </a:r>
            <a:endParaRPr lang="en-GB" altLang="cs-CZ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 Box 36">
            <a:extLst>
              <a:ext uri="{FF2B5EF4-FFF2-40B4-BE49-F238E27FC236}">
                <a16:creationId xmlns:a16="http://schemas.microsoft.com/office/drawing/2014/main" id="{859684DA-3748-4679-BB63-B7D7DE423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1488" y="3136885"/>
            <a:ext cx="6813865" cy="6635765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Diskuze</a:t>
            </a:r>
          </a:p>
          <a:p>
            <a:pPr marL="342900" indent="-342900" algn="l">
              <a:buClr>
                <a:srgbClr val="0095D9"/>
              </a:buClr>
              <a:buFont typeface="Wingdings" pitchFamily="2" charset="2"/>
              <a:buChar char="§"/>
            </a:pPr>
            <a:r>
              <a:rPr lang="en-US" sz="25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éně</a:t>
            </a:r>
            <a:r>
              <a:rPr lang="en-US" sz="2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než</a:t>
            </a:r>
            <a:r>
              <a:rPr lang="en-US" sz="2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80 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publikovaných</a:t>
            </a:r>
            <a:r>
              <a:rPr lang="en-US" sz="2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případů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posledních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60 let</a:t>
            </a:r>
          </a:p>
          <a:p>
            <a:pPr marL="342900" indent="-342900" algn="l">
              <a:buClr>
                <a:srgbClr val="0095D9"/>
              </a:buClr>
              <a:buFont typeface="Wingdings" pitchFamily="2" charset="2"/>
              <a:buChar char="§"/>
            </a:pP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Obvykle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indolentní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průběh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malignita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popsána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celosvětově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pouze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jednotkách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případů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(Tab.1)</a:t>
            </a:r>
            <a:endParaRPr lang="en-US" sz="25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Clr>
                <a:srgbClr val="0095D9"/>
              </a:buClr>
              <a:buFont typeface="Wingdings" pitchFamily="2" charset="2"/>
              <a:buChar char="§"/>
            </a:pPr>
            <a:r>
              <a:rPr lang="en-US" sz="2500" b="1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Průkaz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malignity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nelze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histologicky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nutnost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sledování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záchytem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metastáz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invazivního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růstu</a:t>
            </a:r>
            <a:endParaRPr lang="en-US" sz="25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Clr>
                <a:srgbClr val="0095D9"/>
              </a:buClr>
              <a:buFont typeface="Wingdings" pitchFamily="2" charset="2"/>
              <a:buChar char="§"/>
            </a:pP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Uváděná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kazuistika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atypicky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mladý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věk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metastázy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době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diagnózy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naprostá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rarita</a:t>
            </a:r>
            <a:endParaRPr lang="en-US" sz="250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Clr>
                <a:srgbClr val="0095D9"/>
              </a:buClr>
              <a:buFont typeface="Wingdings" pitchFamily="2" charset="2"/>
              <a:buChar char="§"/>
            </a:pP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ariabilita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biologického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chování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TPGL</a:t>
            </a:r>
            <a:endParaRPr lang="en-US" sz="25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Clr>
                <a:srgbClr val="0095D9"/>
              </a:buClr>
              <a:buFont typeface="Wingdings" pitchFamily="2" charset="2"/>
              <a:buChar char="§"/>
            </a:pP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Limity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FNAB 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rychlé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peroperační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biopsie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falešná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diagnóza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nebezpečí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z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prodlení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adekvátní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chirurgické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léčby</a:t>
            </a:r>
            <a:r>
              <a:rPr lang="en-US" sz="25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2500" dirty="0">
              <a:solidFill>
                <a:srgbClr val="F15A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56" name="Text Box 31">
            <a:extLst>
              <a:ext uri="{FF2B5EF4-FFF2-40B4-BE49-F238E27FC236}">
                <a16:creationId xmlns:a16="http://schemas.microsoft.com/office/drawing/2014/main" id="{9385E6AD-FBEE-418B-BC4F-A8DD89D94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6459" y="3136885"/>
            <a:ext cx="15047746" cy="17912675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Kazuistika</a:t>
            </a:r>
            <a:endParaRPr lang="cs-CZ" altLang="cs-CZ" sz="2800" dirty="0">
              <a:latin typeface="Arial" panose="020B0604020202020204" pitchFamily="34" charset="0"/>
            </a:endParaRPr>
          </a:p>
        </p:txBody>
      </p:sp>
      <p:sp>
        <p:nvSpPr>
          <p:cNvPr id="62" name="Text Box 40">
            <a:extLst>
              <a:ext uri="{FF2B5EF4-FFF2-40B4-BE49-F238E27FC236}">
                <a16:creationId xmlns:a16="http://schemas.microsoft.com/office/drawing/2014/main" id="{D62F6579-8074-4E28-AC13-D054C9228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1487" y="15144750"/>
            <a:ext cx="6813865" cy="590481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Závěr</a:t>
            </a:r>
          </a:p>
          <a:p>
            <a:pPr>
              <a:spcBef>
                <a:spcPct val="50000"/>
              </a:spcBef>
            </a:pPr>
            <a:r>
              <a:rPr lang="cs-CZ" altLang="nl-NL" sz="2500" dirty="0">
                <a:latin typeface="Arial" panose="020B0604020202020204" pitchFamily="34" charset="0"/>
              </a:rPr>
              <a:t>Představujeme jeden z nejvzácnějších nádorů štítné žlázy – </a:t>
            </a:r>
            <a:r>
              <a:rPr lang="cs-CZ" altLang="nl-NL" sz="2500" dirty="0" err="1">
                <a:latin typeface="Arial" panose="020B0604020202020204" pitchFamily="34" charset="0"/>
              </a:rPr>
              <a:t>thyroideální</a:t>
            </a:r>
            <a:r>
              <a:rPr lang="cs-CZ" altLang="nl-NL" sz="2500" dirty="0">
                <a:latin typeface="Arial" panose="020B0604020202020204" pitchFamily="34" charset="0"/>
              </a:rPr>
              <a:t> </a:t>
            </a:r>
            <a:r>
              <a:rPr lang="cs-CZ" altLang="nl-NL" sz="2500" dirty="0" err="1">
                <a:latin typeface="Arial" panose="020B0604020202020204" pitchFamily="34" charset="0"/>
              </a:rPr>
              <a:t>paragangliom</a:t>
            </a:r>
            <a:r>
              <a:rPr lang="cs-CZ" altLang="nl-NL" sz="2500" dirty="0">
                <a:latin typeface="Arial" panose="020B0604020202020204" pitchFamily="34" charset="0"/>
              </a:rPr>
              <a:t> – s prokázaným maligním průběhem, který je celosvětově popsán jen v několika málo případech. Naše pacientka se navíc lišila neobvykle </a:t>
            </a:r>
            <a:r>
              <a:rPr lang="cs-CZ" altLang="nl-NL" sz="2500" b="1" dirty="0">
                <a:latin typeface="Arial" panose="020B0604020202020204" pitchFamily="34" charset="0"/>
              </a:rPr>
              <a:t>mladým věkem</a:t>
            </a:r>
            <a:r>
              <a:rPr lang="cs-CZ" altLang="nl-NL" sz="2500" dirty="0">
                <a:latin typeface="Arial" panose="020B0604020202020204" pitchFamily="34" charset="0"/>
              </a:rPr>
              <a:t> a </a:t>
            </a:r>
            <a:r>
              <a:rPr lang="cs-CZ" altLang="nl-NL" sz="2500" b="1" dirty="0">
                <a:latin typeface="Arial" panose="020B0604020202020204" pitchFamily="34" charset="0"/>
              </a:rPr>
              <a:t>přítomností metastáz </a:t>
            </a:r>
            <a:r>
              <a:rPr lang="cs-CZ" altLang="nl-NL" sz="2500" dirty="0">
                <a:latin typeface="Arial" panose="020B0604020202020204" pitchFamily="34" charset="0"/>
              </a:rPr>
              <a:t>již při diagnóze. Případ zdůrazňuje nutnost </a:t>
            </a:r>
            <a:r>
              <a:rPr lang="cs-CZ" altLang="nl-NL" sz="2500" b="1" dirty="0">
                <a:latin typeface="Arial" panose="020B0604020202020204" pitchFamily="34" charset="0"/>
              </a:rPr>
              <a:t>histologického</a:t>
            </a:r>
            <a:r>
              <a:rPr lang="cs-CZ" altLang="nl-NL" sz="2500" dirty="0">
                <a:latin typeface="Arial" panose="020B0604020202020204" pitchFamily="34" charset="0"/>
              </a:rPr>
              <a:t> a </a:t>
            </a:r>
            <a:r>
              <a:rPr lang="cs-CZ" altLang="nl-NL" sz="2500" b="1" dirty="0" err="1">
                <a:latin typeface="Arial" panose="020B0604020202020204" pitchFamily="34" charset="0"/>
              </a:rPr>
              <a:t>imunohistochemického</a:t>
            </a:r>
            <a:r>
              <a:rPr lang="cs-CZ" altLang="nl-NL" sz="2500" dirty="0">
                <a:latin typeface="Arial" panose="020B0604020202020204" pitchFamily="34" charset="0"/>
              </a:rPr>
              <a:t> ověření diagnózy a ukazuje, že i typicky indolentní léze mohou vyžadovat dlouhodobé sledování.</a:t>
            </a:r>
          </a:p>
          <a:p>
            <a:pPr>
              <a:spcBef>
                <a:spcPct val="50000"/>
              </a:spcBef>
            </a:pPr>
            <a:endParaRPr lang="cs-CZ" altLang="nl-NL" sz="25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7633946-D750-1453-EE4D-F6FF4CF0C7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90"/>
          <a:stretch/>
        </p:blipFill>
        <p:spPr bwMode="auto">
          <a:xfrm>
            <a:off x="22971486" y="10094193"/>
            <a:ext cx="6813865" cy="3793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ulka 19">
            <a:extLst>
              <a:ext uri="{FF2B5EF4-FFF2-40B4-BE49-F238E27FC236}">
                <a16:creationId xmlns:a16="http://schemas.microsoft.com/office/drawing/2014/main" id="{06178BD1-D8C5-4F64-E8BF-A39ED553A9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680710"/>
              </p:ext>
            </p:extLst>
          </p:nvPr>
        </p:nvGraphicFramePr>
        <p:xfrm>
          <a:off x="8365005" y="16463449"/>
          <a:ext cx="13467576" cy="3781767"/>
        </p:xfrm>
        <a:graphic>
          <a:graphicData uri="http://schemas.openxmlformats.org/drawingml/2006/table">
            <a:tbl>
              <a:tblPr>
                <a:tableStyleId>{E8034E78-7F5D-4C2E-B375-FC64B27BC917}</a:tableStyleId>
              </a:tblPr>
              <a:tblGrid>
                <a:gridCol w="24850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9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3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03053">
                  <a:extLst>
                    <a:ext uri="{9D8B030D-6E8A-4147-A177-3AD203B41FA5}">
                      <a16:colId xmlns:a16="http://schemas.microsoft.com/office/drawing/2014/main" val="1736757599"/>
                    </a:ext>
                  </a:extLst>
                </a:gridCol>
                <a:gridCol w="3506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019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1" u="none" strike="noStrike" cap="none" normalizeH="0" baseline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Autor/rok</a:t>
                      </a:r>
                      <a:endParaRPr kumimoji="0" lang="cs-CZ" altLang="cs-CZ" sz="2600" b="1" i="0" u="none" strike="noStrike" cap="none" normalizeH="0" baseline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5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1" u="none" strike="noStrike" cap="none" normalizeH="0" baseline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Počet případů</a:t>
                      </a:r>
                      <a:endParaRPr kumimoji="0" lang="cs-CZ" altLang="cs-CZ" sz="2600" b="1" i="0" u="none" strike="noStrike" cap="none" normalizeH="0" baseline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5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1" u="none" strike="noStrike" cap="none" normalizeH="0" baseline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Uzlinové metastázy</a:t>
                      </a:r>
                      <a:endParaRPr kumimoji="0" lang="cs-CZ" altLang="cs-CZ" sz="2600" b="1" i="0" u="none" strike="noStrike" cap="none" normalizeH="0" baseline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5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600" b="1" u="none" strike="noStrike" cap="none" normalizeH="0" baseline="0" dirty="0" err="1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Recidiva</a:t>
                      </a:r>
                      <a:endParaRPr kumimoji="0" lang="en-US" altLang="cs-CZ" sz="2600" b="1" i="0" u="none" strike="noStrike" cap="none" normalizeH="0" baseline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5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75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67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5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2374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sz="4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600" b="1" u="none" strike="noStrike" cap="none" normalizeH="0" baseline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Úmrtí</a:t>
                      </a:r>
                      <a:endParaRPr kumimoji="0" lang="en-US" altLang="cs-CZ" sz="2600" b="1" i="0" u="none" strike="noStrike" cap="none" normalizeH="0" baseline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6918">
                <a:tc>
                  <a:txBody>
                    <a:bodyPr/>
                    <a:lstStyle/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Reznick</a:t>
                      </a:r>
                      <a:r>
                        <a:rPr kumimoji="0" lang="cs-CZ" altLang="cs-CZ" sz="21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et al., 2016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ano</a:t>
                      </a: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ano</a:t>
                      </a:r>
                      <a:r>
                        <a:rPr kumimoji="0" lang="en-US" altLang="cs-CZ" sz="21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– </a:t>
                      </a:r>
                      <a:r>
                        <a:rPr kumimoji="0" lang="en-US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lokální</a:t>
                      </a:r>
                      <a:r>
                        <a:rPr kumimoji="0" lang="en-US" altLang="cs-CZ" sz="21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a </a:t>
                      </a:r>
                      <a:r>
                        <a:rPr kumimoji="0" lang="en-US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vzdálené</a:t>
                      </a:r>
                      <a:r>
                        <a:rPr kumimoji="0" lang="en-US" altLang="cs-CZ" sz="21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kumimoji="0" lang="en-US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lymfatické</a:t>
                      </a:r>
                      <a:r>
                        <a:rPr kumimoji="0" lang="en-US" altLang="cs-CZ" sz="21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kumimoji="0" lang="en-US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uzliny</a:t>
                      </a:r>
                      <a:r>
                        <a:rPr kumimoji="0" lang="en-US" altLang="cs-CZ" sz="21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ano</a:t>
                      </a:r>
                      <a:r>
                        <a:rPr kumimoji="0" lang="en-US" altLang="cs-CZ" sz="21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– </a:t>
                      </a:r>
                      <a:r>
                        <a:rPr kumimoji="0" lang="en-US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jaterní</a:t>
                      </a:r>
                      <a:r>
                        <a:rPr kumimoji="0" lang="en-US" altLang="cs-CZ" sz="21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kumimoji="0" lang="en-US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metastázy</a:t>
                      </a: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8801232"/>
                  </a:ext>
                </a:extLst>
              </a:tr>
              <a:tr h="672062">
                <a:tc>
                  <a:txBody>
                    <a:bodyPr/>
                    <a:lstStyle/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Yu</a:t>
                      </a:r>
                      <a:r>
                        <a:rPr kumimoji="0" lang="cs-CZ" altLang="cs-CZ" sz="21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et al., 2020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ano</a:t>
                      </a:r>
                      <a:r>
                        <a:rPr kumimoji="0" lang="en-US" altLang="cs-CZ" sz="21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, 1/2</a:t>
                      </a: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ne</a:t>
                      </a: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neuvedeno</a:t>
                      </a: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622637"/>
                  </a:ext>
                </a:extLst>
              </a:tr>
              <a:tr h="942595">
                <a:tc>
                  <a:txBody>
                    <a:bodyPr/>
                    <a:lstStyle/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Yankov</a:t>
                      </a:r>
                      <a:r>
                        <a:rPr kumimoji="0" lang="cs-CZ" altLang="cs-CZ" sz="21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et al., 2023</a:t>
                      </a:r>
                      <a:endParaRPr kumimoji="0" lang="cs-CZ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ano</a:t>
                      </a: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ano</a:t>
                      </a:r>
                      <a:r>
                        <a:rPr kumimoji="0" lang="en-US" altLang="cs-CZ" sz="21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- mediastinum</a:t>
                      </a: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3749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2100" b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neuvedeno</a:t>
                      </a:r>
                      <a:endParaRPr kumimoji="0" lang="en-US" altLang="cs-CZ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229116" marR="81827" marT="48251" marB="48251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6143846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A13B14A-B19A-9B62-82CD-3ED99C5BC19F}"/>
              </a:ext>
            </a:extLst>
          </p:cNvPr>
          <p:cNvSpPr txBox="1"/>
          <p:nvPr/>
        </p:nvSpPr>
        <p:spPr>
          <a:xfrm>
            <a:off x="8365005" y="20328914"/>
            <a:ext cx="10561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Tab.1 </a:t>
            </a:r>
            <a:r>
              <a:rPr lang="en-US" dirty="0" err="1"/>
              <a:t>Publikované</a:t>
            </a:r>
            <a:r>
              <a:rPr lang="en-US" dirty="0"/>
              <a:t> </a:t>
            </a:r>
            <a:r>
              <a:rPr lang="en-US" dirty="0" err="1"/>
              <a:t>případy</a:t>
            </a:r>
            <a:r>
              <a:rPr lang="en-US" dirty="0"/>
              <a:t> TPGL s </a:t>
            </a:r>
            <a:r>
              <a:rPr lang="en-US" dirty="0" err="1"/>
              <a:t>doloženým</a:t>
            </a:r>
            <a:r>
              <a:rPr lang="en-US" dirty="0"/>
              <a:t> </a:t>
            </a:r>
            <a:r>
              <a:rPr lang="en-US" dirty="0" err="1"/>
              <a:t>maligním</a:t>
            </a:r>
            <a:r>
              <a:rPr lang="en-US" dirty="0"/>
              <a:t> </a:t>
            </a:r>
            <a:r>
              <a:rPr lang="en-US" dirty="0" err="1"/>
              <a:t>chováním</a:t>
            </a:r>
            <a:r>
              <a:rPr lang="en-US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DF2375-A539-3F91-5850-927AED67904B}"/>
              </a:ext>
            </a:extLst>
          </p:cNvPr>
          <p:cNvSpPr txBox="1"/>
          <p:nvPr/>
        </p:nvSpPr>
        <p:spPr>
          <a:xfrm>
            <a:off x="15660625" y="15979817"/>
            <a:ext cx="5771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Obr.3 PET/MRI se </a:t>
            </a:r>
            <a:r>
              <a:rPr lang="en-US" dirty="0" err="1"/>
              <a:t>zvýšenou</a:t>
            </a:r>
            <a:r>
              <a:rPr lang="en-US" dirty="0"/>
              <a:t> </a:t>
            </a:r>
            <a:r>
              <a:rPr lang="en-US" dirty="0" err="1"/>
              <a:t>akumulací</a:t>
            </a:r>
            <a:r>
              <a:rPr lang="en-US" dirty="0"/>
              <a:t> v </a:t>
            </a:r>
            <a:r>
              <a:rPr lang="en-US" dirty="0" err="1"/>
              <a:t>oblasti</a:t>
            </a:r>
            <a:r>
              <a:rPr lang="en-US" dirty="0"/>
              <a:t> II/III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krku</a:t>
            </a:r>
            <a:r>
              <a:rPr lang="en-US" dirty="0"/>
              <a:t>  </a:t>
            </a:r>
          </a:p>
        </p:txBody>
      </p:sp>
      <p:pic>
        <p:nvPicPr>
          <p:cNvPr id="1032" name="Picture 8" descr="Line drawing of the anatomical location of the superior and inferior... |  Download Scientific Diagram">
            <a:extLst>
              <a:ext uri="{FF2B5EF4-FFF2-40B4-BE49-F238E27FC236}">
                <a16:creationId xmlns:a16="http://schemas.microsoft.com/office/drawing/2014/main" id="{02A4DAE3-9E23-9B1E-F58C-069C3547E1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1525"/>
          <a:stretch/>
        </p:blipFill>
        <p:spPr bwMode="auto">
          <a:xfrm>
            <a:off x="524359" y="12533517"/>
            <a:ext cx="6532818" cy="7178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F10F0D25-70D1-0E61-B738-DF7F4802E2BF}"/>
              </a:ext>
            </a:extLst>
          </p:cNvPr>
          <p:cNvSpPr/>
          <p:nvPr/>
        </p:nvSpPr>
        <p:spPr>
          <a:xfrm rot="998329">
            <a:off x="1661883" y="17128169"/>
            <a:ext cx="375399" cy="76460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43A50EE-91B4-89F5-CBA3-2BEADBD89EA8}"/>
              </a:ext>
            </a:extLst>
          </p:cNvPr>
          <p:cNvSpPr/>
          <p:nvPr/>
        </p:nvSpPr>
        <p:spPr>
          <a:xfrm rot="20852784">
            <a:off x="3419928" y="17141310"/>
            <a:ext cx="327190" cy="834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7EB506-7AF5-627E-D77C-BB7FF7CD3EE8}"/>
              </a:ext>
            </a:extLst>
          </p:cNvPr>
          <p:cNvSpPr/>
          <p:nvPr/>
        </p:nvSpPr>
        <p:spPr>
          <a:xfrm>
            <a:off x="5127171" y="17205607"/>
            <a:ext cx="1895506" cy="317735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FC3FE0D-28AA-6B53-FB44-E88ACAF4B4DA}"/>
              </a:ext>
            </a:extLst>
          </p:cNvPr>
          <p:cNvSpPr txBox="1"/>
          <p:nvPr/>
        </p:nvSpPr>
        <p:spPr>
          <a:xfrm>
            <a:off x="460436" y="19881422"/>
            <a:ext cx="65967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Obr.1  </a:t>
            </a:r>
            <a:r>
              <a:rPr lang="en-US" dirty="0" err="1"/>
              <a:t>Schéma</a:t>
            </a:r>
            <a:r>
              <a:rPr lang="en-US" dirty="0"/>
              <a:t> – </a:t>
            </a:r>
            <a:r>
              <a:rPr lang="en-US" dirty="0" err="1"/>
              <a:t>inferiorní</a:t>
            </a:r>
            <a:r>
              <a:rPr lang="en-US" dirty="0"/>
              <a:t> </a:t>
            </a:r>
            <a:r>
              <a:rPr lang="en-US" dirty="0" err="1"/>
              <a:t>laryngeální</a:t>
            </a:r>
            <a:r>
              <a:rPr lang="en-US" dirty="0"/>
              <a:t> paraganglia</a:t>
            </a:r>
          </a:p>
          <a:p>
            <a:r>
              <a:rPr lang="en-US" dirty="0" err="1"/>
              <a:t>Phitayakorn</a:t>
            </a:r>
            <a:r>
              <a:rPr lang="en-US" dirty="0"/>
              <a:t> R., </a:t>
            </a:r>
            <a:r>
              <a:rPr lang="en-US" dirty="0" err="1"/>
              <a:t>Faquin</a:t>
            </a:r>
            <a:r>
              <a:rPr lang="en-US" dirty="0"/>
              <a:t> W.C., et al. “Thyroid-Associated Paragangliomas.” Thyroid 2011.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AEF5AA3-E7F2-B7DC-B7E0-849CA4EA6BD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6112"/>
          <a:stretch/>
        </p:blipFill>
        <p:spPr>
          <a:xfrm>
            <a:off x="15630525" y="9440179"/>
            <a:ext cx="6202056" cy="65702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C97824B-DFC7-4046-06DC-C6ACD94DA03D}"/>
              </a:ext>
            </a:extLst>
          </p:cNvPr>
          <p:cNvSpPr txBox="1"/>
          <p:nvPr/>
        </p:nvSpPr>
        <p:spPr>
          <a:xfrm>
            <a:off x="22971486" y="13953055"/>
            <a:ext cx="6191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Obr.4 </a:t>
            </a:r>
            <a:r>
              <a:rPr lang="en-US" dirty="0" err="1"/>
              <a:t>Histologie</a:t>
            </a:r>
            <a:r>
              <a:rPr lang="en-US" dirty="0"/>
              <a:t> TPGL – </a:t>
            </a:r>
            <a:r>
              <a:rPr lang="en-US" dirty="0" err="1"/>
              <a:t>typické</a:t>
            </a:r>
            <a:r>
              <a:rPr lang="en-US" dirty="0"/>
              <a:t> </a:t>
            </a:r>
            <a:r>
              <a:rPr lang="en-US" dirty="0" err="1"/>
              <a:t>zellballen</a:t>
            </a:r>
            <a:r>
              <a:rPr lang="en-US" dirty="0"/>
              <a:t> </a:t>
            </a:r>
            <a:r>
              <a:rPr lang="en-US" dirty="0" err="1"/>
              <a:t>uspořádání</a:t>
            </a:r>
            <a:r>
              <a:rPr lang="en-US" dirty="0"/>
              <a:t>,</a:t>
            </a:r>
          </a:p>
          <a:p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Özpek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 A, et al. </a:t>
            </a:r>
            <a:r>
              <a:rPr lang="en-US" b="0" i="1" u="none" strike="noStrike" dirty="0">
                <a:solidFill>
                  <a:srgbClr val="000000"/>
                </a:solidFill>
                <a:effectLst/>
              </a:rPr>
              <a:t>Thyroid Paraganglioma: An Extremely Rare Tumor of the Thyroid</a:t>
            </a:r>
            <a:r>
              <a:rPr lang="en-US" dirty="0"/>
              <a:t>  </a:t>
            </a:r>
          </a:p>
        </p:txBody>
      </p:sp>
      <p:sp>
        <p:nvSpPr>
          <p:cNvPr id="5" name="Down Arrow 4">
            <a:extLst>
              <a:ext uri="{FF2B5EF4-FFF2-40B4-BE49-F238E27FC236}">
                <a16:creationId xmlns:a16="http://schemas.microsoft.com/office/drawing/2014/main" id="{90374A59-EA26-FF31-F3A6-3026853753DA}"/>
              </a:ext>
            </a:extLst>
          </p:cNvPr>
          <p:cNvSpPr/>
          <p:nvPr/>
        </p:nvSpPr>
        <p:spPr>
          <a:xfrm rot="1279162">
            <a:off x="20414334" y="10627291"/>
            <a:ext cx="351953" cy="1143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3885477-2C15-B8BE-3852-ECC097514CB8}"/>
              </a:ext>
            </a:extLst>
          </p:cNvPr>
          <p:cNvSpPr txBox="1"/>
          <p:nvPr/>
        </p:nvSpPr>
        <p:spPr>
          <a:xfrm>
            <a:off x="15633782" y="8861482"/>
            <a:ext cx="4029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Obr.2 UZ </a:t>
            </a:r>
            <a:r>
              <a:rPr lang="en-US" dirty="0" err="1"/>
              <a:t>obraz</a:t>
            </a:r>
            <a:r>
              <a:rPr lang="en-US" dirty="0"/>
              <a:t> </a:t>
            </a:r>
            <a:r>
              <a:rPr lang="en-US" dirty="0" err="1"/>
              <a:t>paragangliomu</a:t>
            </a:r>
            <a:r>
              <a:rPr lang="en-US" dirty="0"/>
              <a:t> </a:t>
            </a:r>
            <a:r>
              <a:rPr lang="en-US" dirty="0" err="1"/>
              <a:t>štítnice</a:t>
            </a:r>
            <a:r>
              <a:rPr lang="en-US" dirty="0"/>
              <a:t> </a:t>
            </a:r>
          </a:p>
        </p:txBody>
      </p:sp>
      <p:pic>
        <p:nvPicPr>
          <p:cNvPr id="20" name="Picture 2" descr="Paraganglioma of the thyroid gland: A case report and literature review -  Lee - 2024 - Surgical Practice - Wiley Online Library">
            <a:extLst>
              <a:ext uri="{FF2B5EF4-FFF2-40B4-BE49-F238E27FC236}">
                <a16:creationId xmlns:a16="http://schemas.microsoft.com/office/drawing/2014/main" id="{C1AEA2B7-3093-4D4C-EA10-B816149D56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57" t="6544" r="54910" b="20198"/>
          <a:stretch/>
        </p:blipFill>
        <p:spPr bwMode="auto">
          <a:xfrm>
            <a:off x="15630525" y="3485569"/>
            <a:ext cx="6202056" cy="5372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167A335-7087-1CAC-2C56-8B06EC1D9373}"/>
              </a:ext>
            </a:extLst>
          </p:cNvPr>
          <p:cNvSpPr txBox="1"/>
          <p:nvPr/>
        </p:nvSpPr>
        <p:spPr>
          <a:xfrm>
            <a:off x="8145539" y="4739657"/>
            <a:ext cx="6751602" cy="10454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sz="1800" dirty="0">
                <a:latin typeface="Arial" panose="020B0604020202020204" pitchFamily="34" charset="0"/>
              </a:rPr>
              <a:t> </a:t>
            </a:r>
            <a:r>
              <a:rPr lang="en-GB" altLang="cs-CZ" sz="2500" dirty="0">
                <a:latin typeface="Arial" panose="020B0604020202020204" pitchFamily="34" charset="0"/>
              </a:rPr>
              <a:t>15letá </a:t>
            </a:r>
            <a:r>
              <a:rPr lang="en-GB" altLang="cs-CZ" sz="2500" dirty="0" err="1">
                <a:latin typeface="Arial" panose="020B0604020202020204" pitchFamily="34" charset="0"/>
              </a:rPr>
              <a:t>dívka</a:t>
            </a:r>
            <a:r>
              <a:rPr lang="en-GB" altLang="cs-CZ" sz="2500" dirty="0">
                <a:latin typeface="Arial" panose="020B0604020202020204" pitchFamily="34" charset="0"/>
              </a:rPr>
              <a:t> - </a:t>
            </a:r>
            <a:r>
              <a:rPr lang="en-GB" altLang="cs-CZ" sz="2500" dirty="0" err="1">
                <a:latin typeface="Arial" panose="020B0604020202020204" pitchFamily="34" charset="0"/>
              </a:rPr>
              <a:t>rok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progredující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uzel</a:t>
            </a:r>
            <a:r>
              <a:rPr lang="en-GB" altLang="cs-CZ" sz="2500" dirty="0">
                <a:latin typeface="Arial" panose="020B0604020202020204" pitchFamily="34" charset="0"/>
              </a:rPr>
              <a:t> v </a:t>
            </a:r>
            <a:r>
              <a:rPr lang="en-GB" altLang="cs-CZ" sz="2500" dirty="0" err="1">
                <a:latin typeface="Arial" panose="020B0604020202020204" pitchFamily="34" charset="0"/>
              </a:rPr>
              <a:t>levém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laloku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štítné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žlázy</a:t>
            </a:r>
            <a:r>
              <a:rPr lang="en-GB" altLang="cs-CZ" sz="2500" dirty="0">
                <a:latin typeface="Arial" panose="020B0604020202020204" pitchFamily="34" charset="0"/>
              </a:rPr>
              <a:t> (Obr.2)</a:t>
            </a:r>
          </a:p>
          <a:p>
            <a:pPr marL="182880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Cytologie</a:t>
            </a:r>
            <a:r>
              <a:rPr lang="en-GB" altLang="cs-CZ" sz="2500" dirty="0">
                <a:latin typeface="Arial" panose="020B0604020202020204" pitchFamily="34" charset="0"/>
              </a:rPr>
              <a:t> - Bethesda III, </a:t>
            </a:r>
            <a:r>
              <a:rPr lang="en-GB" altLang="cs-CZ" sz="2500" dirty="0" err="1">
                <a:latin typeface="Arial" panose="020B0604020202020204" pitchFamily="34" charset="0"/>
              </a:rPr>
              <a:t>indikována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levostranná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hemithyroidectomie</a:t>
            </a:r>
            <a:endParaRPr lang="en-GB" altLang="cs-CZ" sz="2500" dirty="0">
              <a:latin typeface="Arial" panose="020B0604020202020204" pitchFamily="34" charset="0"/>
            </a:endParaRPr>
          </a:p>
          <a:p>
            <a:pPr marL="182880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Peroperačně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suspekce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na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tumor</a:t>
            </a:r>
            <a:r>
              <a:rPr lang="en-GB" altLang="cs-CZ" sz="2500" dirty="0">
                <a:latin typeface="Arial" panose="020B0604020202020204" pitchFamily="34" charset="0"/>
              </a:rPr>
              <a:t> – </a:t>
            </a:r>
            <a:r>
              <a:rPr lang="en-GB" altLang="cs-CZ" sz="2500" dirty="0" err="1">
                <a:latin typeface="Arial" panose="020B0604020202020204" pitchFamily="34" charset="0"/>
              </a:rPr>
              <a:t>totální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thyroidectomie</a:t>
            </a:r>
            <a:r>
              <a:rPr lang="en-GB" altLang="cs-CZ" sz="2500" dirty="0">
                <a:latin typeface="Arial" panose="020B0604020202020204" pitchFamily="34" charset="0"/>
              </a:rPr>
              <a:t>, ND (VI); </a:t>
            </a:r>
            <a:r>
              <a:rPr lang="en-GB" altLang="cs-CZ" sz="2500" dirty="0" err="1">
                <a:latin typeface="Arial" panose="020B0604020202020204" pitchFamily="34" charset="0"/>
              </a:rPr>
              <a:t>biopsie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přilehlé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uzliny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negativní</a:t>
            </a:r>
            <a:endParaRPr lang="en-GB" altLang="cs-CZ" sz="2500" dirty="0">
              <a:latin typeface="Arial" panose="020B0604020202020204" pitchFamily="34" charset="0"/>
            </a:endParaRPr>
          </a:p>
          <a:p>
            <a:pPr marL="182880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sz="2500" b="1" dirty="0">
                <a:latin typeface="Arial" panose="020B0604020202020204" pitchFamily="34" charset="0"/>
              </a:rPr>
              <a:t> </a:t>
            </a:r>
            <a:r>
              <a:rPr lang="en-GB" altLang="cs-CZ" sz="2500" b="1" dirty="0" err="1">
                <a:latin typeface="Arial" panose="020B0604020202020204" pitchFamily="34" charset="0"/>
              </a:rPr>
              <a:t>Histologicky</a:t>
            </a:r>
            <a:r>
              <a:rPr lang="en-GB" altLang="cs-CZ" sz="2500" b="1" dirty="0">
                <a:latin typeface="Arial" panose="020B0604020202020204" pitchFamily="34" charset="0"/>
              </a:rPr>
              <a:t> </a:t>
            </a:r>
            <a:r>
              <a:rPr lang="en-GB" altLang="cs-CZ" sz="2500" b="1" dirty="0" err="1">
                <a:latin typeface="Arial" panose="020B0604020202020204" pitchFamily="34" charset="0"/>
              </a:rPr>
              <a:t>paragangliom</a:t>
            </a:r>
            <a:r>
              <a:rPr lang="en-GB" altLang="cs-CZ" sz="2500" b="1" dirty="0">
                <a:latin typeface="Arial" panose="020B0604020202020204" pitchFamily="34" charset="0"/>
              </a:rPr>
              <a:t> </a:t>
            </a:r>
            <a:r>
              <a:rPr lang="en-GB" altLang="cs-CZ" sz="2500" b="1" dirty="0" err="1">
                <a:latin typeface="Arial" panose="020B0604020202020204" pitchFamily="34" charset="0"/>
              </a:rPr>
              <a:t>štítné</a:t>
            </a:r>
            <a:r>
              <a:rPr lang="en-GB" altLang="cs-CZ" sz="2500" b="1" dirty="0">
                <a:latin typeface="Arial" panose="020B0604020202020204" pitchFamily="34" charset="0"/>
              </a:rPr>
              <a:t> </a:t>
            </a:r>
            <a:r>
              <a:rPr lang="en-GB" altLang="cs-CZ" sz="2500" b="1" dirty="0" err="1">
                <a:latin typeface="Arial" panose="020B0604020202020204" pitchFamily="34" charset="0"/>
              </a:rPr>
              <a:t>žlázy</a:t>
            </a:r>
            <a:r>
              <a:rPr lang="en-GB" altLang="cs-CZ" sz="2500" b="1" dirty="0">
                <a:latin typeface="Arial" panose="020B0604020202020204" pitchFamily="34" charset="0"/>
              </a:rPr>
              <a:t> </a:t>
            </a:r>
            <a:r>
              <a:rPr lang="en-GB" altLang="cs-CZ" sz="2500" dirty="0">
                <a:latin typeface="Arial" panose="020B0604020202020204" pitchFamily="34" charset="0"/>
              </a:rPr>
              <a:t>(TPGL) s </a:t>
            </a:r>
            <a:r>
              <a:rPr lang="en-GB" altLang="cs-CZ" sz="2500" b="1" dirty="0" err="1">
                <a:latin typeface="Arial" panose="020B0604020202020204" pitchFamily="34" charset="0"/>
              </a:rPr>
              <a:t>metastázami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ve</a:t>
            </a:r>
            <a:r>
              <a:rPr lang="en-GB" altLang="cs-CZ" sz="2500" dirty="0">
                <a:latin typeface="Arial" panose="020B0604020202020204" pitchFamily="34" charset="0"/>
              </a:rPr>
              <a:t> 2 </a:t>
            </a:r>
            <a:r>
              <a:rPr lang="en-GB" altLang="cs-CZ" sz="2500" dirty="0" err="1">
                <a:latin typeface="Arial" panose="020B0604020202020204" pitchFamily="34" charset="0"/>
              </a:rPr>
              <a:t>lymfatických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uzlinách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</a:p>
          <a:p>
            <a:pPr marL="182880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Symptomatologicky</a:t>
            </a:r>
            <a:r>
              <a:rPr lang="en-GB" altLang="cs-CZ" sz="2500" dirty="0">
                <a:latin typeface="Arial" panose="020B0604020202020204" pitchFamily="34" charset="0"/>
              </a:rPr>
              <a:t> bez </a:t>
            </a:r>
            <a:r>
              <a:rPr lang="en-GB" altLang="cs-CZ" sz="2500" dirty="0" err="1">
                <a:latin typeface="Arial" panose="020B0604020202020204" pitchFamily="34" charset="0"/>
              </a:rPr>
              <a:t>vertiga</a:t>
            </a:r>
            <a:r>
              <a:rPr lang="en-GB" altLang="cs-CZ" sz="2500" dirty="0">
                <a:latin typeface="Arial" panose="020B0604020202020204" pitchFamily="34" charset="0"/>
              </a:rPr>
              <a:t>, </a:t>
            </a:r>
            <a:r>
              <a:rPr lang="en-GB" altLang="cs-CZ" sz="2500" dirty="0" err="1">
                <a:latin typeface="Arial" panose="020B0604020202020204" pitchFamily="34" charset="0"/>
              </a:rPr>
              <a:t>cefaley</a:t>
            </a:r>
            <a:r>
              <a:rPr lang="en-GB" altLang="cs-CZ" sz="2500" dirty="0">
                <a:latin typeface="Arial" panose="020B0604020202020204" pitchFamily="34" charset="0"/>
              </a:rPr>
              <a:t>, </a:t>
            </a:r>
            <a:r>
              <a:rPr lang="en-GB" altLang="cs-CZ" sz="2500" dirty="0" err="1">
                <a:latin typeface="Arial" panose="020B0604020202020204" pitchFamily="34" charset="0"/>
              </a:rPr>
              <a:t>palpitací</a:t>
            </a:r>
            <a:r>
              <a:rPr lang="en-GB" altLang="cs-CZ" sz="2500" dirty="0">
                <a:latin typeface="Arial" panose="020B0604020202020204" pitchFamily="34" charset="0"/>
              </a:rPr>
              <a:t>, </a:t>
            </a:r>
            <a:r>
              <a:rPr lang="en-GB" altLang="cs-CZ" sz="2500" dirty="0" err="1">
                <a:latin typeface="Arial" panose="020B0604020202020204" pitchFamily="34" charset="0"/>
              </a:rPr>
              <a:t>zvracení</a:t>
            </a:r>
            <a:r>
              <a:rPr lang="en-GB" altLang="cs-CZ" sz="2500" dirty="0">
                <a:latin typeface="Arial" panose="020B0604020202020204" pitchFamily="34" charset="0"/>
              </a:rPr>
              <a:t>; </a:t>
            </a:r>
            <a:r>
              <a:rPr lang="en-GB" altLang="cs-CZ" sz="2500" dirty="0" err="1">
                <a:latin typeface="Arial" panose="020B0604020202020204" pitchFamily="34" charset="0"/>
              </a:rPr>
              <a:t>plazmatické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b="1" dirty="0" err="1">
                <a:latin typeface="Arial" panose="020B0604020202020204" pitchFamily="34" charset="0"/>
              </a:rPr>
              <a:t>metanefriny</a:t>
            </a:r>
            <a:r>
              <a:rPr lang="en-GB" altLang="cs-CZ" sz="2500" b="1" dirty="0">
                <a:latin typeface="Arial" panose="020B0604020202020204" pitchFamily="34" charset="0"/>
              </a:rPr>
              <a:t> v </a:t>
            </a:r>
            <a:r>
              <a:rPr lang="en-GB" altLang="cs-CZ" sz="2500" b="1" dirty="0" err="1">
                <a:latin typeface="Arial" panose="020B0604020202020204" pitchFamily="34" charset="0"/>
              </a:rPr>
              <a:t>normě</a:t>
            </a:r>
            <a:r>
              <a:rPr lang="en-GB" altLang="cs-CZ" sz="2500" b="1" dirty="0">
                <a:latin typeface="Arial" panose="020B0604020202020204" pitchFamily="34" charset="0"/>
              </a:rPr>
              <a:t> </a:t>
            </a:r>
          </a:p>
          <a:p>
            <a:pPr marL="182880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Kontrolní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pooperační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ultrazvuk</a:t>
            </a:r>
            <a:r>
              <a:rPr lang="en-GB" altLang="cs-CZ" sz="2500" dirty="0">
                <a:latin typeface="Arial" panose="020B0604020202020204" pitchFamily="34" charset="0"/>
              </a:rPr>
              <a:t> – </a:t>
            </a:r>
            <a:r>
              <a:rPr lang="en-GB" altLang="cs-CZ" sz="2500" dirty="0" err="1">
                <a:latin typeface="Arial" panose="020B0604020202020204" pitchFamily="34" charset="0"/>
              </a:rPr>
              <a:t>lehce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suspektní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lymfatické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uzliny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paratracheálně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</a:p>
          <a:p>
            <a:pPr marL="182880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b="1" dirty="0">
                <a:latin typeface="Arial" panose="020B0604020202020204" pitchFamily="34" charset="0"/>
              </a:rPr>
              <a:t>PET/MRI </a:t>
            </a:r>
            <a:r>
              <a:rPr lang="en-GB" altLang="cs-CZ" sz="2500" dirty="0">
                <a:latin typeface="Arial" panose="020B0604020202020204" pitchFamily="34" charset="0"/>
              </a:rPr>
              <a:t>se </a:t>
            </a:r>
            <a:r>
              <a:rPr lang="en-GB" altLang="cs-CZ" sz="2500" dirty="0" err="1">
                <a:latin typeface="Arial" panose="020B0604020202020204" pitchFamily="34" charset="0"/>
              </a:rPr>
              <a:t>záchytem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zvýšené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akumulace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kontrastní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látky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na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pomezí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krčních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regií</a:t>
            </a:r>
            <a:r>
              <a:rPr lang="en-GB" altLang="cs-CZ" sz="2500" dirty="0">
                <a:latin typeface="Arial" panose="020B0604020202020204" pitchFamily="34" charset="0"/>
              </a:rPr>
              <a:t> II a III </a:t>
            </a:r>
            <a:r>
              <a:rPr lang="en-GB" altLang="cs-CZ" sz="2500" dirty="0" err="1">
                <a:latin typeface="Arial" panose="020B0604020202020204" pitchFamily="34" charset="0"/>
              </a:rPr>
              <a:t>vlevo</a:t>
            </a:r>
            <a:r>
              <a:rPr lang="en-GB" altLang="cs-CZ" sz="2500" dirty="0">
                <a:latin typeface="Arial" panose="020B0604020202020204" pitchFamily="34" charset="0"/>
              </a:rPr>
              <a:t> (Obr.3)</a:t>
            </a:r>
          </a:p>
          <a:p>
            <a:pPr marL="182880" lvl="0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b="1" dirty="0">
                <a:latin typeface="Arial" panose="020B0604020202020204" pitchFamily="34" charset="0"/>
              </a:rPr>
              <a:t>ND L (II-V) </a:t>
            </a:r>
            <a:r>
              <a:rPr lang="en-GB" altLang="cs-CZ" sz="2500" dirty="0">
                <a:latin typeface="Arial" panose="020B0604020202020204" pitchFamily="34" charset="0"/>
              </a:rPr>
              <a:t>- 24 </a:t>
            </a:r>
            <a:r>
              <a:rPr lang="en-GB" altLang="cs-CZ" sz="2500" dirty="0" err="1">
                <a:latin typeface="Arial" panose="020B0604020202020204" pitchFamily="34" charset="0"/>
              </a:rPr>
              <a:t>lymfatických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uzlin</a:t>
            </a:r>
            <a:r>
              <a:rPr lang="en-GB" altLang="cs-CZ" sz="2500" dirty="0">
                <a:latin typeface="Arial" panose="020B0604020202020204" pitchFamily="34" charset="0"/>
              </a:rPr>
              <a:t>, 2 </a:t>
            </a:r>
            <a:r>
              <a:rPr lang="en-GB" altLang="cs-CZ" sz="2500" dirty="0" err="1">
                <a:latin typeface="Arial" panose="020B0604020202020204" pitchFamily="34" charset="0"/>
              </a:rPr>
              <a:t>pozitivní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na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metastázu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paragangliomu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</a:p>
          <a:p>
            <a:pPr marL="182880" lvl="0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sz="2500" dirty="0">
                <a:latin typeface="Arial" panose="020B0604020202020204" pitchFamily="34" charset="0"/>
              </a:rPr>
              <a:t> </a:t>
            </a:r>
            <a:r>
              <a:rPr lang="en-GB" altLang="cs-CZ" sz="2500" dirty="0" err="1">
                <a:latin typeface="Arial" panose="020B0604020202020204" pitchFamily="34" charset="0"/>
              </a:rPr>
              <a:t>Plán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péče</a:t>
            </a:r>
            <a:r>
              <a:rPr lang="en-GB" altLang="cs-CZ" sz="2500" dirty="0">
                <a:latin typeface="Arial" panose="020B0604020202020204" pitchFamily="34" charset="0"/>
              </a:rPr>
              <a:t> - </a:t>
            </a:r>
            <a:r>
              <a:rPr lang="en-GB" altLang="cs-CZ" sz="2500" dirty="0" err="1">
                <a:latin typeface="Arial" panose="020B0604020202020204" pitchFamily="34" charset="0"/>
              </a:rPr>
              <a:t>sledování</a:t>
            </a:r>
            <a:r>
              <a:rPr lang="en-GB" altLang="cs-CZ" sz="2500" dirty="0">
                <a:latin typeface="Arial" panose="020B0604020202020204" pitchFamily="34" charset="0"/>
              </a:rPr>
              <a:t> v </a:t>
            </a:r>
            <a:r>
              <a:rPr lang="en-GB" altLang="cs-CZ" sz="2500" dirty="0" err="1">
                <a:latin typeface="Arial" panose="020B0604020202020204" pitchFamily="34" charset="0"/>
              </a:rPr>
              <a:t>režimu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Kliniky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dětské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hematologie</a:t>
            </a:r>
            <a:r>
              <a:rPr lang="en-GB" altLang="cs-CZ" sz="2500" dirty="0">
                <a:latin typeface="Arial" panose="020B0604020202020204" pitchFamily="34" charset="0"/>
              </a:rPr>
              <a:t> a </a:t>
            </a:r>
            <a:r>
              <a:rPr lang="en-GB" altLang="cs-CZ" sz="2500" dirty="0" err="1">
                <a:latin typeface="Arial" panose="020B0604020202020204" pitchFamily="34" charset="0"/>
              </a:rPr>
              <a:t>onkologie</a:t>
            </a:r>
            <a:r>
              <a:rPr lang="en-GB" altLang="cs-CZ" sz="2500" dirty="0">
                <a:latin typeface="Arial" panose="020B0604020202020204" pitchFamily="34" charset="0"/>
              </a:rPr>
              <a:t> FNM, </a:t>
            </a:r>
            <a:r>
              <a:rPr lang="en-GB" altLang="cs-CZ" sz="2500" b="1" dirty="0" err="1">
                <a:latin typeface="Arial" panose="020B0604020202020204" pitchFamily="34" charset="0"/>
              </a:rPr>
              <a:t>genetické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b="1" dirty="0" err="1">
                <a:latin typeface="Arial" panose="020B0604020202020204" pitchFamily="34" charset="0"/>
              </a:rPr>
              <a:t>vyšetření</a:t>
            </a:r>
            <a:r>
              <a:rPr lang="en-GB" altLang="cs-CZ" sz="2500" b="1" dirty="0">
                <a:latin typeface="Arial" panose="020B0604020202020204" pitchFamily="34" charset="0"/>
              </a:rPr>
              <a:t> </a:t>
            </a:r>
            <a:r>
              <a:rPr lang="en-GB" altLang="cs-CZ" sz="2500" dirty="0">
                <a:latin typeface="Arial" panose="020B0604020202020204" pitchFamily="34" charset="0"/>
              </a:rPr>
              <a:t>(</a:t>
            </a:r>
            <a:r>
              <a:rPr lang="en-GB" altLang="cs-CZ" sz="2500" dirty="0" err="1">
                <a:latin typeface="Arial" panose="020B0604020202020204" pitchFamily="34" charset="0"/>
              </a:rPr>
              <a:t>SDHx</a:t>
            </a:r>
            <a:r>
              <a:rPr lang="en-GB" altLang="cs-CZ" sz="2500" dirty="0">
                <a:latin typeface="Arial" panose="020B0604020202020204" pitchFamily="34" charset="0"/>
              </a:rPr>
              <a:t> </a:t>
            </a:r>
            <a:r>
              <a:rPr lang="en-GB" altLang="cs-CZ" sz="2500" dirty="0" err="1">
                <a:latin typeface="Arial" panose="020B0604020202020204" pitchFamily="34" charset="0"/>
              </a:rPr>
              <a:t>geny</a:t>
            </a:r>
            <a:r>
              <a:rPr lang="en-GB" altLang="cs-CZ" sz="2500" dirty="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22" name="Down Arrow 21">
            <a:extLst>
              <a:ext uri="{FF2B5EF4-FFF2-40B4-BE49-F238E27FC236}">
                <a16:creationId xmlns:a16="http://schemas.microsoft.com/office/drawing/2014/main" id="{3116F2BB-0263-82C2-F66B-BEF226D87EA4}"/>
              </a:ext>
            </a:extLst>
          </p:cNvPr>
          <p:cNvSpPr/>
          <p:nvPr/>
        </p:nvSpPr>
        <p:spPr>
          <a:xfrm rot="2804465" flipH="1" flipV="1">
            <a:off x="16705976" y="7671881"/>
            <a:ext cx="442354" cy="994615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3064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12924</TotalTime>
  <Words>543</Words>
  <Application>Microsoft Office PowerPoint</Application>
  <PresentationFormat>Custom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-webkit-standard</vt:lpstr>
      <vt:lpstr>Wingdings</vt:lpstr>
      <vt:lpstr>Motiv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 akademie</dc:title>
  <dc:creator>Šárka</dc:creator>
  <cp:lastModifiedBy>Daniel Martinik</cp:lastModifiedBy>
  <cp:revision>87</cp:revision>
  <dcterms:created xsi:type="dcterms:W3CDTF">2017-08-30T13:07:43Z</dcterms:created>
  <dcterms:modified xsi:type="dcterms:W3CDTF">2025-09-09T17:17:16Z</dcterms:modified>
</cp:coreProperties>
</file>