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6327" autoAdjust="0"/>
  </p:normalViewPr>
  <p:slideViewPr>
    <p:cSldViewPr snapToGrid="0">
      <p:cViewPr varScale="1">
        <p:scale>
          <a:sx n="22" d="100"/>
          <a:sy n="22" d="100"/>
        </p:scale>
        <p:origin x="100" y="35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89859" y="1970193"/>
            <a:ext cx="16168481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Jedinák R.,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Školoudík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L.,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Chrobok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V.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Klinika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otorinolaryngologie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chirurgie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hlavy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sk-SK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krku, Fakultní nemocnice Hradec Králové</a:t>
            </a:r>
          </a:p>
          <a:p>
            <a:pPr algn="ctr">
              <a:spcBef>
                <a:spcPct val="20000"/>
              </a:spcBef>
              <a:defRPr/>
            </a:pPr>
            <a:r>
              <a:rPr lang="sk-SK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Univerzita Karlova, </a:t>
            </a:r>
            <a:r>
              <a:rPr lang="sk-SK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Lékařská</a:t>
            </a:r>
            <a:r>
              <a:rPr lang="sk-SK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fakulta v Hradci Králové</a:t>
            </a: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01431" y="334064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Krční lymfadenopatie jako první projev pokročilého kolorektálního karcinomu – kazuistika </a:t>
            </a: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4702629"/>
            <a:ext cx="6056869" cy="7336971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Úvod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Krční lymfadenopatie může být projevem řady benigních i maligních onemocnění:</a:t>
            </a: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zánětlivá</a:t>
            </a:r>
            <a:r>
              <a:rPr lang="cs-CZ" altLang="cs-CZ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</a:p>
          <a:p>
            <a:pPr marL="1085850"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nespecifická (nejčastější)</a:t>
            </a:r>
          </a:p>
          <a:p>
            <a:pPr marL="1085850"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specifická (tuberkulóza, netuberkulózní mykobakterie,…)</a:t>
            </a: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nádorová</a:t>
            </a:r>
          </a:p>
          <a:p>
            <a:pPr marL="1085850"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primární (lymfom, leukemie)</a:t>
            </a:r>
          </a:p>
          <a:p>
            <a:pPr marL="1085850"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sekundární (metastázy) </a:t>
            </a: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systémová </a:t>
            </a:r>
          </a:p>
          <a:p>
            <a:pPr marL="1085850"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(systémový lupus </a:t>
            </a:r>
            <a:r>
              <a:rPr lang="cs-CZ" altLang="cs-CZ" sz="2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erythematodes</a:t>
            </a:r>
            <a:r>
              <a:rPr lang="cs-CZ" alt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revmatoidní artritida …)</a:t>
            </a: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jiné </a:t>
            </a:r>
          </a:p>
          <a:p>
            <a:pPr marL="1085850"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(poléková, </a:t>
            </a:r>
            <a:r>
              <a:rPr lang="cs-CZ" altLang="cs-CZ" sz="2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dermatopatická</a:t>
            </a:r>
            <a:r>
              <a:rPr lang="cs-CZ" alt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sarkoidóza,…)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8252" y="4702629"/>
            <a:ext cx="6258043" cy="979095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Diskuse </a:t>
            </a:r>
          </a:p>
          <a:p>
            <a:pPr>
              <a:spcBef>
                <a:spcPct val="20000"/>
              </a:spcBef>
              <a:buClr>
                <a:srgbClr val="0095D9"/>
              </a:buClr>
            </a:pPr>
            <a:r>
              <a:rPr lang="cs-CZ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Na co je potřeba myslet u krční lymfadenopatie pacienta středního a vyššího věku:</a:t>
            </a:r>
          </a:p>
          <a:p>
            <a:pPr marL="457200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rozlišení zánětlivé a nádorové etiologie</a:t>
            </a:r>
          </a:p>
          <a:p>
            <a:pPr marL="1200150" lvl="1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anamnéza, délka onemocnění</a:t>
            </a:r>
          </a:p>
          <a:p>
            <a:pPr marL="1200150" lvl="1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objektivní vyšetření (včetně NBI)</a:t>
            </a:r>
          </a:p>
          <a:p>
            <a:pPr marL="1200150" lvl="1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laboratoř (zánětlivé markery)   </a:t>
            </a:r>
          </a:p>
          <a:p>
            <a:pPr marL="457200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zobrazovací metoda</a:t>
            </a:r>
          </a:p>
          <a:p>
            <a:pPr marL="1200150" lvl="1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UZ, CT s kontrastem, MRI (PET CT)</a:t>
            </a:r>
          </a:p>
          <a:p>
            <a:pPr marL="1200150" lvl="1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známky malignity, hledání možného primárního ložiska  </a:t>
            </a:r>
          </a:p>
          <a:p>
            <a:pPr marL="457200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histologická verifikace</a:t>
            </a:r>
          </a:p>
          <a:p>
            <a:pPr marL="457200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při neznámém primárním ložisku</a:t>
            </a: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</a:t>
            </a:r>
          </a:p>
          <a:p>
            <a:pPr marL="1200150" lvl="1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diagnostická exstirpace uzliny +  perioperační histologie</a:t>
            </a:r>
          </a:p>
          <a:p>
            <a:pPr marL="1200150" lvl="1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dlaždicobuněčný karcinom → bloková krční disekce, ipsilaterání </a:t>
            </a:r>
            <a:r>
              <a:rPr 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tonzilektomie</a:t>
            </a: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biopsie kořene jazyka, nosohltanu, endoskopie (event. biopsie) hypofaryngu, jícnu, hrtanu</a:t>
            </a:r>
          </a:p>
          <a:p>
            <a:pPr marL="1200150" lvl="1" indent="-4572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jiný typ tumoru → pátrání po primárním ložisku dle histologického nálezu (štítná žláza, prso, plíce...).</a:t>
            </a:r>
            <a:endParaRPr lang="cs-CZ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404" y="4702631"/>
            <a:ext cx="14689280" cy="1593668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Vyšetření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</a:t>
            </a:r>
            <a:r>
              <a:rPr lang="cs-CZ" altLang="cs-CZ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ORL nález: </a:t>
            </a: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z</a:t>
            </a: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jištěna paréza levé hlasivky (obr. 1) a objemná, k hrtanu fixovaná rezistence velikosti přibližně            	4x3 cm v oblasti levého laloku štítné žlázy. </a:t>
            </a:r>
            <a:endParaRPr lang="cs-CZ" sz="17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Sonografie: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nález solidní centrálně nekrotické expanze v těsné návaznosti na laterální okraj                 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  	levého laloku štítné žlázy velikosti 4 x 4 x 3,5 cm, solidní část expanze vykazuje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hypervaskularizaci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(obr. 2)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Histologie: </a:t>
            </a: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metastáza či prorůstaní invazivního středně diferencovaného </a:t>
            </a:r>
            <a:r>
              <a:rPr lang="cs-CZ" altLang="cs-CZ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keratinizujícího</a:t>
            </a: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p16 negativního                                                                                                    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  	dlaždicobuněčného karcinomu</a:t>
            </a: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r>
              <a:rPr lang="cs-CZ" altLang="cs-CZ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Celotělové CT:</a:t>
            </a: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 metastatické postižení více orgánů – játra (mnohočetná ložiska), slezina, uzliny (krční, 	hilové, mediastinální). CT navíc ukazuje suspektní semicirkulární tumor rekta (obr. 3).</a:t>
            </a: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endParaRPr lang="cs-CZ" altLang="cs-CZ" dirty="0">
              <a:latin typeface="Times New Roman"/>
              <a:ea typeface="MS PGothic"/>
              <a:cs typeface="Arial"/>
            </a:endParaRP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endParaRPr lang="cs-CZ" altLang="cs-CZ" dirty="0">
              <a:latin typeface="Times New Roman"/>
              <a:ea typeface="MS PGothic"/>
              <a:cs typeface="Arial"/>
            </a:endParaRP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endParaRPr lang="cs-CZ" altLang="cs-CZ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endParaRPr lang="cs-CZ" altLang="cs-CZ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endParaRPr lang="cs-CZ" altLang="cs-CZ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endParaRPr lang="cs-CZ" altLang="cs-CZ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endParaRPr lang="cs-CZ" altLang="cs-CZ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endParaRPr lang="cs-CZ" altLang="cs-CZ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sz="2000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 </a:t>
            </a:r>
            <a:endParaRPr lang="cs-CZ" sz="2000" i="1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endParaRPr lang="cs-CZ" sz="2000" i="1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endParaRPr lang="cs-CZ" sz="2000" i="1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r>
              <a:rPr 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Diagnostický závěr</a:t>
            </a:r>
            <a:endParaRPr lang="cs-CZ" i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 Generalizovaný středně diferencovaný</a:t>
            </a:r>
            <a:endParaRPr lang="cs-CZ" altLang="cs-CZ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Clr>
                <a:srgbClr val="008BD2"/>
              </a:buClr>
              <a:buSzPct val="130000"/>
            </a:pP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    dlaždicobuněčný karcinom p16 negativní,</a:t>
            </a:r>
            <a:b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  primární </a:t>
            </a:r>
            <a:r>
              <a:rPr lang="cs-CZ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origo</a:t>
            </a: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v oblasti rekta.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Clr>
                <a:srgbClr val="008BD2"/>
              </a:buClr>
              <a:buSzPct val="130000"/>
            </a:pPr>
            <a:endParaRPr lang="cs-CZ" sz="3300" b="1" dirty="0">
              <a:solidFill>
                <a:srgbClr val="F15A2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Clr>
                <a:srgbClr val="008BD2"/>
              </a:buClr>
              <a:buSzPct val="130000"/>
            </a:pPr>
            <a:endParaRPr lang="cs-CZ" sz="3300" b="1" dirty="0">
              <a:solidFill>
                <a:srgbClr val="F15A2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Clr>
                <a:srgbClr val="008BD2"/>
              </a:buClr>
              <a:buSzPct val="130000"/>
            </a:pPr>
            <a:endParaRPr lang="cs-CZ" sz="3300" b="1" dirty="0">
              <a:solidFill>
                <a:srgbClr val="F15A2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Clr>
                <a:srgbClr val="008BD2"/>
              </a:buClr>
              <a:buSzPct val="130000"/>
            </a:pPr>
            <a:r>
              <a:rPr 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Doporučená léčba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Multidisciplinární onkologické řešení (předáno na II. interní kliniku a onkologii):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systémová onkologická léčba (chemoterapie, paliativní režim)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ORL: sledování funkce hrtanu (fixovaná levá hlasivka, riziko dechových obtíží, aspirací)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Pacient umírá 19. den po stanovení diagnózy (příčina smrti: multiorgánové selhání)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1091"/>
              </a:spcBef>
              <a:buClr>
                <a:srgbClr val="008BD2"/>
              </a:buClr>
              <a:buSzPct val="130000"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sk-SK" altLang="cs-CZ" dirty="0">
                <a:latin typeface="Arial"/>
                <a:ea typeface="MS PGothic"/>
                <a:cs typeface="Arial"/>
              </a:rPr>
              <a:t> </a:t>
            </a:r>
            <a:endParaRPr lang="sk-SK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14852072"/>
            <a:ext cx="6262125" cy="318827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Závěry </a:t>
            </a:r>
          </a:p>
          <a:p>
            <a:pPr marL="342900" indent="-3429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Krční metastáza nemusí vždy pocházet z ORL oblasti</a:t>
            </a:r>
          </a:p>
          <a:p>
            <a:pPr marL="342900" indent="-342900">
              <a:spcBef>
                <a:spcPct val="20000"/>
              </a:spcBef>
              <a:buClr>
                <a:srgbClr val="0095D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Diagnostika primárního nádoru a provedení </a:t>
            </a:r>
            <a:r>
              <a:rPr lang="cs-CZ" noProof="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stagingu</a:t>
            </a:r>
            <a:r>
              <a:rPr lang="cs-CZ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onemocnění je nezbytné k navržení správného léčebného postupu. </a:t>
            </a:r>
            <a:endParaRPr lang="cs-CZ" sz="1655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18398835"/>
            <a:ext cx="6258043" cy="2273075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Poděkování </a:t>
            </a:r>
          </a:p>
          <a:p>
            <a:pPr>
              <a:spcBef>
                <a:spcPct val="20000"/>
              </a:spcBef>
            </a:pPr>
            <a:r>
              <a:rPr lang="cs-CZ" sz="2100" i="1" noProof="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Děkujeme onkologickému, radiologickému a chirurgickému týmu FN Hradec Králové za spolupráci při diagnostice a léčbě pacienta.</a:t>
            </a:r>
            <a:endParaRPr lang="cs-CZ" sz="2100" b="1" noProof="0" dirty="0">
              <a:solidFill>
                <a:srgbClr val="F15A2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AU" altLang="cs-CZ" sz="16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cs-CZ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7">
            <a:extLst>
              <a:ext uri="{FF2B5EF4-FFF2-40B4-BE49-F238E27FC236}">
                <a16:creationId xmlns:a16="http://schemas.microsoft.com/office/drawing/2014/main" id="{7487E4F6-4EBE-4130-81D6-910516E06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15182849"/>
            <a:ext cx="6056869" cy="5489059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Anamnéza pacienta</a:t>
            </a:r>
            <a:endParaRPr lang="cs-CZ" altLang="cs-CZ" sz="3300" b="1" dirty="0">
              <a:solidFill>
                <a:srgbClr val="F15A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50 letý muž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Rodinná anamnéza: otec zemřel na  karcinom  plic oba bratři zemřeli na  karcinom  rekta</a:t>
            </a:r>
            <a:endParaRPr lang="cs-CZ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Osobní 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anamnéza </a:t>
            </a: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chronické bolesti páteře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Nynější onemocnění: týden trvající zduření na levé straně krku, vzniklo „přes noc“, následně tlak při polykání, progrese rezistence, změna hlasu, hubnutí. Dechové či hlasové potíže neguje.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sz="165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9" name="Text Box 37">
            <a:extLst>
              <a:ext uri="{FF2B5EF4-FFF2-40B4-BE49-F238E27FC236}">
                <a16:creationId xmlns:a16="http://schemas.microsoft.com/office/drawing/2014/main" id="{17ECA831-EA81-4498-AE2F-83096294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09" y="12363450"/>
            <a:ext cx="6060951" cy="2488621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sz="32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Cíl </a:t>
            </a:r>
          </a:p>
          <a:p>
            <a:pPr marL="342900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Cílem  kazuistiky je ukázat na možnost první manifestace generalizovaného maligního onemocnění trávicího traktu   v ORL oblasti.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337076C-E1C6-4C6F-9596-F6A277435C0E}"/>
              </a:ext>
            </a:extLst>
          </p:cNvPr>
          <p:cNvGrpSpPr/>
          <p:nvPr/>
        </p:nvGrpSpPr>
        <p:grpSpPr>
          <a:xfrm>
            <a:off x="8007849" y="9503765"/>
            <a:ext cx="5905388" cy="4471601"/>
            <a:chOff x="8105277" y="9620792"/>
            <a:chExt cx="5905388" cy="4471601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1D3FBD16-11D2-4A4F-97C9-57A4149DA135}"/>
                </a:ext>
              </a:extLst>
            </p:cNvPr>
            <p:cNvGrpSpPr/>
            <p:nvPr/>
          </p:nvGrpSpPr>
          <p:grpSpPr>
            <a:xfrm>
              <a:off x="8105277" y="9620792"/>
              <a:ext cx="5905388" cy="3732938"/>
              <a:chOff x="8150740" y="9577061"/>
              <a:chExt cx="5905388" cy="3732938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64CAE6F0-0C90-4F72-8AC1-7EE4E37B36A7}"/>
                  </a:ext>
                </a:extLst>
              </p:cNvPr>
              <p:cNvGrpSpPr/>
              <p:nvPr/>
            </p:nvGrpSpPr>
            <p:grpSpPr>
              <a:xfrm>
                <a:off x="8150740" y="9577061"/>
                <a:ext cx="5905388" cy="3732938"/>
                <a:chOff x="8100837" y="9188828"/>
                <a:chExt cx="5905388" cy="3732938"/>
              </a:xfrm>
            </p:grpSpPr>
            <p:grpSp>
              <p:nvGrpSpPr>
                <p:cNvPr id="3" name="Skupina 2">
                  <a:extLst>
                    <a:ext uri="{FF2B5EF4-FFF2-40B4-BE49-F238E27FC236}">
                      <a16:creationId xmlns:a16="http://schemas.microsoft.com/office/drawing/2014/main" id="{2F042D39-068B-E310-FC3C-A64AA3A88E21}"/>
                    </a:ext>
                  </a:extLst>
                </p:cNvPr>
                <p:cNvGrpSpPr/>
                <p:nvPr/>
              </p:nvGrpSpPr>
              <p:grpSpPr>
                <a:xfrm>
                  <a:off x="8100837" y="9188828"/>
                  <a:ext cx="5905388" cy="3732938"/>
                  <a:chOff x="10663974" y="9480282"/>
                  <a:chExt cx="4546991" cy="2763583"/>
                </a:xfrm>
              </p:grpSpPr>
              <p:pic>
                <p:nvPicPr>
                  <p:cNvPr id="5" name="Obrázok 4" descr="Obrázok, na ktorom je jaskyňa, voda&#10;&#10;Obsah vygenerovaný pomocou AI môže byť nesprávny.">
                    <a:extLst>
                      <a:ext uri="{FF2B5EF4-FFF2-40B4-BE49-F238E27FC236}">
                        <a16:creationId xmlns:a16="http://schemas.microsoft.com/office/drawing/2014/main" id="{C3A8F9AD-C4E0-41A9-4E66-8ABAFAECE3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-840" r="13094" b="180"/>
                  <a:stretch>
                    <a:fillRect/>
                  </a:stretch>
                </p:blipFill>
                <p:spPr>
                  <a:xfrm>
                    <a:off x="10663974" y="9495864"/>
                    <a:ext cx="2257452" cy="2748001"/>
                  </a:xfrm>
                  <a:prstGeom prst="rect">
                    <a:avLst/>
                  </a:prstGeom>
                </p:spPr>
              </p:pic>
              <p:pic>
                <p:nvPicPr>
                  <p:cNvPr id="6" name="Obrázok 5" descr="Obrázok, na ktorom je voda, tyrkysový, tmavá modrozelená, príroda&#10;&#10;Obsah vygenerovaný pomocou AI môže byť nesprávny.">
                    <a:extLst>
                      <a:ext uri="{FF2B5EF4-FFF2-40B4-BE49-F238E27FC236}">
                        <a16:creationId xmlns:a16="http://schemas.microsoft.com/office/drawing/2014/main" id="{2C577100-F64D-C848-2786-B608874604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896185" y="9480282"/>
                    <a:ext cx="2314780" cy="276358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" name="Skupina 11">
                  <a:extLst>
                    <a:ext uri="{FF2B5EF4-FFF2-40B4-BE49-F238E27FC236}">
                      <a16:creationId xmlns:a16="http://schemas.microsoft.com/office/drawing/2014/main" id="{90EA0BCE-D772-1584-9095-596CD16DD918}"/>
                    </a:ext>
                  </a:extLst>
                </p:cNvPr>
                <p:cNvGrpSpPr/>
                <p:nvPr/>
              </p:nvGrpSpPr>
              <p:grpSpPr>
                <a:xfrm>
                  <a:off x="9956799" y="11120989"/>
                  <a:ext cx="3521632" cy="381934"/>
                  <a:chOff x="9544765" y="10765220"/>
                  <a:chExt cx="2757508" cy="272125"/>
                </a:xfrm>
              </p:grpSpPr>
              <p:sp>
                <p:nvSpPr>
                  <p:cNvPr id="9" name="Šipka: doleva 8">
                    <a:extLst>
                      <a:ext uri="{FF2B5EF4-FFF2-40B4-BE49-F238E27FC236}">
                        <a16:creationId xmlns:a16="http://schemas.microsoft.com/office/drawing/2014/main" id="{DFCC771C-BEBD-E507-7F29-6E6988DECA0D}"/>
                      </a:ext>
                    </a:extLst>
                  </p:cNvPr>
                  <p:cNvSpPr/>
                  <p:nvPr/>
                </p:nvSpPr>
                <p:spPr>
                  <a:xfrm flipV="1">
                    <a:off x="9544765" y="10765220"/>
                    <a:ext cx="540523" cy="272125"/>
                  </a:xfrm>
                  <a:prstGeom prst="leftArrow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" name="Šipka: doleva 8">
                    <a:extLst>
                      <a:ext uri="{FF2B5EF4-FFF2-40B4-BE49-F238E27FC236}">
                        <a16:creationId xmlns:a16="http://schemas.microsoft.com/office/drawing/2014/main" id="{7B654D16-D42D-01E3-17CB-69F05A266C61}"/>
                      </a:ext>
                    </a:extLst>
                  </p:cNvPr>
                  <p:cNvSpPr/>
                  <p:nvPr/>
                </p:nvSpPr>
                <p:spPr>
                  <a:xfrm flipV="1">
                    <a:off x="11761750" y="10765220"/>
                    <a:ext cx="540523" cy="272125"/>
                  </a:xfrm>
                  <a:prstGeom prst="leftArrow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83F3C27-34D1-4062-9BF2-631FD3F52BD3}"/>
                  </a:ext>
                </a:extLst>
              </p:cNvPr>
              <p:cNvSpPr txBox="1"/>
              <p:nvPr/>
            </p:nvSpPr>
            <p:spPr>
              <a:xfrm>
                <a:off x="11049816" y="1294066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4"/>
                    </a:solidFill>
                  </a:rPr>
                  <a:t>b)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FDE8A617-20CA-42B5-A9E9-F75864546B8E}"/>
                  </a:ext>
                </a:extLst>
              </p:cNvPr>
              <p:cNvSpPr txBox="1"/>
              <p:nvPr/>
            </p:nvSpPr>
            <p:spPr>
              <a:xfrm>
                <a:off x="8182642" y="1294066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4"/>
                    </a:solidFill>
                  </a:rPr>
                  <a:t>a)</a:t>
                </a:r>
              </a:p>
            </p:txBody>
          </p:sp>
        </p:grp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E82E8C70-6BA1-46AC-82B3-CC8FFE108080}"/>
                </a:ext>
              </a:extLst>
            </p:cNvPr>
            <p:cNvSpPr txBox="1"/>
            <p:nvPr/>
          </p:nvSpPr>
          <p:spPr>
            <a:xfrm>
              <a:off x="8137179" y="13353729"/>
              <a:ext cx="58734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Obr.1 – Flexibilní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videolaryngoskopie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s NBI: a) respirační b) fonační postavení hlasivek, šipkou označena nepohyblivá levá hlasivka, vyšetřením nebyla prokázaná žádná jiná patologie. 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4BBEEF1D-2979-406C-958F-501C10045B26}"/>
              </a:ext>
            </a:extLst>
          </p:cNvPr>
          <p:cNvGrpSpPr/>
          <p:nvPr/>
        </p:nvGrpSpPr>
        <p:grpSpPr>
          <a:xfrm>
            <a:off x="14932435" y="9501761"/>
            <a:ext cx="6309299" cy="4471601"/>
            <a:chOff x="14988811" y="9598108"/>
            <a:chExt cx="6309299" cy="4471601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7AC03B6-3E6A-4C80-AC7B-B337A5DBE93B}"/>
                </a:ext>
              </a:extLst>
            </p:cNvPr>
            <p:cNvGrpSpPr/>
            <p:nvPr/>
          </p:nvGrpSpPr>
          <p:grpSpPr>
            <a:xfrm>
              <a:off x="14988811" y="9598108"/>
              <a:ext cx="6309299" cy="3755622"/>
              <a:chOff x="15029044" y="9080484"/>
              <a:chExt cx="6309299" cy="3755622"/>
            </a:xfrm>
          </p:grpSpPr>
          <p:pic>
            <p:nvPicPr>
              <p:cNvPr id="4" name="Obrázok 3" descr="Obrázok, na ktorom je zdravotnícke snímkovanie, rádiológia, pôrodnícka ultrasonografia, zdravotnícka rádiológia&#10;&#10;Obsah vygenerovaný pomocou AI môže byť nesprávny.">
                <a:extLst>
                  <a:ext uri="{FF2B5EF4-FFF2-40B4-BE49-F238E27FC236}">
                    <a16:creationId xmlns:a16="http://schemas.microsoft.com/office/drawing/2014/main" id="{87556FA2-3729-E379-918D-BAE10EF33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-1607" t="-695" r="3754" b="5742"/>
              <a:stretch>
                <a:fillRect/>
              </a:stretch>
            </p:blipFill>
            <p:spPr>
              <a:xfrm>
                <a:off x="15029044" y="9080484"/>
                <a:ext cx="6309299" cy="3755622"/>
              </a:xfrm>
              <a:prstGeom prst="rect">
                <a:avLst/>
              </a:prstGeom>
            </p:spPr>
          </p:pic>
          <p:sp>
            <p:nvSpPr>
              <p:cNvPr id="20" name="Šipka: doleva 8">
                <a:extLst>
                  <a:ext uri="{FF2B5EF4-FFF2-40B4-BE49-F238E27FC236}">
                    <a16:creationId xmlns:a16="http://schemas.microsoft.com/office/drawing/2014/main" id="{B7E453A7-AD5C-DE66-1D87-68B2ADB85332}"/>
                  </a:ext>
                </a:extLst>
              </p:cNvPr>
              <p:cNvSpPr/>
              <p:nvPr/>
            </p:nvSpPr>
            <p:spPr>
              <a:xfrm flipV="1">
                <a:off x="18978139" y="10747335"/>
                <a:ext cx="667066" cy="329148"/>
              </a:xfrm>
              <a:prstGeom prst="leftArrow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D36B9ED-10B6-4835-9DC6-DD8F0A11F2EF}"/>
                </a:ext>
              </a:extLst>
            </p:cNvPr>
            <p:cNvSpPr txBox="1"/>
            <p:nvPr/>
          </p:nvSpPr>
          <p:spPr>
            <a:xfrm>
              <a:off x="15129778" y="13331045"/>
              <a:ext cx="61683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Obr.2 – UZ vyšetření krku: solidní centrálně nekrotické expanze v těsné návaznosti na laterální okraj levého laloku štítné žlázy, šipkou označeno centrální nekrotické ložisko. </a:t>
              </a:r>
            </a:p>
          </p:txBody>
        </p: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A212495C-985F-46D9-8C96-90403DA096E9}"/>
              </a:ext>
            </a:extLst>
          </p:cNvPr>
          <p:cNvGrpSpPr/>
          <p:nvPr/>
        </p:nvGrpSpPr>
        <p:grpSpPr>
          <a:xfrm>
            <a:off x="14978223" y="14073012"/>
            <a:ext cx="6263511" cy="4305412"/>
            <a:chOff x="14945595" y="13723312"/>
            <a:chExt cx="6263511" cy="4305412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05C6A2E2-F6A9-4EC0-8455-E60FCBAA4A84}"/>
                </a:ext>
              </a:extLst>
            </p:cNvPr>
            <p:cNvGrpSpPr/>
            <p:nvPr/>
          </p:nvGrpSpPr>
          <p:grpSpPr>
            <a:xfrm>
              <a:off x="14945595" y="13723312"/>
              <a:ext cx="6263511" cy="3720637"/>
              <a:chOff x="15123273" y="13393281"/>
              <a:chExt cx="6263511" cy="3720637"/>
            </a:xfrm>
          </p:grpSpPr>
          <p:pic>
            <p:nvPicPr>
              <p:cNvPr id="7" name="Obrázok 6" descr="Obrázok, na ktorom je zdravotnícke snímkovanie, rádiológia, röntgenová snímka, rádiografia&#10;&#10;Obsah vygenerovaný pomocou AI môže byť nesprávny.">
                <a:extLst>
                  <a:ext uri="{FF2B5EF4-FFF2-40B4-BE49-F238E27FC236}">
                    <a16:creationId xmlns:a16="http://schemas.microsoft.com/office/drawing/2014/main" id="{7E381638-AAAA-F7A6-87C6-AF9E87C40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-1249" t="-428" r="3821" b="961"/>
              <a:stretch>
                <a:fillRect/>
              </a:stretch>
            </p:blipFill>
            <p:spPr>
              <a:xfrm>
                <a:off x="15123273" y="13393281"/>
                <a:ext cx="6263511" cy="3720637"/>
              </a:xfrm>
              <a:prstGeom prst="rect">
                <a:avLst/>
              </a:prstGeom>
            </p:spPr>
          </p:pic>
          <p:sp>
            <p:nvSpPr>
              <p:cNvPr id="13" name="Šipka: doleva 8">
                <a:extLst>
                  <a:ext uri="{FF2B5EF4-FFF2-40B4-BE49-F238E27FC236}">
                    <a16:creationId xmlns:a16="http://schemas.microsoft.com/office/drawing/2014/main" id="{67DA9D86-B11B-986A-138E-00B36693FBF2}"/>
                  </a:ext>
                </a:extLst>
              </p:cNvPr>
              <p:cNvSpPr/>
              <p:nvPr/>
            </p:nvSpPr>
            <p:spPr>
              <a:xfrm flipV="1">
                <a:off x="18625556" y="15658267"/>
                <a:ext cx="667066" cy="329148"/>
              </a:xfrm>
              <a:prstGeom prst="leftArrow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E3515E43-090F-4808-A302-CD602F139FD3}"/>
                </a:ext>
              </a:extLst>
            </p:cNvPr>
            <p:cNvSpPr txBox="1"/>
            <p:nvPr/>
          </p:nvSpPr>
          <p:spPr>
            <a:xfrm>
              <a:off x="15073402" y="17443949"/>
              <a:ext cx="6135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Obr. 3 – Celotělové CT s nálezem semicirkulárního tumoru rekta (šipka).</a:t>
              </a:r>
            </a:p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8298</TotalTime>
  <Words>614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570</cp:revision>
  <dcterms:created xsi:type="dcterms:W3CDTF">2017-08-30T13:07:43Z</dcterms:created>
  <dcterms:modified xsi:type="dcterms:W3CDTF">2025-09-09T17:16:47Z</dcterms:modified>
</cp:coreProperties>
</file>