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5" autoAdjust="0"/>
    <p:restoredTop sz="96327"/>
  </p:normalViewPr>
  <p:slideViewPr>
    <p:cSldViewPr snapToGrid="0">
      <p:cViewPr varScale="1">
        <p:scale>
          <a:sx n="22" d="100"/>
          <a:sy n="22" d="100"/>
        </p:scale>
        <p:origin x="100" y="352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762" y="396909"/>
            <a:ext cx="12187451" cy="2268000"/>
          </a:xfrm>
          <a:prstGeom prst="rect">
            <a:avLst/>
          </a:prstGeom>
        </p:spPr>
      </p:pic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37141" y="2057806"/>
            <a:ext cx="22262565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Jakubo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M.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Salzman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R.</a:t>
            </a:r>
            <a:r>
              <a:rPr lang="cs-CZ" altLang="nl-NL" sz="3800" b="1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</a:p>
          <a:p>
            <a:pPr>
              <a:spcBef>
                <a:spcPct val="20000"/>
              </a:spcBef>
              <a:defRPr/>
            </a:pPr>
            <a:r>
              <a:rPr lang="cs-CZ" altLang="nl-NL" sz="2700" baseline="30000" dirty="0">
                <a:solidFill>
                  <a:srgbClr val="F15922"/>
                </a:solidFill>
                <a:latin typeface="Arial" panose="020B0604020202020204" pitchFamily="34" charset="0"/>
              </a:rPr>
              <a:t>1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Klinika otorinolaryngologie a chirurgie hlavy a krku Fakultní nemocnice Olomouc a Lékařské fakulty Univerzity Palackého v Olomouci 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837141" y="1035189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Cysta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glosoepiglotické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valekuly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u neprospívajícího kojence</a:t>
            </a:r>
          </a:p>
          <a:p>
            <a:pPr algn="ctr"/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1" y="3763508"/>
            <a:ext cx="5638087" cy="558227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4000" b="1" dirty="0">
                <a:solidFill>
                  <a:srgbClr val="F15A22"/>
                </a:solidFill>
                <a:latin typeface="Arial" panose="020B0604020202020204" pitchFamily="34" charset="0"/>
              </a:rPr>
              <a:t>Úvod</a:t>
            </a: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 </a:t>
            </a:r>
            <a:endParaRPr lang="cs-CZ" sz="3300" b="1" dirty="0">
              <a:solidFill>
                <a:srgbClr val="F15A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Cysta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glosoepiglotické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valekuly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je mukózní retenční cysta tvořící se mezi kořenem jazyka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linguální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plochou epiglottis.</a:t>
            </a:r>
          </a:p>
          <a:p>
            <a:pPr marL="342900" indent="-342900" algn="just">
              <a:spcBef>
                <a:spcPts val="1091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Může působit významnou obstrukci horních dýchacích cest hlavně u novorozenců a kojenců.</a:t>
            </a:r>
          </a:p>
          <a:p>
            <a:pPr marL="342900" indent="-342900" algn="just">
              <a:spcBef>
                <a:spcPts val="1091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Klinicky se projevuje stridorem, dyspnoí, poruchami příjmu potravy až apnoickými pauzami.</a:t>
            </a: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8006" y="3763508"/>
            <a:ext cx="8400065" cy="12179906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4000" b="1" dirty="0">
                <a:solidFill>
                  <a:srgbClr val="F15A22"/>
                </a:solidFill>
                <a:latin typeface="Arial" panose="020B0604020202020204" pitchFamily="34" charset="0"/>
              </a:rPr>
              <a:t>Diskuze</a:t>
            </a: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Cysta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glosoepiglotické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valekuly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je benigní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neoplázie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vyskytující se u dětí i dospělých. Projevuje se s rozdílnou symptomatologií a tvoří přibližně  5-10% všech benigních lézí hrtanu.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Nejčastější příznaky u dospělých jsou pocity cizího tělesa v krku, změna hlasu, dysfagie až obstrukce dýchacích cest.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V pediatrické populaci dominují nespecifické symptomy jako inspirační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stridor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poruchy příjmu potravy, neprospívání, apnoické pauzy a dyspnoe.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Možnou etiologií je ucpání vývodu malé slinné žlázy nebo vrozená vada u pediatrických pacientů.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V diferenciální diagnostice je nutné zvažovat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laryngomalácii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případně další léze v této oblasti, jako je cysta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thyreoglossálního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duktu,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dermoidní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cysta,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lymfangiom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nebo hemangiom.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Diagnostika spočívá v ambulantním endoskopickém vyšetření, zobrazovací metody (CT, MRI) provádíme k vyloučení jiné abnormality v dané oblasti.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U novorozenců a kojenců ORL endoskopické vyšetření provádíme ambulantně, bez anestezie, bez místního umrtvení, vleže, za pomocí flexibilního endoskopu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transnasálně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Léčba cysty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glosoepiglotické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valekuly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je chirurgická exstirpace nebo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marsupializace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cysty, riziko recidivy je přibližně 1 %. Prostá aspirace obsahu cysty není doporučena pro vysoké riziko recidivy až 100 %.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Při prodlevě stanovení diagnózy může dojít až k úplné obstrukci dýchacích cest a smrti a proto by léčba neměla být odkládána.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altLang="nl-NL" sz="2400" dirty="0">
              <a:latin typeface="Arial" panose="020B0604020202020204" pitchFamily="34" charset="0"/>
            </a:endParaRP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DC73CF15-9EBC-4B96-9D0B-B6D49A10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9654988"/>
            <a:ext cx="5638086" cy="11493868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cs-CZ" altLang="cs-CZ" sz="4000" b="1" dirty="0">
                <a:solidFill>
                  <a:srgbClr val="F15A22"/>
                </a:solidFill>
                <a:latin typeface="Arial" panose="020B0604020202020204" pitchFamily="34" charset="0"/>
              </a:rPr>
              <a:t>Kazuistika</a:t>
            </a:r>
            <a:endParaRPr lang="cs-CZ" altLang="cs-CZ" sz="33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cs-CZ" sz="2600" b="1" dirty="0">
                <a:solidFill>
                  <a:srgbClr val="F15A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Šestitýdenní holčička, byla odeslána pediatrem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 vyšetření na ORL ambulanci pro neprospívání a inspirační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stridor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při kojení. Při klinickém vyšetření byla zjištěna cysta vyplňující obě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glosoepiglotické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valekuly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floppy epiglottis. Provedené endoskopické vyšetření dýchacích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polykacíh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cest vyloučilo přítomnost jiné abnormality v těchto oblastech. Počítačová tomografie, potvrdila dobře ohraničenou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hypodenzní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kulatou lézi o velikosti 11 × 13 mm v oblasti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glosoepiglotických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valekul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nesytící se kontrastní látkou. Z toho důvodu byla provedena rigidní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hypofaryngoskopie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marsupializací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cysty. Výkon proběhl bez komplikací. Ihned po zákroku vymizel inspirační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stridor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 polykací obtíže. Na kontrole za 2 týdny i za 3 měsíce po operaci potvrzeno prospívaní, dýchala volně, při kojení byla bez obtíží. Objektivně při klinickém ORL vyšetření byla bez známek recidivy cysty. </a:t>
            </a:r>
            <a:endParaRPr lang="en-US" altLang="nl-NL" sz="2400" dirty="0">
              <a:latin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10" y="3741411"/>
            <a:ext cx="14046614" cy="17385347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8005" y="16076019"/>
            <a:ext cx="8400065" cy="3249800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cs-CZ" altLang="cs-CZ" sz="4000" b="1" dirty="0">
                <a:solidFill>
                  <a:srgbClr val="F15A22"/>
                </a:solidFill>
                <a:latin typeface="Arial" panose="020B0604020202020204" pitchFamily="34" charset="0"/>
              </a:rPr>
              <a:t>Závěry</a:t>
            </a: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Cysta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valekuly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je vzácná benigní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laryngeální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 cysta s různorodou klinickou manifestací. U novorozenců, kojenců a batolat s inspiračním </a:t>
            </a:r>
            <a:r>
              <a:rPr lang="cs-CZ" sz="2400" kern="100" dirty="0" err="1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stridorem</a:t>
            </a:r>
            <a:r>
              <a:rPr lang="cs-CZ" sz="2400" kern="100" dirty="0">
                <a:latin typeface="Arial" panose="020B0604020202020204" pitchFamily="34" charset="0"/>
                <a:ea typeface="Aptos"/>
                <a:cs typeface="Arial" panose="020B0604020202020204" pitchFamily="34" charset="0"/>
              </a:rPr>
              <a:t>, neprospíváním a apnoickými pauzami je indikováno ORL vyšetření, které musí zahrnout endoskopii dýchacích cest. Definitivní léčbou je chirurgické odstranění.</a:t>
            </a:r>
            <a:endParaRPr lang="cs-CZ" altLang="cs-CZ" sz="24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8005" y="19458424"/>
            <a:ext cx="8400066" cy="169043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40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 </a:t>
            </a:r>
          </a:p>
          <a:p>
            <a:pPr algn="just">
              <a:spcBef>
                <a:spcPct val="20000"/>
              </a:spcBef>
            </a:pPr>
            <a:r>
              <a:rPr lang="en-GB" alt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en-GB" alt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byla</a:t>
            </a:r>
            <a:r>
              <a:rPr lang="en-GB" alt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podpořena</a:t>
            </a:r>
            <a:r>
              <a:rPr lang="en-GB" alt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grantem</a:t>
            </a:r>
            <a:r>
              <a:rPr lang="en-GB" alt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MZ ČR – RVO (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FNOl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, 00098892) a interním grantem LF UPOL 2025-13.</a:t>
            </a:r>
            <a:endParaRPr lang="cs-CZ" altLang="cs-CZ" sz="2100" b="1" i="1" dirty="0">
              <a:solidFill>
                <a:srgbClr val="F15A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sz="2100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altLang="cs-CZ" sz="1655" dirty="0">
                <a:latin typeface="Arial" panose="020B0604020202020204" pitchFamily="34" charset="0"/>
              </a:rPr>
              <a:t> </a:t>
            </a:r>
            <a:endParaRPr lang="en-US" altLang="cs-CZ" sz="1655" dirty="0">
              <a:latin typeface="Arial" panose="020B0604020202020204" pitchFamily="34" charset="0"/>
            </a:endParaRPr>
          </a:p>
        </p:txBody>
      </p:sp>
      <p:sp>
        <p:nvSpPr>
          <p:cNvPr id="65" name="Text Box 73">
            <a:extLst>
              <a:ext uri="{FF2B5EF4-FFF2-40B4-BE49-F238E27FC236}">
                <a16:creationId xmlns:a16="http://schemas.microsoft.com/office/drawing/2014/main" id="{E07B3122-B217-490A-BF1E-3A8F212E0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973" y="11088859"/>
            <a:ext cx="6831259" cy="95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358" tIns="106358" rIns="106358" bIns="10635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sz="2400" i="1" dirty="0"/>
              <a:t>obrázek č. 1 – CT krku s kontrastní látkou, sagitální snímek: </a:t>
            </a:r>
            <a:r>
              <a:rPr lang="cs-CZ" altLang="cs-CZ" sz="2400" i="1" dirty="0">
                <a:solidFill>
                  <a:srgbClr val="FF0000"/>
                </a:solidFill>
              </a:rPr>
              <a:t>*</a:t>
            </a:r>
            <a:r>
              <a:rPr lang="cs-CZ" altLang="cs-CZ" sz="2400" i="1" dirty="0"/>
              <a:t> cysta </a:t>
            </a:r>
            <a:endParaRPr lang="en-AU" altLang="cs-CZ" sz="2400" i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9D1704-16AE-482F-A048-C38B0784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09" y="4204167"/>
            <a:ext cx="7777758" cy="6864180"/>
          </a:xfrm>
          <a:prstGeom prst="rect">
            <a:avLst/>
          </a:prstGeom>
        </p:spPr>
      </p:pic>
      <p:sp>
        <p:nvSpPr>
          <p:cNvPr id="16" name="Text Box 73">
            <a:extLst>
              <a:ext uri="{FF2B5EF4-FFF2-40B4-BE49-F238E27FC236}">
                <a16:creationId xmlns:a16="http://schemas.microsoft.com/office/drawing/2014/main" id="{BC863227-EF34-407B-8543-42985778D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223" y="15072367"/>
            <a:ext cx="5407327" cy="132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358" tIns="106358" rIns="106358" bIns="10635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sz="2400" i="1" dirty="0"/>
              <a:t>obrázek č. 3 - Schématický obrázek hrtanu: 1. trachea, 2. epiglottis 3. cysta </a:t>
            </a:r>
            <a:r>
              <a:rPr lang="cs-CZ" altLang="cs-CZ" sz="2400" i="1" dirty="0" err="1"/>
              <a:t>glosoepiglotické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valekuly</a:t>
            </a:r>
            <a:r>
              <a:rPr lang="cs-CZ" altLang="cs-CZ" sz="2400" i="1" dirty="0"/>
              <a:t> 4. kořen jazyka</a:t>
            </a:r>
            <a:endParaRPr lang="en-AU" altLang="cs-CZ" sz="2400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35AAAC-A54D-42C0-AAB2-100E2276E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-326" r="10395" b="-1"/>
          <a:stretch/>
        </p:blipFill>
        <p:spPr>
          <a:xfrm>
            <a:off x="6991909" y="12941251"/>
            <a:ext cx="7777758" cy="6414870"/>
          </a:xfrm>
          <a:prstGeom prst="rect">
            <a:avLst/>
          </a:prstGeom>
        </p:spPr>
      </p:pic>
      <p:sp>
        <p:nvSpPr>
          <p:cNvPr id="19" name="Text Box 73">
            <a:extLst>
              <a:ext uri="{FF2B5EF4-FFF2-40B4-BE49-F238E27FC236}">
                <a16:creationId xmlns:a16="http://schemas.microsoft.com/office/drawing/2014/main" id="{E849772F-C7A2-46F4-96FC-44E0FFF6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909" y="19421639"/>
            <a:ext cx="6421054" cy="132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358" tIns="106358" rIns="106358" bIns="10635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cs-CZ" altLang="cs-CZ" sz="2400" i="1" dirty="0"/>
              <a:t>obrázek č. 2 - </a:t>
            </a:r>
            <a:r>
              <a:rPr lang="cs-CZ" altLang="cs-CZ" sz="2400" i="1" dirty="0" err="1"/>
              <a:t>Transnasální</a:t>
            </a:r>
            <a:r>
              <a:rPr lang="cs-CZ" altLang="cs-CZ" sz="2400" i="1" dirty="0"/>
              <a:t> flexibilní endoskopie, pohled na cystu: 1. kořen jazyka 2. cysta  </a:t>
            </a:r>
            <a:r>
              <a:rPr lang="cs-CZ" altLang="cs-CZ" sz="2400" i="1" dirty="0" err="1"/>
              <a:t>glosoepiglotické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valekuly</a:t>
            </a:r>
            <a:r>
              <a:rPr lang="cs-CZ" altLang="cs-CZ" sz="2400" i="1" dirty="0"/>
              <a:t> 3. epiglottis </a:t>
            </a:r>
            <a:endParaRPr lang="en-AU" altLang="cs-CZ" sz="2400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47BD59-8A3F-2BCA-5DCA-6E5178EB3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0277" y="8616555"/>
            <a:ext cx="5390273" cy="661702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043459-A978-4728-F8B3-9E04D10F3440}"/>
              </a:ext>
            </a:extLst>
          </p:cNvPr>
          <p:cNvSpPr txBox="1"/>
          <p:nvPr/>
        </p:nvSpPr>
        <p:spPr>
          <a:xfrm>
            <a:off x="9850363" y="5731415"/>
            <a:ext cx="454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90EF1C8-377E-152A-D667-5EC266C1C10A}"/>
              </a:ext>
            </a:extLst>
          </p:cNvPr>
          <p:cNvSpPr txBox="1"/>
          <p:nvPr/>
        </p:nvSpPr>
        <p:spPr>
          <a:xfrm>
            <a:off x="10708330" y="15629743"/>
            <a:ext cx="4543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3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6EDA237-0607-82E0-8840-AB4D53DBBF23}"/>
              </a:ext>
            </a:extLst>
          </p:cNvPr>
          <p:cNvSpPr txBox="1"/>
          <p:nvPr/>
        </p:nvSpPr>
        <p:spPr>
          <a:xfrm>
            <a:off x="11208722" y="16921703"/>
            <a:ext cx="4543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2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5D42E74-BC3C-551C-7D53-6A5FC4EDA729}"/>
              </a:ext>
            </a:extLst>
          </p:cNvPr>
          <p:cNvSpPr txBox="1"/>
          <p:nvPr/>
        </p:nvSpPr>
        <p:spPr>
          <a:xfrm>
            <a:off x="11435889" y="18743642"/>
            <a:ext cx="4000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9F25533-E573-FD03-6F90-91223E81A599}"/>
              </a:ext>
            </a:extLst>
          </p:cNvPr>
          <p:cNvSpPr txBox="1"/>
          <p:nvPr/>
        </p:nvSpPr>
        <p:spPr>
          <a:xfrm>
            <a:off x="17887737" y="12175898"/>
            <a:ext cx="4000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1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0A4A40-2E7C-E42F-7AAE-CF437C939815}"/>
              </a:ext>
            </a:extLst>
          </p:cNvPr>
          <p:cNvSpPr txBox="1"/>
          <p:nvPr/>
        </p:nvSpPr>
        <p:spPr>
          <a:xfrm>
            <a:off x="17687712" y="10719668"/>
            <a:ext cx="40005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2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0DBBDD8-EC4B-F414-44B5-3563A7572FE5}"/>
              </a:ext>
            </a:extLst>
          </p:cNvPr>
          <p:cNvSpPr txBox="1"/>
          <p:nvPr/>
        </p:nvSpPr>
        <p:spPr>
          <a:xfrm>
            <a:off x="17272105" y="11120882"/>
            <a:ext cx="4423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3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8F0C5A8-5491-9E47-80C9-E74F7AF814EC}"/>
              </a:ext>
            </a:extLst>
          </p:cNvPr>
          <p:cNvSpPr txBox="1"/>
          <p:nvPr/>
        </p:nvSpPr>
        <p:spPr>
          <a:xfrm>
            <a:off x="17434906" y="10072785"/>
            <a:ext cx="45433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8457</TotalTime>
  <Words>568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74</cp:revision>
  <dcterms:created xsi:type="dcterms:W3CDTF">2017-08-30T13:07:43Z</dcterms:created>
  <dcterms:modified xsi:type="dcterms:W3CDTF">2025-09-09T17:15:56Z</dcterms:modified>
</cp:coreProperties>
</file>