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f. Chrobok" initials="V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22"/>
    <a:srgbClr val="0095D9"/>
    <a:srgbClr val="F25822"/>
    <a:srgbClr val="0085CE"/>
    <a:srgbClr val="0375B3"/>
    <a:srgbClr val="E21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0E2F36-4442-1964-0151-2F6A5D653019}" v="23" dt="2025-08-20T13:20:17.989"/>
    <p1510:client id="{3DB25624-39E8-81CC-FB0B-7E349F074E20}" v="19" dt="2025-08-20T12:51:15.847"/>
    <p1510:client id="{507FF7D6-54DD-78D2-6AAC-86C19F69B42A}" v="47" dt="2025-08-20T09:07:38.395"/>
    <p1510:client id="{5241465D-D5B6-876B-AB54-3DEAC4600D9C}" v="43" dt="2025-08-19T14:28:36.319"/>
    <p1510:client id="{6AFCC10D-4A47-7AE3-3081-0F48858EC99E}" v="66" dt="2025-08-19T12:10:30.284"/>
    <p1510:client id="{9C5EE573-5E5F-0EAC-5FEE-FF780EAD0F08}" v="9" dt="2025-08-20T12:45:56.986"/>
    <p1510:client id="{A4C37D1A-7AB2-CAA4-359D-05B3D58EDDBB}" v="579" dt="2025-08-18T14:17:39.729"/>
    <p1510:client id="{B533613D-5DB9-B9D7-6EE7-8A9CAC05E5A1}" v="994" dt="2025-08-19T13:49:18.081"/>
    <p1510:client id="{CCC92764-E3CF-26E2-5989-4F28CBBB9334}" v="48" dt="2025-08-19T13:54:06.276"/>
    <p1510:client id="{F3C2EDC0-8726-36DE-1F51-302D53971DBE}" v="28" dt="2025-08-20T08:51:49.430"/>
    <p1510:client id="{FCE9AF59-1962-964F-D305-42306A2B4188}" v="190" dt="2025-08-20T12:32:01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>
      <p:cViewPr varScale="1">
        <p:scale>
          <a:sx n="21" d="100"/>
          <a:sy n="21" d="100"/>
        </p:scale>
        <p:origin x="56" y="384"/>
      </p:cViewPr>
      <p:guideLst>
        <p:guide orient="horz" pos="6735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00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93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03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65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88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50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90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8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17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6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61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1"/>
            </a:gs>
            <a:gs pos="100000">
              <a:srgbClr val="0095D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18813" y="2112750"/>
            <a:ext cx="18677161" cy="2587478"/>
          </a:xfrm>
          <a:prstGeom prst="rect">
            <a:avLst/>
          </a:prstGeom>
          <a:noFill/>
          <a:ln>
            <a:noFill/>
          </a:ln>
        </p:spPr>
        <p:txBody>
          <a:bodyPr lIns="119653" tIns="119653" rIns="119653" bIns="119653" anchor="ctr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endParaRPr lang="cs-CZ" sz="3800" b="1">
              <a:solidFill>
                <a:srgbClr val="F15922"/>
              </a:solidFill>
              <a:latin typeface="Arial"/>
              <a:ea typeface="MS PGothic"/>
              <a:cs typeface="Arial"/>
            </a:endParaRPr>
          </a:p>
          <a:p>
            <a:pPr algn="ctr">
              <a:spcBef>
                <a:spcPct val="20000"/>
              </a:spcBef>
              <a:defRPr/>
            </a:pPr>
            <a:r>
              <a:rPr lang="cs-CZ" sz="3800" b="1" err="1">
                <a:solidFill>
                  <a:srgbClr val="F15922"/>
                </a:solidFill>
                <a:latin typeface="Arial"/>
                <a:ea typeface="MS PGothic"/>
                <a:cs typeface="Arial"/>
              </a:rPr>
              <a:t>Hriňa</a:t>
            </a:r>
            <a:r>
              <a:rPr lang="cs-CZ" sz="3800" b="1">
                <a:solidFill>
                  <a:srgbClr val="F15922"/>
                </a:solidFill>
                <a:latin typeface="Arial"/>
                <a:ea typeface="MS PGothic"/>
                <a:cs typeface="Arial"/>
              </a:rPr>
              <a:t> D.</a:t>
            </a:r>
            <a:r>
              <a:rPr lang="cs-CZ" sz="2500" b="1" baseline="30000">
                <a:solidFill>
                  <a:srgbClr val="F15922"/>
                </a:solidFill>
                <a:latin typeface="Arial"/>
                <a:ea typeface="MS PGothic"/>
                <a:cs typeface="Arial"/>
              </a:rPr>
              <a:t>1</a:t>
            </a:r>
            <a:r>
              <a:rPr lang="cs-CZ" sz="3800" b="1">
                <a:solidFill>
                  <a:srgbClr val="F15922"/>
                </a:solidFill>
                <a:latin typeface="Arial"/>
                <a:ea typeface="MS PGothic"/>
                <a:cs typeface="Arial"/>
              </a:rPr>
              <a:t>, </a:t>
            </a:r>
            <a:r>
              <a:rPr lang="cs-CZ" sz="3800" b="1" err="1">
                <a:solidFill>
                  <a:srgbClr val="F15922"/>
                </a:solidFill>
                <a:latin typeface="Arial"/>
                <a:ea typeface="MS PGothic"/>
                <a:cs typeface="Arial"/>
              </a:rPr>
              <a:t>Harbar</a:t>
            </a:r>
            <a:r>
              <a:rPr lang="cs-CZ" sz="3800" b="1">
                <a:solidFill>
                  <a:srgbClr val="F15922"/>
                </a:solidFill>
                <a:latin typeface="Arial"/>
                <a:ea typeface="MS PGothic"/>
                <a:cs typeface="Arial"/>
              </a:rPr>
              <a:t> A.</a:t>
            </a:r>
            <a:r>
              <a:rPr lang="cs-CZ" sz="2500" b="1" baseline="30000">
                <a:solidFill>
                  <a:srgbClr val="F15922"/>
                </a:solidFill>
                <a:latin typeface="Arial"/>
                <a:ea typeface="MS PGothic"/>
                <a:cs typeface="Arial"/>
              </a:rPr>
              <a:t>1</a:t>
            </a:r>
            <a:r>
              <a:rPr lang="cs-CZ" sz="3800" b="1">
                <a:solidFill>
                  <a:srgbClr val="F15922"/>
                </a:solidFill>
                <a:latin typeface="Arial"/>
                <a:ea typeface="MS PGothic"/>
                <a:cs typeface="Arial"/>
              </a:rPr>
              <a:t>, Čoček A.</a:t>
            </a:r>
            <a:r>
              <a:rPr lang="cs-CZ" sz="2500" b="1" baseline="30000">
                <a:solidFill>
                  <a:srgbClr val="F15922"/>
                </a:solidFill>
                <a:latin typeface="Arial"/>
                <a:ea typeface="MS PGothic"/>
                <a:cs typeface="Arial"/>
              </a:rPr>
              <a:t>1</a:t>
            </a:r>
            <a:r>
              <a:rPr lang="cs-CZ" sz="3800" b="1">
                <a:solidFill>
                  <a:srgbClr val="F15922"/>
                </a:solidFill>
                <a:latin typeface="Arial"/>
                <a:ea typeface="MS PGothic"/>
                <a:cs typeface="Arial"/>
              </a:rPr>
              <a:t>, Rosová B.</a:t>
            </a:r>
            <a:r>
              <a:rPr lang="cs-CZ" sz="2500" b="1" baseline="30000">
                <a:solidFill>
                  <a:srgbClr val="F15922"/>
                </a:solidFill>
                <a:latin typeface="Arial"/>
                <a:ea typeface="MS PGothic"/>
                <a:cs typeface="Arial"/>
              </a:rPr>
              <a:t>2</a:t>
            </a:r>
            <a:r>
              <a:rPr lang="cs-CZ" sz="3800" b="1">
                <a:solidFill>
                  <a:srgbClr val="F15922"/>
                </a:solidFill>
                <a:latin typeface="Arial"/>
                <a:ea typeface="MS PGothic"/>
                <a:cs typeface="Arial"/>
              </a:rPr>
              <a:t>,</a:t>
            </a:r>
            <a:endParaRPr lang="cs-CZ" sz="3800">
              <a:latin typeface="Arial"/>
              <a:ea typeface="MS PGothic"/>
              <a:cs typeface="Arial"/>
            </a:endParaRPr>
          </a:p>
          <a:p>
            <a:pPr algn="ctr">
              <a:spcBef>
                <a:spcPct val="20000"/>
              </a:spcBef>
              <a:defRPr/>
            </a:pPr>
            <a:r>
              <a:rPr lang="cs-CZ" sz="1800" baseline="30000">
                <a:solidFill>
                  <a:srgbClr val="F15922"/>
                </a:solidFill>
                <a:latin typeface="Arial"/>
                <a:ea typeface="Source Sans Pro"/>
                <a:cs typeface="Arial"/>
              </a:rPr>
              <a:t>1</a:t>
            </a:r>
            <a:r>
              <a:rPr lang="cs-CZ" sz="2700">
                <a:solidFill>
                  <a:srgbClr val="F15922"/>
                </a:solidFill>
                <a:latin typeface="Arial"/>
                <a:ea typeface="Source Sans Pro"/>
                <a:cs typeface="Arial"/>
              </a:rPr>
              <a:t>Oddělení otorinolaryngologie a chirurgie hlavy a krku FTN ; </a:t>
            </a:r>
            <a:r>
              <a:rPr lang="cs-CZ" sz="1800" baseline="30000">
                <a:solidFill>
                  <a:srgbClr val="F15922"/>
                </a:solidFill>
                <a:latin typeface="Arial"/>
                <a:ea typeface="Source Sans Pro"/>
                <a:cs typeface="Arial"/>
              </a:rPr>
              <a:t>2</a:t>
            </a:r>
            <a:r>
              <a:rPr lang="cs-CZ" sz="2700">
                <a:solidFill>
                  <a:srgbClr val="F15922"/>
                </a:solidFill>
                <a:latin typeface="Arial"/>
                <a:ea typeface="Source Sans Pro"/>
                <a:cs typeface="Arial"/>
              </a:rPr>
              <a:t>Ústav patologie a molekulární medicíny 3.LF UK a FTN</a:t>
            </a:r>
          </a:p>
          <a:p>
            <a:pPr algn="ctr">
              <a:spcBef>
                <a:spcPct val="20000"/>
              </a:spcBef>
              <a:defRPr/>
            </a:pPr>
            <a:endParaRPr lang="cs-CZ" sz="2700">
              <a:latin typeface="Arial"/>
              <a:ea typeface="Source Sans Pro"/>
              <a:cs typeface="Segoe UI"/>
            </a:endParaRPr>
          </a:p>
          <a:p>
            <a:pPr algn="ctr">
              <a:spcBef>
                <a:spcPct val="20000"/>
              </a:spcBef>
              <a:defRPr/>
            </a:pPr>
            <a:endParaRPr lang="cs-CZ" sz="2900" b="1">
              <a:solidFill>
                <a:srgbClr val="2C73B5"/>
              </a:solidFill>
              <a:latin typeface="Source Sans Pro"/>
              <a:ea typeface="Source Sans Pro"/>
              <a:cs typeface="Segoe UI"/>
            </a:endParaRPr>
          </a:p>
          <a:p>
            <a:pPr algn="ctr">
              <a:spcBef>
                <a:spcPct val="20000"/>
              </a:spcBef>
              <a:defRPr/>
            </a:pPr>
            <a:endParaRPr lang="cs-CZ" sz="2700" b="1">
              <a:latin typeface="Arial"/>
              <a:ea typeface="MS PGothic"/>
              <a:cs typeface="Segoe UI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301431" y="334064"/>
            <a:ext cx="18055079" cy="1793315"/>
          </a:xfrm>
          <a:prstGeom prst="rect">
            <a:avLst/>
          </a:prstGeom>
          <a:noFill/>
          <a:ln>
            <a:noFill/>
          </a:ln>
        </p:spPr>
        <p:txBody>
          <a:bodyPr lIns="179102" tIns="179483" rIns="179102" bIns="179102" anchor="ctr"/>
          <a:lstStyle>
            <a:lvl1pPr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cs-CZ" sz="4800" b="1">
              <a:solidFill>
                <a:srgbClr val="000000"/>
              </a:solidFill>
              <a:latin typeface="Arial"/>
              <a:ea typeface="MS PGothic"/>
              <a:cs typeface="Times New Roman"/>
            </a:endParaRPr>
          </a:p>
          <a:p>
            <a:pPr algn="ctr"/>
            <a:r>
              <a:rPr lang="cs-CZ" sz="4800" b="1">
                <a:solidFill>
                  <a:srgbClr val="0095D9"/>
                </a:solidFill>
                <a:latin typeface="Arial"/>
                <a:ea typeface="MS PGothic"/>
                <a:cs typeface="Arial"/>
              </a:rPr>
              <a:t>Sarkom z folikulárních dendritických buněk patrové mandle – Kazuistika</a:t>
            </a:r>
            <a:endParaRPr lang="cs-CZ" sz="4800" b="1">
              <a:solidFill>
                <a:srgbClr val="000000"/>
              </a:solidFill>
              <a:latin typeface="Arial"/>
              <a:ea typeface="MS PGothic"/>
              <a:cs typeface="Times New Roman"/>
            </a:endParaRPr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7085" y="71566"/>
            <a:ext cx="12187451" cy="2268000"/>
          </a:xfrm>
          <a:prstGeom prst="rect">
            <a:avLst/>
          </a:prstGeom>
        </p:spPr>
      </p:pic>
      <p:sp>
        <p:nvSpPr>
          <p:cNvPr id="36" name="Text Box 30">
            <a:extLst>
              <a:ext uri="{FF2B5EF4-FFF2-40B4-BE49-F238E27FC236}">
                <a16:creationId xmlns:a16="http://schemas.microsoft.com/office/drawing/2014/main" id="{86937B9C-6C7C-41BB-A138-ED05FF57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42" y="4702630"/>
            <a:ext cx="6056869" cy="6447092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 anchor="t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>
                <a:solidFill>
                  <a:srgbClr val="F15A22"/>
                </a:solidFill>
                <a:latin typeface="Arial"/>
                <a:ea typeface="MS PGothic"/>
                <a:cs typeface="Arial"/>
              </a:rPr>
              <a:t>Úvod </a:t>
            </a:r>
            <a:endParaRPr lang="en-US" altLang="cs-CZ" sz="3300" b="1">
              <a:solidFill>
                <a:srgbClr val="F15A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cs-CZ">
                <a:latin typeface="Arial"/>
                <a:ea typeface="MS PGothic"/>
                <a:cs typeface="Segoe UI"/>
              </a:rPr>
              <a:t>Folikulárně dendritický sarkom (FDCS) je vzácný maligní nádor vycházející z dendritických buněk folikulárních center lymfatických uzlin. </a:t>
            </a:r>
            <a:r>
              <a:rPr lang="cs-CZ" err="1">
                <a:latin typeface="Arial"/>
                <a:ea typeface="MS PGothic"/>
                <a:cs typeface="Segoe UI"/>
              </a:rPr>
              <a:t>Extragangliová</a:t>
            </a:r>
            <a:r>
              <a:rPr lang="cs-CZ">
                <a:latin typeface="Arial"/>
                <a:ea typeface="MS PGothic"/>
                <a:cs typeface="Segoe UI"/>
              </a:rPr>
              <a:t> lokalizace v oblasti hlavy a krku, zejména v tonsile, je extrémně raritní. V této kazuistice prezentujeme klinický průběh, operační řešení a výsledky histologického a </a:t>
            </a:r>
            <a:r>
              <a:rPr lang="cs-CZ" err="1">
                <a:latin typeface="Arial"/>
                <a:ea typeface="MS PGothic"/>
                <a:cs typeface="Segoe UI"/>
              </a:rPr>
              <a:t>imunohistochemického</a:t>
            </a:r>
            <a:r>
              <a:rPr lang="cs-CZ">
                <a:latin typeface="Arial"/>
                <a:ea typeface="MS PGothic"/>
                <a:cs typeface="Segoe UI"/>
              </a:rPr>
              <a:t> vyšetření u pacienta s touto diagnózou.</a:t>
            </a:r>
            <a:endParaRPr lang="en-US">
              <a:latin typeface="Arial"/>
              <a:ea typeface="MS PGothic"/>
              <a:cs typeface="Segoe UI"/>
            </a:endParaRPr>
          </a:p>
        </p:txBody>
      </p:sp>
      <p:sp>
        <p:nvSpPr>
          <p:cNvPr id="41" name="Text Box 36">
            <a:extLst>
              <a:ext uri="{FF2B5EF4-FFF2-40B4-BE49-F238E27FC236}">
                <a16:creationId xmlns:a16="http://schemas.microsoft.com/office/drawing/2014/main" id="{859684DA-3748-4679-BB63-B7D7DE423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8252" y="4734932"/>
            <a:ext cx="6258043" cy="4060720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 anchor="t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sz="3300" b="1" dirty="0">
                <a:solidFill>
                  <a:srgbClr val="F15A22"/>
                </a:solidFill>
                <a:latin typeface="Arial"/>
                <a:ea typeface="MS PGothic"/>
                <a:cs typeface="Arial"/>
              </a:rPr>
              <a:t>Léčba </a:t>
            </a:r>
            <a:endParaRPr lang="en-AU" dirty="0">
              <a:latin typeface="Arial"/>
              <a:ea typeface="MS PGothic"/>
              <a:cs typeface="Times New Roman"/>
            </a:endParaRPr>
          </a:p>
          <a:p>
            <a:pPr>
              <a:spcBef>
                <a:spcPct val="20000"/>
              </a:spcBef>
            </a:pPr>
            <a:r>
              <a:rPr lang="cs-CZ" dirty="0">
                <a:latin typeface="Arial"/>
                <a:ea typeface="MS PGothic"/>
                <a:cs typeface="Arial"/>
              </a:rPr>
              <a:t>Operační výkon: rozšířená pravostranná tonsilektomie s blokovou disekcí uzlin I–V, resekce v. </a:t>
            </a:r>
            <a:r>
              <a:rPr lang="cs-CZ" dirty="0" err="1">
                <a:latin typeface="Arial"/>
                <a:ea typeface="MS PGothic"/>
                <a:cs typeface="Arial"/>
              </a:rPr>
              <a:t>jugularis</a:t>
            </a:r>
            <a:r>
              <a:rPr lang="cs-CZ" dirty="0">
                <a:latin typeface="Arial"/>
                <a:ea typeface="MS PGothic"/>
                <a:cs typeface="Arial"/>
              </a:rPr>
              <a:t> interna, zachování n. XI a m. SCM.</a:t>
            </a:r>
            <a:br>
              <a:rPr lang="cs-CZ" dirty="0">
                <a:latin typeface="Arial" panose="020B0604020202020204" pitchFamily="34" charset="0"/>
                <a:cs typeface="Arial"/>
              </a:rPr>
            </a:br>
            <a:r>
              <a:rPr lang="cs-CZ" dirty="0">
                <a:latin typeface="Arial"/>
                <a:ea typeface="MS PGothic"/>
                <a:cs typeface="Arial"/>
              </a:rPr>
              <a:t>Adjuvantní radioterapie ukončena. </a:t>
            </a:r>
            <a:endParaRPr lang="en-AU" dirty="0">
              <a:latin typeface="Arial"/>
              <a:ea typeface="MS PGothic"/>
              <a:cs typeface="Times New Roman"/>
            </a:endParaRPr>
          </a:p>
          <a:p>
            <a:pPr>
              <a:spcBef>
                <a:spcPct val="20000"/>
              </a:spcBef>
            </a:pPr>
            <a:r>
              <a:rPr lang="cs-CZ" dirty="0">
                <a:latin typeface="Arial"/>
                <a:ea typeface="MS PGothic"/>
                <a:cs typeface="Arial"/>
              </a:rPr>
              <a:t>Po ukončení pacient bez známek recidivy.</a:t>
            </a:r>
            <a:endParaRPr lang="en-AU" dirty="0">
              <a:latin typeface="Arial"/>
              <a:ea typeface="MS PGothic"/>
              <a:cs typeface="Times New Roman"/>
            </a:endParaRPr>
          </a:p>
        </p:txBody>
      </p:sp>
      <p:sp>
        <p:nvSpPr>
          <p:cNvPr id="56" name="Text Box 31">
            <a:extLst>
              <a:ext uri="{FF2B5EF4-FFF2-40B4-BE49-F238E27FC236}">
                <a16:creationId xmlns:a16="http://schemas.microsoft.com/office/drawing/2014/main" id="{9385E6AD-FBEE-418B-BC4F-A8DD89D94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4404" y="4702631"/>
            <a:ext cx="14689280" cy="15936684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 anchor="t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/>
                <a:ea typeface="MS PGothic"/>
                <a:cs typeface="Arial"/>
              </a:rPr>
              <a:t>Diagnostika</a:t>
            </a:r>
            <a:endParaRPr lang="en-GB" dirty="0">
              <a:latin typeface="Arial"/>
              <a:ea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buFont typeface="Wingdings"/>
              <a:buChar char="§"/>
            </a:pPr>
            <a:r>
              <a:rPr lang="cs-CZ" dirty="0">
                <a:latin typeface="Arial"/>
                <a:ea typeface="Calibri"/>
                <a:cs typeface="Calibri"/>
              </a:rPr>
              <a:t>CT krku: zvětšená pravá patrová tonsila, drobné změny krčních uzlin bez masivní lymfadenopatie.</a:t>
            </a:r>
            <a:endParaRPr lang="en-GB" dirty="0">
              <a:latin typeface="Arial"/>
              <a:ea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buFont typeface="Wingdings"/>
              <a:buChar char="§"/>
            </a:pPr>
            <a:r>
              <a:rPr lang="cs-CZ" dirty="0">
                <a:latin typeface="Arial"/>
                <a:ea typeface="Calibri"/>
                <a:cs typeface="Calibri"/>
              </a:rPr>
              <a:t>PET/CT: </a:t>
            </a:r>
            <a:r>
              <a:rPr lang="cs-CZ" dirty="0" err="1">
                <a:latin typeface="Arial"/>
                <a:ea typeface="Calibri"/>
                <a:cs typeface="Calibri"/>
              </a:rPr>
              <a:t>hypermetabolická</a:t>
            </a:r>
            <a:r>
              <a:rPr lang="cs-CZ" dirty="0">
                <a:latin typeface="Arial"/>
                <a:ea typeface="Calibri"/>
                <a:cs typeface="Calibri"/>
              </a:rPr>
              <a:t> ložiska v pravé tonsile a uzlinách ve skupině II. </a:t>
            </a:r>
            <a:endParaRPr lang="cs-CZ" dirty="0"/>
          </a:p>
          <a:p>
            <a:br>
              <a:rPr lang="cs-CZ" dirty="0">
                <a:latin typeface="Arial"/>
                <a:ea typeface="Calibri"/>
                <a:cs typeface="Calibri"/>
              </a:rPr>
            </a:br>
            <a:r>
              <a:rPr lang="cs-CZ" dirty="0">
                <a:latin typeface="Arial"/>
                <a:ea typeface="Calibri"/>
                <a:cs typeface="Calibri"/>
              </a:rPr>
              <a:t> </a:t>
            </a: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r>
              <a:rPr lang="cs-CZ" dirty="0">
                <a:latin typeface="Arial"/>
                <a:ea typeface="Calibri"/>
                <a:cs typeface="Calibri"/>
              </a:rPr>
              <a:t>Histologické vyšetření: Maligní novotvar středně–velkých buněk s vysokou mitotickou aktivitou, vřetenovité a rytmické uspořádání, částečná lymfocytární infiltrace. </a:t>
            </a:r>
            <a:endParaRPr lang="en-GB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r>
              <a:rPr lang="cs-CZ" dirty="0" err="1">
                <a:latin typeface="Arial"/>
                <a:ea typeface="Calibri"/>
                <a:cs typeface="Calibri"/>
              </a:rPr>
              <a:t>Imunohistochemické</a:t>
            </a:r>
            <a:r>
              <a:rPr lang="cs-CZ" dirty="0">
                <a:latin typeface="Arial"/>
                <a:ea typeface="Calibri"/>
                <a:cs typeface="Calibri"/>
              </a:rPr>
              <a:t> vyšetření: pozitivní CD21, CD23, </a:t>
            </a:r>
            <a:r>
              <a:rPr lang="cs-CZ" dirty="0" err="1">
                <a:latin typeface="Arial"/>
                <a:ea typeface="Calibri"/>
                <a:cs typeface="Calibri"/>
              </a:rPr>
              <a:t>vimentin</a:t>
            </a:r>
            <a:r>
              <a:rPr lang="cs-CZ" dirty="0">
                <a:latin typeface="Arial"/>
                <a:ea typeface="Calibri"/>
                <a:cs typeface="Calibri"/>
              </a:rPr>
              <a:t>, CD20, CD5, Ki-67 (40–50 %); negativní CK, CD30. </a:t>
            </a:r>
            <a:r>
              <a:rPr lang="cs-CZ" dirty="0" err="1">
                <a:latin typeface="Arial"/>
                <a:ea typeface="Calibri"/>
                <a:cs typeface="Calibri"/>
              </a:rPr>
              <a:t>Autokontroly</a:t>
            </a:r>
            <a:r>
              <a:rPr lang="cs-CZ" dirty="0">
                <a:latin typeface="Arial"/>
                <a:ea typeface="Calibri"/>
                <a:cs typeface="Calibri"/>
              </a:rPr>
              <a:t> (p40, CD68, PAX5, BCl-2) pozitivní.</a:t>
            </a:r>
            <a:endParaRPr lang="en-GB" dirty="0">
              <a:latin typeface="Arial"/>
              <a:ea typeface="Calibri"/>
              <a:cs typeface="Calibri"/>
            </a:endParaRPr>
          </a:p>
          <a:p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Arial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Arial"/>
            </a:endParaRPr>
          </a:p>
          <a:p>
            <a:pPr marL="342900" indent="-342900">
              <a:buFont typeface="Wingdings"/>
              <a:buChar char="§"/>
            </a:pPr>
            <a:endParaRPr lang="cs-CZ" dirty="0">
              <a:latin typeface="Arial"/>
              <a:ea typeface="Calibri"/>
              <a:cs typeface="Arial"/>
            </a:endParaRPr>
          </a:p>
          <a:p>
            <a:pPr>
              <a:spcBef>
                <a:spcPct val="50000"/>
              </a:spcBef>
            </a:pPr>
            <a:endParaRPr lang="en-GB" altLang="cs-CZ" dirty="0">
              <a:latin typeface="Arial"/>
              <a:cs typeface="Arial"/>
            </a:endParaRPr>
          </a:p>
        </p:txBody>
      </p:sp>
      <p:sp>
        <p:nvSpPr>
          <p:cNvPr id="62" name="Text Box 40">
            <a:extLst>
              <a:ext uri="{FF2B5EF4-FFF2-40B4-BE49-F238E27FC236}">
                <a16:creationId xmlns:a16="http://schemas.microsoft.com/office/drawing/2014/main" id="{D62F6579-8074-4E28-AC13-D054C922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4826" y="10162084"/>
            <a:ext cx="6258043" cy="4535524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 anchor="t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sz="3300" b="1" dirty="0">
                <a:solidFill>
                  <a:srgbClr val="F15A22"/>
                </a:solidFill>
                <a:latin typeface="Arial"/>
                <a:ea typeface="MS PGothic"/>
                <a:cs typeface="Arial"/>
              </a:rPr>
              <a:t>Cíl </a:t>
            </a:r>
            <a:endParaRPr lang="en-US" sz="3300" dirty="0">
              <a:solidFill>
                <a:srgbClr val="000000"/>
              </a:solidFill>
              <a:latin typeface="Arial"/>
              <a:ea typeface="MS PGothic"/>
              <a:cs typeface="Arial"/>
            </a:endParaRPr>
          </a:p>
          <a:p>
            <a:pPr>
              <a:spcBef>
                <a:spcPct val="20000"/>
              </a:spcBef>
            </a:pPr>
            <a:r>
              <a:rPr lang="cs-CZ" dirty="0">
                <a:latin typeface="Arial"/>
                <a:ea typeface="MS PGothic"/>
                <a:cs typeface="Arial"/>
              </a:rPr>
              <a:t>Cílem je prezentovat diagnostiku a léčbu folikulárního dendritického sarkomu patrové mandle s důrazem na specifické histologické znaky a </a:t>
            </a:r>
            <a:r>
              <a:rPr lang="cs-CZ" dirty="0" err="1">
                <a:latin typeface="Arial"/>
                <a:ea typeface="MS PGothic"/>
                <a:cs typeface="Arial"/>
              </a:rPr>
              <a:t>imunohistochemické</a:t>
            </a:r>
            <a:r>
              <a:rPr lang="cs-CZ" dirty="0">
                <a:latin typeface="Arial"/>
                <a:ea typeface="MS PGothic"/>
                <a:cs typeface="Arial"/>
              </a:rPr>
              <a:t> znaky (významná pozitivita CD23). Dle výsledků z naší kazuistiky a dalších dostupných publikací je chirurgická resekce s dosažením negativních okrajů a adjuvantní radioterapie považována za základní a nejúčinnější léčbu. </a:t>
            </a:r>
            <a:endParaRPr lang="cs-CZ" dirty="0">
              <a:latin typeface="Arial"/>
              <a:cs typeface="Arial"/>
            </a:endParaRPr>
          </a:p>
        </p:txBody>
      </p:sp>
      <p:sp>
        <p:nvSpPr>
          <p:cNvPr id="63" name="Text Box 41">
            <a:extLst>
              <a:ext uri="{FF2B5EF4-FFF2-40B4-BE49-F238E27FC236}">
                <a16:creationId xmlns:a16="http://schemas.microsoft.com/office/drawing/2014/main" id="{A89AFD20-6198-4CB7-8859-DDC71DF9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0028" y="16096592"/>
            <a:ext cx="6258043" cy="4511355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 anchor="t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sz="3300" b="1" dirty="0">
                <a:solidFill>
                  <a:srgbClr val="F15A22"/>
                </a:solidFill>
                <a:latin typeface="Arial"/>
                <a:ea typeface="MS PGothic"/>
                <a:cs typeface="Arial"/>
              </a:rPr>
              <a:t>Závěry</a:t>
            </a:r>
            <a:endParaRPr lang="en-US" sz="3300" dirty="0">
              <a:solidFill>
                <a:srgbClr val="000000"/>
              </a:solidFill>
              <a:latin typeface="Arial"/>
              <a:ea typeface="MS PGothic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cs-CZ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Včasná diagnostika a radikální resekce s adjuvantní radioterapií umožnily dlouhodobou kontrolu vzácného FDCS tonsily. Histologické a </a:t>
            </a:r>
            <a:r>
              <a:rPr lang="cs-CZ" dirty="0" err="1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imunohistochemické</a:t>
            </a:r>
            <a:r>
              <a:rPr lang="cs-CZ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 vyšetření bylo klíčové pro stanovení </a:t>
            </a:r>
            <a:r>
              <a:rPr lang="cs-CZ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diagnózy. Pacient </a:t>
            </a:r>
            <a:r>
              <a:rPr lang="cs-CZ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zůstává bez známek recidivy.</a:t>
            </a:r>
            <a:endParaRPr lang="en-US" dirty="0"/>
          </a:p>
          <a:p>
            <a:pPr>
              <a:spcBef>
                <a:spcPct val="20000"/>
              </a:spcBef>
            </a:pPr>
            <a:endParaRPr lang="en-GB" altLang="cs-CZ" sz="2100" i="1" dirty="0">
              <a:solidFill>
                <a:srgbClr val="000000"/>
              </a:solidFill>
              <a:latin typeface="Arial"/>
              <a:ea typeface="MS PGothic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AU" altLang="cs-CZ" sz="1650" dirty="0">
                <a:latin typeface="Arial"/>
                <a:ea typeface="MS PGothic"/>
                <a:cs typeface="Arial"/>
              </a:rPr>
              <a:t> </a:t>
            </a:r>
            <a:endParaRPr lang="en-US" altLang="cs-CZ" sz="1650" dirty="0">
              <a:latin typeface="Arial"/>
              <a:ea typeface="MS PGothic"/>
              <a:cs typeface="Arial"/>
            </a:endParaRPr>
          </a:p>
        </p:txBody>
      </p:sp>
      <p:sp>
        <p:nvSpPr>
          <p:cNvPr id="65" name="Text Box 73">
            <a:extLst>
              <a:ext uri="{FF2B5EF4-FFF2-40B4-BE49-F238E27FC236}">
                <a16:creationId xmlns:a16="http://schemas.microsoft.com/office/drawing/2014/main" id="{E07B3122-B217-490A-BF1E-3A8F212E0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601" y="18579352"/>
            <a:ext cx="1977053" cy="56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358" tIns="106358" rIns="106358" bIns="106358" anchor="t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cs-CZ" altLang="cs-CZ" i="1" err="1">
                <a:latin typeface="Times New Roman"/>
                <a:ea typeface="MS PGothic"/>
                <a:cs typeface="Times New Roman"/>
              </a:rPr>
              <a:t>HaE</a:t>
            </a:r>
            <a:r>
              <a:rPr lang="cs-CZ" altLang="cs-CZ" i="1">
                <a:latin typeface="Times New Roman"/>
                <a:ea typeface="MS PGothic"/>
                <a:cs typeface="Times New Roman"/>
              </a:rPr>
              <a:t> (50x)</a:t>
            </a:r>
            <a:endParaRPr lang="cs-CZ" altLang="cs-CZ" i="1">
              <a:cs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CC3FE5-4AF5-2764-6F33-4348C1D8C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743818" y="14469050"/>
            <a:ext cx="5626688" cy="38929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A70F3-53CD-D3B6-9F2A-70D5AA216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397" y="14469086"/>
            <a:ext cx="5690881" cy="3892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3F68CF-2BEB-BC49-C492-FAF2C34706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1" r="3825" b="-4"/>
          <a:stretch>
            <a:fillRect/>
          </a:stretch>
        </p:blipFill>
        <p:spPr>
          <a:xfrm>
            <a:off x="8212873" y="7064062"/>
            <a:ext cx="5229198" cy="4522678"/>
          </a:xfrm>
          <a:prstGeom prst="rect">
            <a:avLst/>
          </a:prstGeom>
        </p:spPr>
      </p:pic>
      <p:sp>
        <p:nvSpPr>
          <p:cNvPr id="7" name="Text Box 30">
            <a:extLst>
              <a:ext uri="{FF2B5EF4-FFF2-40B4-BE49-F238E27FC236}">
                <a16:creationId xmlns:a16="http://schemas.microsoft.com/office/drawing/2014/main" id="{05A7C813-5834-BADE-D7D1-F038E72D2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03" y="12037157"/>
            <a:ext cx="6056869" cy="2586160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 anchor="t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>
                <a:solidFill>
                  <a:srgbClr val="F15A22"/>
                </a:solidFill>
                <a:latin typeface="Arial"/>
                <a:ea typeface="MS PGothic"/>
                <a:cs typeface="Arial"/>
              </a:rPr>
              <a:t>Metodika</a:t>
            </a:r>
            <a:endParaRPr lang="cs-CZ" altLang="cs-CZ" sz="3300" b="1">
              <a:solidFill>
                <a:srgbClr val="F15A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cs-CZ">
                <a:latin typeface="Arial"/>
                <a:ea typeface="MS PGothic"/>
                <a:cs typeface="Segoe UI"/>
              </a:rPr>
              <a:t>Retrospektivní analýza dokumentace u pacienta se sarkomem z folikulárních dendritických buněk patrové mandle.</a:t>
            </a:r>
          </a:p>
          <a:p>
            <a:pPr>
              <a:spcBef>
                <a:spcPct val="20000"/>
              </a:spcBef>
            </a:pPr>
            <a:endParaRPr lang="cs-CZ">
              <a:latin typeface="Arial"/>
              <a:ea typeface="MS PGothic"/>
              <a:cs typeface="Segoe UI"/>
            </a:endParaRPr>
          </a:p>
          <a:p>
            <a:pPr>
              <a:spcBef>
                <a:spcPct val="20000"/>
              </a:spcBef>
            </a:pPr>
            <a:endParaRPr lang="cs-CZ">
              <a:latin typeface="Arial"/>
              <a:ea typeface="MS PGothic"/>
              <a:cs typeface="Segoe UI"/>
            </a:endParaRPr>
          </a:p>
        </p:txBody>
      </p:sp>
      <p:sp>
        <p:nvSpPr>
          <p:cNvPr id="11" name="Text Box 30">
            <a:extLst>
              <a:ext uri="{FF2B5EF4-FFF2-40B4-BE49-F238E27FC236}">
                <a16:creationId xmlns:a16="http://schemas.microsoft.com/office/drawing/2014/main" id="{A6829742-B905-78DA-8CEF-6E688960C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18" y="15391702"/>
            <a:ext cx="6056869" cy="5259113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 anchor="t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>
                <a:latin typeface="Arial"/>
                <a:ea typeface="MS PGothic"/>
                <a:cs typeface="Segoe UI"/>
              </a:rPr>
              <a:t>             Pacient muž, ročník 1978. </a:t>
            </a:r>
          </a:p>
          <a:p>
            <a:pPr>
              <a:spcBef>
                <a:spcPct val="20000"/>
              </a:spcBef>
            </a:pPr>
            <a:r>
              <a:rPr lang="cs-CZ">
                <a:latin typeface="Arial"/>
                <a:ea typeface="MS PGothic"/>
                <a:cs typeface="Segoe UI"/>
              </a:rPr>
              <a:t>Vstupně vyšetřen na ORL ambulanci pro opakované krvácení z pravé tonsily.</a:t>
            </a:r>
          </a:p>
          <a:p>
            <a:pPr>
              <a:spcBef>
                <a:spcPct val="20000"/>
              </a:spcBef>
            </a:pPr>
            <a:r>
              <a:rPr lang="cs-CZ">
                <a:latin typeface="Arial"/>
                <a:ea typeface="MS PGothic"/>
                <a:cs typeface="Segoe UI"/>
              </a:rPr>
              <a:t>Pacient bez předchozí ORL anamnézy, další obtíže neudával. </a:t>
            </a:r>
          </a:p>
          <a:p>
            <a:pPr>
              <a:spcBef>
                <a:spcPct val="20000"/>
              </a:spcBef>
            </a:pPr>
            <a:r>
              <a:rPr lang="cs-CZ">
                <a:latin typeface="Arial"/>
                <a:ea typeface="MS PGothic"/>
                <a:cs typeface="Segoe UI"/>
              </a:rPr>
              <a:t>Klinické vyšetření prokázalo asymetrické zvětšení pravé tonsily a </a:t>
            </a:r>
            <a:r>
              <a:rPr lang="cs-CZ" err="1">
                <a:latin typeface="Arial"/>
                <a:ea typeface="MS PGothic"/>
                <a:cs typeface="Segoe UI"/>
              </a:rPr>
              <a:t>submandibulárních</a:t>
            </a:r>
            <a:r>
              <a:rPr lang="cs-CZ">
                <a:latin typeface="Arial"/>
                <a:ea typeface="MS PGothic"/>
                <a:cs typeface="Segoe UI"/>
              </a:rPr>
              <a:t> uzlin. Byla provedena biopsie z pravé tonsily, která potvrdila folikulárně dendritický sarkom. </a:t>
            </a:r>
            <a:endParaRPr lang="cs-CZ">
              <a:latin typeface="Arial"/>
              <a:cs typeface="Segoe UI"/>
            </a:endParaRPr>
          </a:p>
          <a:p>
            <a:pPr>
              <a:spcBef>
                <a:spcPct val="20000"/>
              </a:spcBef>
            </a:pPr>
            <a:endParaRPr lang="cs-CZ">
              <a:latin typeface="Arial"/>
              <a:cs typeface="Segoe UI"/>
            </a:endParaRPr>
          </a:p>
        </p:txBody>
      </p:sp>
      <p:sp>
        <p:nvSpPr>
          <p:cNvPr id="8" name="Text Box 73">
            <a:extLst>
              <a:ext uri="{FF2B5EF4-FFF2-40B4-BE49-F238E27FC236}">
                <a16:creationId xmlns:a16="http://schemas.microsoft.com/office/drawing/2014/main" id="{B5221576-7E3E-EB5C-A1C1-C7DF14D40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0122" y="18579352"/>
            <a:ext cx="1977053" cy="56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358" tIns="106358" rIns="106358" bIns="106358" anchor="t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cs-CZ" altLang="cs-CZ" i="1">
                <a:latin typeface="Times New Roman"/>
                <a:ea typeface="MS PGothic"/>
                <a:cs typeface="Times New Roman"/>
              </a:rPr>
              <a:t>CD23 (200x)</a:t>
            </a:r>
            <a:endParaRPr lang="cs-CZ" altLang="cs-CZ" i="1"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5BCD0-E53D-1D4C-7114-78E09C76056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208" r="52532" b="30857"/>
          <a:stretch>
            <a:fillRect/>
          </a:stretch>
        </p:blipFill>
        <p:spPr>
          <a:xfrm>
            <a:off x="14754715" y="7027449"/>
            <a:ext cx="5129779" cy="45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06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401</Words>
  <Application>Microsoft Office PowerPoint</Application>
  <PresentationFormat>Custom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Source Sans Pro</vt:lpstr>
      <vt:lpstr>Times New Roman</vt:lpstr>
      <vt:lpstr>Wingdings</vt:lpstr>
      <vt:lpstr>Motiv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 akademie</dc:title>
  <dc:creator>Šárka</dc:creator>
  <cp:lastModifiedBy>Daniel Martinik</cp:lastModifiedBy>
  <cp:revision>12</cp:revision>
  <dcterms:created xsi:type="dcterms:W3CDTF">2017-08-30T13:07:43Z</dcterms:created>
  <dcterms:modified xsi:type="dcterms:W3CDTF">2025-09-09T17:15:41Z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93be096-951f-40f1-830d-c27b8a8c2c27_Enabled">
    <vt:lpwstr>true</vt:lpwstr>
  </property>
  <property fmtid="{D5CDD505-2E9C-101B-9397-08002B2CF9AE}" pid="3" name="MSIP_Label_c93be096-951f-40f1-830d-c27b8a8c2c27_SetDate">
    <vt:lpwstr>2025-08-07T09:42:38Z</vt:lpwstr>
  </property>
  <property fmtid="{D5CDD505-2E9C-101B-9397-08002B2CF9AE}" pid="4" name="MSIP_Label_c93be096-951f-40f1-830d-c27b8a8c2c27_Method">
    <vt:lpwstr>Standard</vt:lpwstr>
  </property>
  <property fmtid="{D5CDD505-2E9C-101B-9397-08002B2CF9AE}" pid="5" name="MSIP_Label_c93be096-951f-40f1-830d-c27b8a8c2c27_Name">
    <vt:lpwstr>defa4170-0d19-0005-0004-bc88714345d2</vt:lpwstr>
  </property>
  <property fmtid="{D5CDD505-2E9C-101B-9397-08002B2CF9AE}" pid="6" name="MSIP_Label_c93be096-951f-40f1-830d-c27b8a8c2c27_SiteId">
    <vt:lpwstr>00847377-d903-4047-af0c-776d9611e3e6</vt:lpwstr>
  </property>
  <property fmtid="{D5CDD505-2E9C-101B-9397-08002B2CF9AE}" pid="7" name="MSIP_Label_c93be096-951f-40f1-830d-c27b8a8c2c27_ActionId">
    <vt:lpwstr>e2658662-1825-48e6-9fb9-5f33e8e7b7ce</vt:lpwstr>
  </property>
  <property fmtid="{D5CDD505-2E9C-101B-9397-08002B2CF9AE}" pid="8" name="MSIP_Label_c93be096-951f-40f1-830d-c27b8a8c2c27_ContentBits">
    <vt:lpwstr>0</vt:lpwstr>
  </property>
  <property fmtid="{D5CDD505-2E9C-101B-9397-08002B2CF9AE}" pid="9" name="MSIP_Label_c93be096-951f-40f1-830d-c27b8a8c2c27_Tag">
    <vt:lpwstr>10, 3, 0, 2</vt:lpwstr>
  </property>
</Properties>
</file>