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>
          <p15:clr>
            <a:srgbClr val="A4A3A4"/>
          </p15:clr>
        </p15:guide>
        <p15:guide id="2" pos="953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f. Chrobok" initials="V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922"/>
    <a:srgbClr val="0095D9"/>
    <a:srgbClr val="F25822"/>
    <a:srgbClr val="0085CE"/>
    <a:srgbClr val="0375B3"/>
    <a:srgbClr val="E21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225" autoAdjust="0"/>
    <p:restoredTop sz="95726" autoAdjust="0"/>
  </p:normalViewPr>
  <p:slideViewPr>
    <p:cSldViewPr snapToGrid="0">
      <p:cViewPr varScale="1">
        <p:scale>
          <a:sx n="22" d="100"/>
          <a:sy n="22" d="100"/>
        </p:scale>
        <p:origin x="100" y="444"/>
      </p:cViewPr>
      <p:guideLst>
        <p:guide orient="horz" pos="6735"/>
        <p:guide pos="9535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D3CC93-68B5-4754-AF70-389655489F7D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244600" y="1143000"/>
            <a:ext cx="4368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E7432-5134-4E8B-9849-D927329CA0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1443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7E7432-5134-4E8B-9849-D927329CA01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2840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5001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937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084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303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65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88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650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90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8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17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68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D7FA3-E5E7-4F60-A9F7-BF0E9331A393}" type="datetimeFigureOut">
              <a:rPr lang="cs-CZ" smtClean="0"/>
              <a:t>09.09.2025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0ED18-AD5E-4004-824B-4B74FC5BA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1611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7000">
              <a:schemeClr val="bg1"/>
            </a:gs>
            <a:gs pos="100000">
              <a:srgbClr val="0095D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Obrázek 5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087085" y="71566"/>
            <a:ext cx="12187451" cy="2268000"/>
          </a:xfrm>
          <a:prstGeom prst="rect">
            <a:avLst/>
          </a:prstGeom>
        </p:spPr>
      </p:pic>
      <p:sp>
        <p:nvSpPr>
          <p:cNvPr id="36" name="Text Box 30">
            <a:extLst>
              <a:ext uri="{FF2B5EF4-FFF2-40B4-BE49-F238E27FC236}">
                <a16:creationId xmlns:a16="http://schemas.microsoft.com/office/drawing/2014/main" id="{86937B9C-6C7C-41BB-A138-ED05FF57E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142" y="4702631"/>
            <a:ext cx="6056869" cy="6447092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Úvod </a:t>
            </a: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 FAMM flap neboli Facial Artery Musculomucosal Flap je místní lalok, který využívá větvení a průběh a. facialis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 využíváme ho jako rekonstrukční možnost pro vykrytí malých a středně velkých defektů v dutině ústní a orofaryngu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 obsahuje sliznici, podslizniční vazivo, m. buccinator a cévní stopku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 jeho hlavní výhodou je, že odolává pooperační radioterapii a je snadno odebíratelný v operačním poli 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en-US" altLang="cs-CZ" dirty="0">
              <a:latin typeface="Arial" panose="020B0604020202020204" pitchFamily="34" charset="0"/>
            </a:endParaRPr>
          </a:p>
        </p:txBody>
      </p:sp>
      <p:sp>
        <p:nvSpPr>
          <p:cNvPr id="52" name="Text Box 37">
            <a:extLst>
              <a:ext uri="{FF2B5EF4-FFF2-40B4-BE49-F238E27FC236}">
                <a16:creationId xmlns:a16="http://schemas.microsoft.com/office/drawing/2014/main" id="{DC73CF15-9EBC-4B96-9D0B-B6D49A105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591" y="11939454"/>
            <a:ext cx="6056869" cy="8699860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 marL="2857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Kazuistika</a:t>
            </a: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dirty="0">
                <a:latin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</a:rPr>
              <a:t>76-ti letá vitální pacientka s polymyalgia rheumatica, revmatoidní artritidou a chronickou thyreoiditidou 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2/25 první ataka peritonzilárního abscesu  vlevo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3/25 druhá ataka peritonzilárního abscesu vlevo - indikována levostranná abscestonzilektomie  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výkon komplikován značným krvácením a přijizvením tonzily k lůžku s nutností observace na ARO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histologické vyšetření ukazuje nekeratinizující dlaždicobuněčný karcinom levé patrové mandle, HPV asociovaný, inkompletně resekován  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dirty="0">
                <a:latin typeface="Arial" panose="020B0604020202020204" pitchFamily="34" charset="0"/>
              </a:rPr>
              <a:t>bylo doplněno CT vyšetření krku k doplnění stadingu 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endParaRPr lang="cs-CZ" altLang="cs-CZ" dirty="0">
              <a:latin typeface="Arial" panose="020B0604020202020204" pitchFamily="34" charset="0"/>
            </a:endParaRPr>
          </a:p>
          <a:p>
            <a:pPr marL="0" indent="0">
              <a:spcBef>
                <a:spcPts val="1091"/>
              </a:spcBef>
              <a:buClr>
                <a:srgbClr val="008BD2"/>
              </a:buClr>
              <a:buSzPct val="130000"/>
            </a:pPr>
            <a:endParaRPr lang="en-GB" altLang="cs-CZ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buSzPct val="60000"/>
              <a:buFont typeface="Monotype Sorts" pitchFamily="1" charset="2"/>
              <a:buNone/>
            </a:pPr>
            <a:endParaRPr lang="en-US" altLang="nl-NL" sz="1655" dirty="0">
              <a:latin typeface="Arial" panose="020B0604020202020204" pitchFamily="34" charset="0"/>
            </a:endParaRPr>
          </a:p>
        </p:txBody>
      </p:sp>
      <p:sp>
        <p:nvSpPr>
          <p:cNvPr id="56" name="Text Box 31">
            <a:extLst>
              <a:ext uri="{FF2B5EF4-FFF2-40B4-BE49-F238E27FC236}">
                <a16:creationId xmlns:a16="http://schemas.microsoft.com/office/drawing/2014/main" id="{9385E6AD-FBEE-418B-BC4F-A8DD89D94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8515" y="4702630"/>
            <a:ext cx="16937335" cy="15936684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Popis výkonu </a:t>
            </a:r>
          </a:p>
        </p:txBody>
      </p:sp>
      <p:sp>
        <p:nvSpPr>
          <p:cNvPr id="62" name="Text Box 40">
            <a:extLst>
              <a:ext uri="{FF2B5EF4-FFF2-40B4-BE49-F238E27FC236}">
                <a16:creationId xmlns:a16="http://schemas.microsoft.com/office/drawing/2014/main" id="{D62F6579-8074-4E28-AC13-D054C9228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60353" y="4702631"/>
            <a:ext cx="4077717" cy="7293638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Závěry</a:t>
            </a:r>
          </a:p>
          <a:p>
            <a:pPr>
              <a:spcBef>
                <a:spcPct val="20000"/>
              </a:spcBef>
            </a:pPr>
            <a:r>
              <a:rPr lang="cs-CZ" altLang="cs-CZ" dirty="0">
                <a:latin typeface="Arial" panose="020B0604020202020204" pitchFamily="34" charset="0"/>
              </a:rPr>
              <a:t>Cílem kazuistiky je demonstrovat využití FAMM flapu při rekonstrukci peroperačního defektu orofaryngu, a zároveň poukázat na význam diferenciální diagnostiky při „zdánlivě neonkologických“ operacích (tonzilektomie).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FAMM  flap je efektivní metodou pro rekonstrukci defektů dutiny ústní a orofaryngu s dobrým funkčním i estetickým výsledkem. Díky TORS je možná sutura laloku i hlouběji v hltanu.</a:t>
            </a:r>
            <a:endParaRPr lang="cs-CZ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ext Box 41">
            <a:extLst>
              <a:ext uri="{FF2B5EF4-FFF2-40B4-BE49-F238E27FC236}">
                <a16:creationId xmlns:a16="http://schemas.microsoft.com/office/drawing/2014/main" id="{A89AFD20-6198-4CB7-8859-DDC71DF92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3905" y="16680994"/>
            <a:ext cx="4077717" cy="3956384"/>
          </a:xfrm>
          <a:prstGeom prst="rect">
            <a:avLst/>
          </a:prstGeom>
          <a:solidFill>
            <a:schemeClr val="bg1"/>
          </a:solidFill>
          <a:ln w="76200">
            <a:solidFill>
              <a:srgbClr val="0375B3"/>
            </a:solidFill>
            <a:miter lim="800000"/>
            <a:headEnd/>
            <a:tailEnd/>
          </a:ln>
        </p:spPr>
        <p:txBody>
          <a:bodyPr lIns="212715" tIns="212715" rIns="212715" bIns="212715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cs-CZ" altLang="cs-CZ" sz="3300" b="1" dirty="0">
                <a:solidFill>
                  <a:srgbClr val="F15A22"/>
                </a:solidFill>
                <a:latin typeface="Arial" panose="020B0604020202020204" pitchFamily="34" charset="0"/>
              </a:rPr>
              <a:t>Poděkování</a:t>
            </a:r>
          </a:p>
          <a:p>
            <a:pPr>
              <a:spcBef>
                <a:spcPct val="20000"/>
              </a:spcBef>
            </a:pPr>
            <a:r>
              <a:rPr lang="cs-CZ" altLang="cs-CZ" sz="2100" i="1" dirty="0">
                <a:latin typeface="Arial" panose="020B0604020202020204" pitchFamily="34" charset="0"/>
              </a:rPr>
              <a:t>Poděkování patří MUDr. Michalu Enterovi za pomoc při zpracování obrazové dokumentace a MUDr. Kataríně Zogatové za odbornou instruktáž při chirurgickém výkonu.</a:t>
            </a:r>
            <a:endParaRPr lang="en-US" altLang="cs-CZ" sz="1655" dirty="0">
              <a:latin typeface="Arial" panose="020B0604020202020204" pitchFamily="34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ED4689B8-3060-CE23-9113-B9D0DC7490B4}"/>
              </a:ext>
            </a:extLst>
          </p:cNvPr>
          <p:cNvSpPr txBox="1"/>
          <p:nvPr/>
        </p:nvSpPr>
        <p:spPr>
          <a:xfrm>
            <a:off x="8095129" y="5791925"/>
            <a:ext cx="8596416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altLang="cs-CZ" sz="2300" dirty="0">
              <a:latin typeface="Arial" panose="020B0604020202020204" pitchFamily="34" charset="0"/>
            </a:endParaRPr>
          </a:p>
          <a:p>
            <a:r>
              <a:rPr lang="cs-CZ" altLang="cs-CZ" sz="2300" dirty="0">
                <a:latin typeface="Arial" panose="020B0604020202020204" pitchFamily="34" charset="0"/>
              </a:rPr>
              <a:t> </a:t>
            </a:r>
            <a:endParaRPr lang="en-AU" altLang="nl-NL" sz="2300" dirty="0">
              <a:latin typeface="Arial" panose="020B0604020202020204" pitchFamily="34" charset="0"/>
            </a:endParaRPr>
          </a:p>
          <a:p>
            <a:endParaRPr lang="cs-CZ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2" descr="C:\Users\pecni\OneDrive\Plocha\FAMM flap\d9c40d0c-b6ad-418f-b06d-41838a1f7d57.jpg">
            <a:extLst>
              <a:ext uri="{FF2B5EF4-FFF2-40B4-BE49-F238E27FC236}">
                <a16:creationId xmlns:a16="http://schemas.microsoft.com/office/drawing/2014/main" id="{838704DF-6DB4-47A9-40AF-4B2FAC9D2D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53" t="-58" r="21453" b="58"/>
          <a:stretch/>
        </p:blipFill>
        <p:spPr bwMode="auto">
          <a:xfrm>
            <a:off x="7802442" y="12254417"/>
            <a:ext cx="7708776" cy="7740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ovéPole 10">
            <a:extLst>
              <a:ext uri="{FF2B5EF4-FFF2-40B4-BE49-F238E27FC236}">
                <a16:creationId xmlns:a16="http://schemas.microsoft.com/office/drawing/2014/main" id="{4DB365A9-872F-A485-3E6E-C32A8AF65865}"/>
              </a:ext>
            </a:extLst>
          </p:cNvPr>
          <p:cNvSpPr txBox="1"/>
          <p:nvPr/>
        </p:nvSpPr>
        <p:spPr>
          <a:xfrm>
            <a:off x="7802442" y="20057342"/>
            <a:ext cx="703150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300" dirty="0">
                <a:latin typeface="Arial" panose="020B0604020202020204" pitchFamily="34" charset="0"/>
                <a:cs typeface="Arial" panose="020B0604020202020204" pitchFamily="34" charset="0"/>
              </a:rPr>
              <a:t>Obr. 3: FAMM flap 14. pooperační den.</a:t>
            </a:r>
          </a:p>
        </p:txBody>
      </p:sp>
      <p:pic>
        <p:nvPicPr>
          <p:cNvPr id="5" name="Obrázek 4" descr="Obsah obrázku Maso, detail, kůže, ústa&#10;&#10;Obsah vygenerovaný umělou inteligencí může být nesprávný.">
            <a:extLst>
              <a:ext uri="{FF2B5EF4-FFF2-40B4-BE49-F238E27FC236}">
                <a16:creationId xmlns:a16="http://schemas.microsoft.com/office/drawing/2014/main" id="{05238D19-C240-C89A-9FF6-FC7931E755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36" r="21806"/>
          <a:stretch/>
        </p:blipFill>
        <p:spPr>
          <a:xfrm>
            <a:off x="16759507" y="12270605"/>
            <a:ext cx="7707054" cy="7740000"/>
          </a:xfrm>
          <a:prstGeom prst="rect">
            <a:avLst/>
          </a:prstGeom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4723BFAB-1114-2D8E-5679-0A38F0302AEB}"/>
              </a:ext>
            </a:extLst>
          </p:cNvPr>
          <p:cNvSpPr txBox="1"/>
          <p:nvPr/>
        </p:nvSpPr>
        <p:spPr>
          <a:xfrm>
            <a:off x="16691545" y="20057780"/>
            <a:ext cx="723935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300" dirty="0">
                <a:latin typeface="Arial" panose="020B0604020202020204" pitchFamily="34" charset="0"/>
                <a:cs typeface="Arial" panose="020B0604020202020204" pitchFamily="34" charset="0"/>
              </a:rPr>
              <a:t>Obr. 4: FAMM flap 36. pooperační den. </a:t>
            </a:r>
          </a:p>
        </p:txBody>
      </p:sp>
      <p:grpSp>
        <p:nvGrpSpPr>
          <p:cNvPr id="28" name="Skupina 27">
            <a:extLst>
              <a:ext uri="{FF2B5EF4-FFF2-40B4-BE49-F238E27FC236}">
                <a16:creationId xmlns:a16="http://schemas.microsoft.com/office/drawing/2014/main" id="{D3A6A201-F31D-5E07-B082-70010007D82E}"/>
              </a:ext>
            </a:extLst>
          </p:cNvPr>
          <p:cNvGrpSpPr/>
          <p:nvPr/>
        </p:nvGrpSpPr>
        <p:grpSpPr>
          <a:xfrm>
            <a:off x="19275077" y="4808724"/>
            <a:ext cx="5191484" cy="7420747"/>
            <a:chOff x="18487982" y="4914817"/>
            <a:chExt cx="5931881" cy="8996451"/>
          </a:xfrm>
        </p:grpSpPr>
        <p:pic>
          <p:nvPicPr>
            <p:cNvPr id="6" name="Picture 2" descr="C:\Users\pecni\OneDrive\Plocha\FAMM flap\CT\iGNUXaRO-zYpQ-ZAR2ExzAfVbkZwJg\CT\603-Neck-krk-Adult-sag-131-0000.png">
              <a:extLst>
                <a:ext uri="{FF2B5EF4-FFF2-40B4-BE49-F238E27FC236}">
                  <a16:creationId xmlns:a16="http://schemas.microsoft.com/office/drawing/2014/main" id="{E8F1AFF1-41E1-A59E-3CB5-10A740E19CB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593" t="13911" r="28363" b="22451"/>
            <a:stretch/>
          </p:blipFill>
          <p:spPr bwMode="auto">
            <a:xfrm>
              <a:off x="18487982" y="4914817"/>
              <a:ext cx="5931881" cy="75798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ovéPole 12">
              <a:extLst>
                <a:ext uri="{FF2B5EF4-FFF2-40B4-BE49-F238E27FC236}">
                  <a16:creationId xmlns:a16="http://schemas.microsoft.com/office/drawing/2014/main" id="{9047E545-6378-BA9A-07EF-F97938DB0AC2}"/>
                </a:ext>
              </a:extLst>
            </p:cNvPr>
            <p:cNvSpPr txBox="1"/>
            <p:nvPr/>
          </p:nvSpPr>
          <p:spPr>
            <a:xfrm>
              <a:off x="18487982" y="12512034"/>
              <a:ext cx="5931879" cy="139923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cs-CZ" sz="2300" dirty="0">
                  <a:latin typeface="Arial" panose="020B0604020202020204" pitchFamily="34" charset="0"/>
                  <a:cs typeface="Arial" panose="020B0604020202020204" pitchFamily="34" charset="0"/>
                </a:rPr>
                <a:t>Obr. 2: CT krku – tumor levé patrové mandle s metastatickou lymfatickou uzlinou.</a:t>
              </a:r>
            </a:p>
          </p:txBody>
        </p:sp>
      </p:grpSp>
      <p:grpSp>
        <p:nvGrpSpPr>
          <p:cNvPr id="3" name="Skupina 2">
            <a:extLst>
              <a:ext uri="{FF2B5EF4-FFF2-40B4-BE49-F238E27FC236}">
                <a16:creationId xmlns:a16="http://schemas.microsoft.com/office/drawing/2014/main" id="{D48BAD73-B7B0-57A4-0757-6978DD3963DF}"/>
              </a:ext>
            </a:extLst>
          </p:cNvPr>
          <p:cNvGrpSpPr/>
          <p:nvPr/>
        </p:nvGrpSpPr>
        <p:grpSpPr>
          <a:xfrm>
            <a:off x="13840271" y="6745196"/>
            <a:ext cx="5107474" cy="5477759"/>
            <a:chOff x="13636272" y="6926229"/>
            <a:chExt cx="5572868" cy="6658368"/>
          </a:xfrm>
        </p:grpSpPr>
        <p:pic>
          <p:nvPicPr>
            <p:cNvPr id="9" name="Picture 14" descr="C:\Users\pecni\OneDrive\Plocha\FAMM flap\Shaun C Desai, MD FACS _ Excited to publish an operative techniques paper and video on how we raise the “FAMM Flap” in the journal Plastic and Reconstructive... _ Instagram_files\274539694_525181888925258_868032600.jpg">
              <a:extLst>
                <a:ext uri="{FF2B5EF4-FFF2-40B4-BE49-F238E27FC236}">
                  <a16:creationId xmlns:a16="http://schemas.microsoft.com/office/drawing/2014/main" id="{3194603F-F650-B706-5A5A-7A10E815A7C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840" r="36982" b="9127"/>
            <a:stretch/>
          </p:blipFill>
          <p:spPr bwMode="auto">
            <a:xfrm>
              <a:off x="13870405" y="6926229"/>
              <a:ext cx="3325115" cy="4810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ovéPole 9">
              <a:extLst>
                <a:ext uri="{FF2B5EF4-FFF2-40B4-BE49-F238E27FC236}">
                  <a16:creationId xmlns:a16="http://schemas.microsoft.com/office/drawing/2014/main" id="{EF3A6463-F56F-FD3A-CD2F-AE783AE3B1EF}"/>
                </a:ext>
              </a:extLst>
            </p:cNvPr>
            <p:cNvSpPr txBox="1"/>
            <p:nvPr/>
          </p:nvSpPr>
          <p:spPr>
            <a:xfrm>
              <a:off x="13636272" y="11751454"/>
              <a:ext cx="5572868" cy="183314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cs-CZ" sz="2300" dirty="0">
                  <a:latin typeface="Arial" panose="020B0604020202020204" pitchFamily="34" charset="0"/>
                  <a:cs typeface="Arial" panose="020B0604020202020204" pitchFamily="34" charset="0"/>
                </a:rPr>
                <a:t>Obr. 1: Ilustrace provedení FAMM flapu. Zdroj: </a:t>
              </a:r>
              <a:r>
                <a:rPr lang="cs-CZ" sz="2300" dirty="0" err="1">
                  <a:latin typeface="Arial" panose="020B0604020202020204" pitchFamily="34" charset="0"/>
                  <a:cs typeface="Arial" panose="020B0604020202020204" pitchFamily="34" charset="0"/>
                </a:rPr>
                <a:t>Rabbani</a:t>
              </a:r>
              <a:r>
                <a:rPr lang="cs-CZ" sz="2300" dirty="0">
                  <a:latin typeface="Arial" panose="020B0604020202020204" pitchFamily="34" charset="0"/>
                  <a:cs typeface="Arial" panose="020B0604020202020204" pitchFamily="34" charset="0"/>
                </a:rPr>
                <a:t>, Lee, </a:t>
              </a:r>
              <a:r>
                <a:rPr lang="cs-CZ" sz="2300" dirty="0" err="1">
                  <a:latin typeface="Arial" panose="020B0604020202020204" pitchFamily="34" charset="0"/>
                  <a:cs typeface="Arial" panose="020B0604020202020204" pitchFamily="34" charset="0"/>
                </a:rPr>
                <a:t>Desai</a:t>
              </a:r>
              <a:r>
                <a:rPr lang="cs-CZ" sz="2300" dirty="0">
                  <a:latin typeface="Arial" panose="020B0604020202020204" pitchFamily="34" charset="0"/>
                  <a:cs typeface="Arial" panose="020B0604020202020204" pitchFamily="34" charset="0"/>
                </a:rPr>
                <a:t> (2022), </a:t>
              </a:r>
              <a:r>
                <a:rPr lang="cs-CZ" sz="2300" dirty="0" err="1">
                  <a:latin typeface="Arial" panose="020B0604020202020204" pitchFamily="34" charset="0"/>
                  <a:cs typeface="Arial" panose="020B0604020202020204" pitchFamily="34" charset="0"/>
                </a:rPr>
                <a:t>Plastic</a:t>
              </a:r>
              <a:r>
                <a:rPr lang="cs-CZ" sz="2300" dirty="0">
                  <a:latin typeface="Arial" panose="020B0604020202020204" pitchFamily="34" charset="0"/>
                  <a:cs typeface="Arial" panose="020B0604020202020204" pitchFamily="34" charset="0"/>
                </a:rPr>
                <a:t> and </a:t>
              </a:r>
              <a:r>
                <a:rPr lang="cs-CZ" sz="2300" dirty="0" err="1">
                  <a:latin typeface="Arial" panose="020B0604020202020204" pitchFamily="34" charset="0"/>
                  <a:cs typeface="Arial" panose="020B0604020202020204" pitchFamily="34" charset="0"/>
                </a:rPr>
                <a:t>Reconstructive</a:t>
              </a:r>
              <a:r>
                <a:rPr lang="cs-CZ" sz="2300" dirty="0">
                  <a:latin typeface="Arial" panose="020B0604020202020204" pitchFamily="34" charset="0"/>
                  <a:cs typeface="Arial" panose="020B0604020202020204" pitchFamily="34" charset="0"/>
                </a:rPr>
                <a:t> Surgery. Ilustrace: © Andrew H. Lee. </a:t>
              </a:r>
            </a:p>
          </p:txBody>
        </p:sp>
      </p:grpSp>
      <p:sp>
        <p:nvSpPr>
          <p:cNvPr id="4" name="TextovéPole 3">
            <a:extLst>
              <a:ext uri="{FF2B5EF4-FFF2-40B4-BE49-F238E27FC236}">
                <a16:creationId xmlns:a16="http://schemas.microsoft.com/office/drawing/2014/main" id="{544E967E-86A6-31D5-E068-A78D682CB537}"/>
              </a:ext>
            </a:extLst>
          </p:cNvPr>
          <p:cNvSpPr txBox="1"/>
          <p:nvPr/>
        </p:nvSpPr>
        <p:spPr>
          <a:xfrm>
            <a:off x="7803450" y="5605075"/>
            <a:ext cx="10683572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en-GB" altLang="cs-CZ" sz="2300" dirty="0">
                <a:latin typeface="Arial" panose="020B0604020202020204" pitchFamily="34" charset="0"/>
              </a:rPr>
              <a:t> </a:t>
            </a:r>
            <a:r>
              <a:rPr lang="cs-CZ" altLang="cs-CZ" sz="2300" dirty="0">
                <a:latin typeface="Arial" panose="020B0604020202020204" pitchFamily="34" charset="0"/>
              </a:rPr>
              <a:t>u pacientky byla indikována rozšířená tonzilektomie se zakrytím defektu FAMM flapem a bloková krční disekce vlevo pomocí TORS (Trans Oral Robotic Surgery)</a:t>
            </a:r>
            <a:endParaRPr lang="en-GB" altLang="cs-CZ" sz="2300" dirty="0">
              <a:latin typeface="Arial" panose="020B0604020202020204" pitchFamily="34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6C6A6DB2-010B-EABB-18EB-591F9C28EF44}"/>
              </a:ext>
            </a:extLst>
          </p:cNvPr>
          <p:cNvSpPr txBox="1"/>
          <p:nvPr/>
        </p:nvSpPr>
        <p:spPr>
          <a:xfrm>
            <a:off x="7802442" y="6545974"/>
            <a:ext cx="6037829" cy="5257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sz="2300" dirty="0">
                <a:latin typeface="Arial" panose="020B0604020202020204" pitchFamily="34" charset="0"/>
              </a:rPr>
              <a:t> po provedení blokové krční disekce a rozšířené tonzilektomie byl intraorálně označen průběh a. facialis 
 na vnitřní ploše tváře byl  vypreparován  daný lalok, který byl rotačně přenesen do defektu a suturován pomocí TORS
 donorová oblast byla uzavřena přímou suturou
 pacientka následně podstoupila adjuvantní léčbu</a:t>
            </a:r>
          </a:p>
          <a:p>
            <a:pPr>
              <a:spcBef>
                <a:spcPts val="1091"/>
              </a:spcBef>
              <a:buClr>
                <a:srgbClr val="008BD2"/>
              </a:buClr>
              <a:buSzPct val="130000"/>
              <a:buFont typeface="Wingdings" panose="05000000000000000000" pitchFamily="2" charset="2"/>
              <a:buChar char="§"/>
            </a:pPr>
            <a:r>
              <a:rPr lang="cs-CZ" altLang="cs-CZ" sz="2300" dirty="0">
                <a:latin typeface="Arial" panose="020B0604020202020204" pitchFamily="34" charset="0"/>
              </a:rPr>
              <a:t> 4 měsíce po výkonu je bez známky recidivy s dobře přihojeným FAMM flapem (obr.4)</a:t>
            </a:r>
            <a:endParaRPr lang="en-GB" altLang="cs-CZ" sz="2300" dirty="0">
              <a:latin typeface="Arial" panose="020B0604020202020204" pitchFamily="34" charset="0"/>
            </a:endParaRPr>
          </a:p>
        </p:txBody>
      </p:sp>
      <p:sp>
        <p:nvSpPr>
          <p:cNvPr id="22" name="Text Box 35">
            <a:extLst>
              <a:ext uri="{FF2B5EF4-FFF2-40B4-BE49-F238E27FC236}">
                <a16:creationId xmlns:a16="http://schemas.microsoft.com/office/drawing/2014/main" id="{A74EDE09-9654-713A-2538-C091602B4E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859" y="1970193"/>
            <a:ext cx="16168481" cy="1618087"/>
          </a:xfrm>
          <a:prstGeom prst="rect">
            <a:avLst/>
          </a:prstGeom>
          <a:noFill/>
          <a:ln>
            <a:noFill/>
          </a:ln>
        </p:spPr>
        <p:txBody>
          <a:bodyPr lIns="119653" tIns="119653" rIns="119653" bIns="119653" anchor="ctr"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cs-CZ" altLang="nl-NL" sz="3800" b="1" dirty="0">
                <a:solidFill>
                  <a:srgbClr val="F15922"/>
                </a:solidFill>
                <a:latin typeface="Arial" panose="020B0604020202020204" pitchFamily="34" charset="0"/>
              </a:rPr>
              <a:t>Horná T., Syrovátka J.</a:t>
            </a:r>
          </a:p>
          <a:p>
            <a:pPr algn="ctr">
              <a:spcBef>
                <a:spcPct val="20000"/>
              </a:spcBef>
              <a:defRPr/>
            </a:pPr>
            <a:r>
              <a:rPr lang="cs-CZ" altLang="nl-NL" sz="2700" baseline="30000" dirty="0">
                <a:solidFill>
                  <a:srgbClr val="F15922"/>
                </a:solidFill>
                <a:latin typeface="Arial" panose="020B0604020202020204" pitchFamily="34" charset="0"/>
              </a:rPr>
              <a:t>Oddělení ORL a chirurgie hlavy a krku, Nemocnice AGEL Nový Jičín</a:t>
            </a:r>
            <a:endParaRPr lang="en-GB" altLang="nl-NL" sz="2700" dirty="0">
              <a:solidFill>
                <a:srgbClr val="F15922"/>
              </a:solidFill>
              <a:latin typeface="Arial" panose="020B0604020202020204" pitchFamily="34" charset="0"/>
            </a:endParaRPr>
          </a:p>
        </p:txBody>
      </p:sp>
      <p:sp>
        <p:nvSpPr>
          <p:cNvPr id="23" name="Text Box 6">
            <a:extLst>
              <a:ext uri="{FF2B5EF4-FFF2-40B4-BE49-F238E27FC236}">
                <a16:creationId xmlns:a16="http://schemas.microsoft.com/office/drawing/2014/main" id="{FA97D09A-9912-21AF-EB59-8A350BFB6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431" y="334064"/>
            <a:ext cx="18055079" cy="1793315"/>
          </a:xfrm>
          <a:prstGeom prst="rect">
            <a:avLst/>
          </a:prstGeom>
          <a:noFill/>
          <a:ln>
            <a:noFill/>
          </a:ln>
        </p:spPr>
        <p:txBody>
          <a:bodyPr lIns="179102" tIns="179483" rIns="179102" bIns="179102" anchor="ctr"/>
          <a:lstStyle>
            <a:lvl1pPr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12813"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cs-CZ" altLang="cs-CZ" sz="4800" b="1" dirty="0">
                <a:solidFill>
                  <a:srgbClr val="0095D9"/>
                </a:solidFill>
                <a:latin typeface="Arial" panose="020B0604020202020204" pitchFamily="34" charset="0"/>
              </a:rPr>
              <a:t>Kazuistika: FAMM flap</a:t>
            </a:r>
          </a:p>
          <a:p>
            <a:pPr algn="ctr"/>
            <a:endParaRPr lang="cs-CZ" altLang="cs-CZ" sz="4800" b="1" dirty="0">
              <a:solidFill>
                <a:srgbClr val="0095D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30643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8504</TotalTime>
  <Words>414</Words>
  <Application>Microsoft Office PowerPoint</Application>
  <PresentationFormat>Custom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Monotype Sorts</vt:lpstr>
      <vt:lpstr>Wingdings</vt:lpstr>
      <vt:lpstr>Motiv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ORL akademie</dc:title>
  <dc:creator>Šárka</dc:creator>
  <cp:lastModifiedBy>Daniel Martinik</cp:lastModifiedBy>
  <cp:revision>60</cp:revision>
  <dcterms:created xsi:type="dcterms:W3CDTF">2017-08-30T13:07:43Z</dcterms:created>
  <dcterms:modified xsi:type="dcterms:W3CDTF">2025-09-09T17:15:16Z</dcterms:modified>
</cp:coreProperties>
</file>