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1" d="100"/>
          <a:sy n="21" d="100"/>
        </p:scale>
        <p:origin x="56" y="388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3AEE70-1174-4B4F-9CEE-55ACCC112616}" type="datetimeFigureOut">
              <a:rPr lang="en-US"/>
              <a:t>09-Sep-25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D5F4B2-50E6-B34D-8E3A-51BA42E2047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7D5F4B2-50E6-B34D-8E3A-51BA42E2047D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Úvodní sní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70641" y="3499589"/>
            <a:ext cx="25733931" cy="7444669"/>
          </a:xfrm>
        </p:spPr>
        <p:txBody>
          <a:bodyPr anchor="b"/>
          <a:lstStyle>
            <a:lvl1pPr algn="ctr">
              <a:defRPr sz="187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500"/>
            </a:lvl1pPr>
            <a:lvl2pPr marL="1425595" indent="0" algn="ctr">
              <a:buNone/>
              <a:defRPr sz="6250"/>
            </a:lvl2pPr>
            <a:lvl3pPr marL="2851191" indent="0" algn="ctr">
              <a:buNone/>
              <a:defRPr sz="5600"/>
            </a:lvl3pPr>
            <a:lvl4pPr marL="4276786" indent="0" algn="ctr">
              <a:buNone/>
              <a:defRPr sz="5000"/>
            </a:lvl4pPr>
            <a:lvl5pPr marL="5702381" indent="0" algn="ctr">
              <a:buNone/>
              <a:defRPr sz="5000"/>
            </a:lvl5pPr>
            <a:lvl6pPr marL="7127977" indent="0" algn="ctr">
              <a:buNone/>
              <a:defRPr sz="5000"/>
            </a:lvl6pPr>
            <a:lvl7pPr marL="8553572" indent="0" algn="ctr">
              <a:buNone/>
              <a:defRPr sz="5000"/>
            </a:lvl7pPr>
            <a:lvl8pPr marL="9979166" indent="0" algn="ctr">
              <a:buNone/>
              <a:defRPr sz="5000"/>
            </a:lvl8pPr>
            <a:lvl9pPr marL="11404763" indent="0" algn="ctr">
              <a:buNone/>
              <a:defRPr sz="50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Nadpis a svislý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Svislý nadpis a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21665701" y="1138480"/>
            <a:ext cx="6528093" cy="18121634"/>
          </a:xfrm>
        </p:spPr>
        <p:txBody>
          <a:bodyPr vert="eaVert"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081423" y="1138480"/>
            <a:ext cx="19205838" cy="18121634"/>
          </a:xfrm>
        </p:spPr>
        <p:txBody>
          <a:bodyPr vert="eaVert"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Záhlaví oddíl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500">
                <a:solidFill>
                  <a:schemeClr val="tx1"/>
                </a:solidFill>
              </a:defRPr>
            </a:lvl1pPr>
            <a:lvl2pPr marL="1425595" indent="0">
              <a:buNone/>
              <a:defRPr sz="6250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997916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81421" y="5692400"/>
            <a:ext cx="12866966" cy="13567714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5326826" y="5692400"/>
            <a:ext cx="12866966" cy="13567714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Porovnán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5364" y="1138485"/>
            <a:ext cx="26112371" cy="4133179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25595" indent="0">
              <a:buNone/>
              <a:defRPr sz="6250" b="1"/>
            </a:lvl2pPr>
            <a:lvl3pPr marL="2851191" indent="0">
              <a:buNone/>
              <a:defRPr sz="5600" b="1"/>
            </a:lvl3pPr>
            <a:lvl4pPr marL="4276786" indent="0">
              <a:buNone/>
              <a:defRPr sz="5000" b="1"/>
            </a:lvl4pPr>
            <a:lvl5pPr marL="5702381" indent="0">
              <a:buNone/>
              <a:defRPr sz="5000" b="1"/>
            </a:lvl5pPr>
            <a:lvl6pPr marL="7127977" indent="0">
              <a:buNone/>
              <a:defRPr sz="5000" b="1"/>
            </a:lvl6pPr>
            <a:lvl7pPr marL="8553572" indent="0">
              <a:buNone/>
              <a:defRPr sz="5000" b="1"/>
            </a:lvl7pPr>
            <a:lvl8pPr marL="9979166" indent="0">
              <a:buNone/>
              <a:defRPr sz="5000" b="1"/>
            </a:lvl8pPr>
            <a:lvl9pPr marL="11404763" indent="0">
              <a:buNone/>
              <a:defRPr sz="5000" b="1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085368" y="7810963"/>
            <a:ext cx="12807832" cy="11488750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5326827" y="5241960"/>
            <a:ext cx="12870909" cy="2569003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25595" indent="0">
              <a:buNone/>
              <a:defRPr sz="6250" b="1"/>
            </a:lvl2pPr>
            <a:lvl3pPr marL="2851191" indent="0">
              <a:buNone/>
              <a:defRPr sz="5600" b="1"/>
            </a:lvl3pPr>
            <a:lvl4pPr marL="4276786" indent="0">
              <a:buNone/>
              <a:defRPr sz="5000" b="1"/>
            </a:lvl4pPr>
            <a:lvl5pPr marL="5702381" indent="0">
              <a:buNone/>
              <a:defRPr sz="5000" b="1"/>
            </a:lvl5pPr>
            <a:lvl6pPr marL="7127977" indent="0">
              <a:buNone/>
              <a:defRPr sz="5000" b="1"/>
            </a:lvl6pPr>
            <a:lvl7pPr marL="8553572" indent="0">
              <a:buNone/>
              <a:defRPr sz="5000" b="1"/>
            </a:lvl7pPr>
            <a:lvl8pPr marL="9979166" indent="0">
              <a:buNone/>
              <a:defRPr sz="5000" b="1"/>
            </a:lvl8pPr>
            <a:lvl9pPr marL="11404763" indent="0">
              <a:buNone/>
              <a:defRPr sz="5000" b="1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15326827" y="7810963"/>
            <a:ext cx="12870909" cy="11488750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Prázdn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Obsah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5364" y="1425575"/>
            <a:ext cx="9764544" cy="4989513"/>
          </a:xfrm>
        </p:spPr>
        <p:txBody>
          <a:bodyPr anchor="b"/>
          <a:lstStyle>
            <a:lvl1pPr>
              <a:defRPr sz="10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870909" y="3078850"/>
            <a:ext cx="15326827" cy="15196234"/>
          </a:xfrm>
        </p:spPr>
        <p:txBody>
          <a:bodyPr/>
          <a:lstStyle>
            <a:lvl1pPr>
              <a:defRPr sz="10000"/>
            </a:lvl1pPr>
            <a:lvl2pPr>
              <a:defRPr sz="8750"/>
            </a:lvl2pPr>
            <a:lvl3pPr>
              <a:defRPr sz="7500"/>
            </a:lvl3pPr>
            <a:lvl4pPr>
              <a:defRPr sz="6250"/>
            </a:lvl4pPr>
            <a:lvl5pPr>
              <a:defRPr sz="6250"/>
            </a:lvl5pPr>
            <a:lvl6pPr>
              <a:defRPr sz="6250"/>
            </a:lvl6pPr>
            <a:lvl7pPr>
              <a:defRPr sz="6250"/>
            </a:lvl7pPr>
            <a:lvl8pPr>
              <a:defRPr sz="6250"/>
            </a:lvl8pPr>
            <a:lvl9pPr>
              <a:defRPr sz="625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5000"/>
            </a:lvl1pPr>
            <a:lvl2pPr marL="1425595" indent="0">
              <a:buNone/>
              <a:defRPr sz="4350"/>
            </a:lvl2pPr>
            <a:lvl3pPr marL="2851191" indent="0">
              <a:buNone/>
              <a:defRPr sz="3750"/>
            </a:lvl3pPr>
            <a:lvl4pPr marL="4276786" indent="0">
              <a:buNone/>
              <a:defRPr sz="3100"/>
            </a:lvl4pPr>
            <a:lvl5pPr marL="5702381" indent="0">
              <a:buNone/>
              <a:defRPr sz="3100"/>
            </a:lvl5pPr>
            <a:lvl6pPr marL="7127977" indent="0">
              <a:buNone/>
              <a:defRPr sz="3100"/>
            </a:lvl6pPr>
            <a:lvl7pPr marL="8553572" indent="0">
              <a:buNone/>
              <a:defRPr sz="3100"/>
            </a:lvl7pPr>
            <a:lvl8pPr marL="9979166" indent="0">
              <a:buNone/>
              <a:defRPr sz="3100"/>
            </a:lvl8pPr>
            <a:lvl9pPr marL="11404763" indent="0">
              <a:buNone/>
              <a:defRPr sz="31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Obrázek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5364" y="1425575"/>
            <a:ext cx="9764544" cy="4989513"/>
          </a:xfrm>
        </p:spPr>
        <p:txBody>
          <a:bodyPr anchor="b"/>
          <a:lstStyle>
            <a:lvl1pPr>
              <a:defRPr sz="10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10000"/>
            </a:lvl1pPr>
            <a:lvl2pPr marL="1425595" indent="0">
              <a:buNone/>
              <a:defRPr sz="8750"/>
            </a:lvl2pPr>
            <a:lvl3pPr marL="2851191" indent="0">
              <a:buNone/>
              <a:defRPr sz="7500"/>
            </a:lvl3pPr>
            <a:lvl4pPr marL="4276786" indent="0">
              <a:buNone/>
              <a:defRPr sz="6250"/>
            </a:lvl4pPr>
            <a:lvl5pPr marL="5702381" indent="0">
              <a:buNone/>
              <a:defRPr sz="6250"/>
            </a:lvl5pPr>
            <a:lvl6pPr marL="7127977" indent="0">
              <a:buNone/>
              <a:defRPr sz="6250"/>
            </a:lvl6pPr>
            <a:lvl7pPr marL="8553572" indent="0">
              <a:buNone/>
              <a:defRPr sz="6250"/>
            </a:lvl7pPr>
            <a:lvl8pPr marL="9979166" indent="0">
              <a:buNone/>
              <a:defRPr sz="6250"/>
            </a:lvl8pPr>
            <a:lvl9pPr marL="11404763" indent="0">
              <a:buNone/>
              <a:defRPr sz="6250"/>
            </a:lvl9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5000"/>
            </a:lvl1pPr>
            <a:lvl2pPr marL="1425595" indent="0">
              <a:buNone/>
              <a:defRPr sz="4350"/>
            </a:lvl2pPr>
            <a:lvl3pPr marL="2851191" indent="0">
              <a:buNone/>
              <a:defRPr sz="3750"/>
            </a:lvl3pPr>
            <a:lvl4pPr marL="4276786" indent="0">
              <a:buNone/>
              <a:defRPr sz="3100"/>
            </a:lvl4pPr>
            <a:lvl5pPr marL="5702381" indent="0">
              <a:buNone/>
              <a:defRPr sz="3100"/>
            </a:lvl5pPr>
            <a:lvl6pPr marL="7127977" indent="0">
              <a:buNone/>
              <a:defRPr sz="3100"/>
            </a:lvl6pPr>
            <a:lvl7pPr marL="8553572" indent="0">
              <a:buNone/>
              <a:defRPr sz="3100"/>
            </a:lvl7pPr>
            <a:lvl8pPr marL="9979166" indent="0">
              <a:buNone/>
              <a:defRPr sz="3100"/>
            </a:lvl8pPr>
            <a:lvl9pPr marL="11404763" indent="0">
              <a:buNone/>
              <a:defRPr sz="31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9D7FA3-E5E7-4F60-A9F7-BF0E9331A393}" type="datetimeFigureOut">
              <a:rPr lang="cs-CZ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50ED18-AD5E-4004-824B-4B74FC5BAAAF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91">
        <a:lnSpc>
          <a:spcPct val="90000"/>
        </a:lnSpc>
        <a:spcBef>
          <a:spcPts val="0"/>
        </a:spcBef>
        <a:buNone/>
        <a:defRPr sz="13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>
        <a:lnSpc>
          <a:spcPct val="90000"/>
        </a:lnSpc>
        <a:spcBef>
          <a:spcPts val="3118"/>
        </a:spcBef>
        <a:buFont typeface="Arial"/>
        <a:buChar char="•"/>
        <a:defRPr sz="875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75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625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>
        <a:lnSpc>
          <a:spcPct val="90000"/>
        </a:lnSpc>
        <a:spcBef>
          <a:spcPts val="1559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7pPr>
      <a:lvl8pPr marL="9979166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>
        <a:defRPr sz="5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4000">
              <a:schemeClr val="bg1"/>
            </a:gs>
            <a:gs pos="53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527122" y="1414435"/>
            <a:ext cx="24656141" cy="1442739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cs-CZ" sz="3800" b="1" dirty="0" err="1">
                <a:solidFill>
                  <a:srgbClr val="F15922"/>
                </a:solidFill>
                <a:latin typeface="Arial"/>
              </a:rPr>
              <a:t>Galiyeva</a:t>
            </a:r>
            <a:r>
              <a:rPr lang="cs-CZ" sz="3800" b="1" dirty="0">
                <a:solidFill>
                  <a:srgbClr val="F15922"/>
                </a:solidFill>
                <a:latin typeface="Arial"/>
              </a:rPr>
              <a:t> L.</a:t>
            </a:r>
            <a:r>
              <a:rPr lang="cs-CZ" sz="3800" b="1" baseline="30000" dirty="0">
                <a:solidFill>
                  <a:srgbClr val="F15922"/>
                </a:solidFill>
                <a:latin typeface="Arial"/>
              </a:rPr>
              <a:t>1</a:t>
            </a:r>
            <a:r>
              <a:rPr lang="cs-CZ" sz="3800" b="1" dirty="0">
                <a:solidFill>
                  <a:srgbClr val="F15922"/>
                </a:solidFill>
                <a:latin typeface="Arial"/>
              </a:rPr>
              <a:t>, Koucký V.</a:t>
            </a:r>
            <a:r>
              <a:rPr lang="cs-CZ" sz="3800" b="1" baseline="30000" dirty="0">
                <a:solidFill>
                  <a:srgbClr val="F15922"/>
                </a:solidFill>
                <a:latin typeface="Arial"/>
              </a:rPr>
              <a:t>1</a:t>
            </a:r>
            <a:r>
              <a:rPr lang="sv-SE" sz="3800" b="1" dirty="0">
                <a:solidFill>
                  <a:srgbClr val="F15922"/>
                </a:solidFill>
                <a:latin typeface="Arial"/>
              </a:rPr>
              <a:t>, </a:t>
            </a:r>
            <a:r>
              <a:rPr lang="sv-SE" sz="3800" b="1" dirty="0" err="1">
                <a:solidFill>
                  <a:srgbClr val="F15922"/>
                </a:solidFill>
                <a:latin typeface="Arial"/>
              </a:rPr>
              <a:t>Plzak</a:t>
            </a:r>
            <a:r>
              <a:rPr lang="sv-SE" sz="3800" b="1" dirty="0">
                <a:solidFill>
                  <a:srgbClr val="F15922"/>
                </a:solidFill>
                <a:latin typeface="Arial"/>
              </a:rPr>
              <a:t> J.</a:t>
            </a:r>
            <a:r>
              <a:rPr lang="sv-SE" sz="3800" b="1" baseline="30000" dirty="0">
                <a:solidFill>
                  <a:srgbClr val="F15922"/>
                </a:solidFill>
                <a:latin typeface="Arial"/>
              </a:rPr>
              <a:t>1</a:t>
            </a:r>
            <a:endParaRPr sz="3800" b="1" baseline="30000" dirty="0">
              <a:solidFill>
                <a:srgbClr val="F15922"/>
              </a:solidFill>
              <a:latin typeface="Arial"/>
            </a:endParaRPr>
          </a:p>
          <a:p>
            <a:pPr algn="ctr">
              <a:spcBef>
                <a:spcPts val="0"/>
              </a:spcBef>
              <a:defRPr/>
            </a:pPr>
            <a:r>
              <a:rPr lang="cs-CZ" sz="2700" baseline="30000" dirty="0">
                <a:solidFill>
                  <a:srgbClr val="F15922"/>
                </a:solidFill>
                <a:latin typeface="Arial"/>
              </a:rPr>
              <a:t>1</a:t>
            </a:r>
            <a:r>
              <a:rPr lang="cs-CZ" sz="2700" dirty="0">
                <a:solidFill>
                  <a:srgbClr val="F15922"/>
                </a:solidFill>
                <a:latin typeface="Arial"/>
              </a:rPr>
              <a:t>Klinika otorinolaryngologie a chirurgie hlavy a krku, FN v Motole, 1. LF UK, Praha</a:t>
            </a:r>
            <a:endParaRPr dirty="0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797639" y="-255184"/>
            <a:ext cx="25693655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 defTabSz="912813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 defTabSz="912813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 defTabSz="912813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 defTabSz="912813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 algn="just">
              <a:defRPr/>
            </a:pPr>
            <a:r>
              <a:rPr lang="cs-CZ" sz="4800" b="1">
                <a:solidFill>
                  <a:schemeClr val="accent6">
                    <a:lumMod val="50000"/>
                  </a:schemeClr>
                </a:solidFill>
                <a:latin typeface="Arial"/>
              </a:rPr>
              <a:t>Audiovestibulární postižení jako časná paraneoplastická manifestace seminomu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3"/>
          <a:srcRect l="2983" r="47005"/>
          <a:stretch/>
        </p:blipFill>
        <p:spPr bwMode="auto">
          <a:xfrm>
            <a:off x="24578270" y="1015634"/>
            <a:ext cx="4914118" cy="1965614"/>
          </a:xfrm>
          <a:prstGeom prst="rect">
            <a:avLst/>
          </a:prstGeom>
        </p:spPr>
      </p:pic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317961" y="3110844"/>
            <a:ext cx="6738255" cy="804483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3300" b="1">
                <a:solidFill>
                  <a:srgbClr val="F15A22"/>
                </a:solidFill>
                <a:latin typeface="Arial"/>
              </a:rPr>
              <a:t>Úvod 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Paraneoplastické neurologické syndromy (PNS) vznikají v důsledku zkřížené imunitní reakce mezi antigeny nádorových a  nervových buněk. 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Postihují různé části nervového systému a  jejich klinická manifestace závisí na  postižené lokalitě.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Symptomy mohou imitovat celou řadu neurologických onemocnění a určení správné diagnózy je tak často obtížné.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Nejčastěji se vyskytují u gynekologických malignit, malobuněčného karcinomu plic, lymfomů a nádorů ze zárodečných buněk.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PNS s audiovestibulární symptomatologií je  raritní a může napodobovat běžnější periferní vestibulární syndrom.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U pacientů s atypickým průběhem vestibulárního onemocnění je třeba PNS zahrnout do diferenciální diagnostiky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endParaRPr lang="cs-CZ">
              <a:latin typeface="Arial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24102142" y="3127679"/>
            <a:ext cx="5826807" cy="470866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3300" b="1">
                <a:solidFill>
                  <a:srgbClr val="F15A22"/>
                </a:solidFill>
                <a:latin typeface="Arial"/>
              </a:rPr>
              <a:t>Diferenciální diagnostika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BPPV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Meniérová choroba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Vestibulární paroxysmie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Coganův syndrom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Vestibulární migréna</a:t>
            </a:r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Roztroušená skleróza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Autoimunitní encefalitida</a:t>
            </a:r>
            <a:endParaRPr/>
          </a:p>
          <a:p>
            <a:pPr marL="342900" indent="-342900" algn="just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</a:rPr>
              <a:t>Vaskulitidy centrálního nervového systému</a:t>
            </a:r>
            <a:endParaRPr/>
          </a:p>
          <a:p>
            <a:pPr>
              <a:spcBef>
                <a:spcPts val="0"/>
              </a:spcBef>
              <a:defRPr/>
            </a:pPr>
            <a:endParaRPr lang="cs-CZ">
              <a:latin typeface="Arial"/>
            </a:endParaRPr>
          </a:p>
          <a:p>
            <a:pPr>
              <a:spcBef>
                <a:spcPts val="0"/>
              </a:spcBef>
              <a:defRPr/>
            </a:pPr>
            <a:endParaRPr lang="en-AU" sz="1650">
              <a:latin typeface="Arial"/>
            </a:endParaRP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01431" y="11409350"/>
            <a:ext cx="6738255" cy="963336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 marL="2857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cs-CZ" sz="3300" b="1">
                <a:solidFill>
                  <a:srgbClr val="F15A22"/>
                </a:solidFill>
                <a:latin typeface="Arial"/>
                <a:cs typeface="Arial"/>
              </a:rPr>
              <a:t>Kazuistika - časová osa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b="1">
                <a:latin typeface="Arial"/>
                <a:cs typeface="Arial"/>
              </a:rPr>
              <a:t>2022</a:t>
            </a:r>
            <a:r>
              <a:rPr lang="cs-CZ">
                <a:latin typeface="Arial"/>
                <a:cs typeface="Arial"/>
              </a:rPr>
              <a:t> – 40letý muž s náhle vzniklou diplop</a:t>
            </a:r>
            <a:r>
              <a:rPr lang="sv-SE" sz="2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</a:t>
            </a:r>
            <a:r>
              <a:rPr lang="cs-CZ" sz="2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í</a:t>
            </a:r>
            <a:r>
              <a:rPr lang="sv-SE" sz="2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 </a:t>
            </a:r>
            <a:r>
              <a:rPr lang="cs-CZ">
                <a:latin typeface="Arial"/>
                <a:cs typeface="Arial"/>
              </a:rPr>
              <a:t>Neurologické vyšetření vč. MRI</a:t>
            </a:r>
            <a:r>
              <a:rPr lang="sv-SE">
                <a:latin typeface="Arial"/>
                <a:cs typeface="Arial"/>
              </a:rPr>
              <a:t> hlavy</a:t>
            </a:r>
            <a:r>
              <a:rPr lang="cs-CZ">
                <a:latin typeface="Arial"/>
                <a:cs typeface="Arial"/>
              </a:rPr>
              <a:t> a  lumbální punkce bylo bez patologie. Etiologie nebyla zjištěna. Obtíže spontánně odezněly.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b="1">
                <a:latin typeface="Arial"/>
                <a:cs typeface="Arial"/>
              </a:rPr>
              <a:t>Léto 2023</a:t>
            </a:r>
            <a:r>
              <a:rPr lang="cs-CZ">
                <a:latin typeface="Arial"/>
                <a:cs typeface="Arial"/>
              </a:rPr>
              <a:t> –vyšetřen na ORL pro akutní epizodické rotační vertigo provokované otáčením hlavy doleva. Uvažováno primárně o BPPV. Frekvence atak s časem progredovala až na 40/den, nově percepční porucha sluchu více vpravo, MRI </a:t>
            </a:r>
            <a:r>
              <a:rPr lang="sv-SE">
                <a:latin typeface="Arial"/>
                <a:cs typeface="Arial"/>
              </a:rPr>
              <a:t>hlavy </a:t>
            </a:r>
            <a:r>
              <a:rPr lang="cs-CZ">
                <a:latin typeface="Arial"/>
                <a:cs typeface="Arial"/>
              </a:rPr>
              <a:t>opět negativní. Pacient odeslán k</a:t>
            </a:r>
            <a:r>
              <a:rPr lang="sv-SE">
                <a:latin typeface="Arial"/>
                <a:cs typeface="Arial"/>
              </a:rPr>
              <a:t>e</a:t>
            </a:r>
            <a:r>
              <a:rPr lang="cs-CZ">
                <a:latin typeface="Arial"/>
                <a:cs typeface="Arial"/>
              </a:rPr>
              <a:t> konziliárnímu vyšetření na </a:t>
            </a:r>
            <a:r>
              <a:rPr lang="sv-SE">
                <a:latin typeface="Arial"/>
                <a:cs typeface="Arial"/>
              </a:rPr>
              <a:t>zdej</a:t>
            </a:r>
            <a:r>
              <a:rPr lang="cs-CZ" sz="2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ší</a:t>
            </a:r>
            <a:r>
              <a:rPr lang="cs-CZ">
                <a:latin typeface="Arial"/>
                <a:cs typeface="Arial"/>
              </a:rPr>
              <a:t> pracoviště.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b="1">
                <a:latin typeface="Arial"/>
                <a:cs typeface="Arial"/>
              </a:rPr>
              <a:t>Podzim 2023</a:t>
            </a:r>
            <a:r>
              <a:rPr lang="cs-CZ">
                <a:latin typeface="Arial"/>
                <a:cs typeface="Arial"/>
              </a:rPr>
              <a:t> – </a:t>
            </a:r>
            <a:r>
              <a:rPr lang="cs-CZ" b="1">
                <a:latin typeface="Arial"/>
                <a:cs typeface="Arial"/>
              </a:rPr>
              <a:t>Otoneurologické vyšetření na </a:t>
            </a:r>
            <a:r>
              <a:rPr lang="sv-SE" b="1">
                <a:latin typeface="Arial"/>
                <a:cs typeface="Arial"/>
              </a:rPr>
              <a:t>ORL</a:t>
            </a:r>
            <a:r>
              <a:rPr lang="cs-CZ" b="1">
                <a:latin typeface="Arial"/>
                <a:cs typeface="Arial"/>
              </a:rPr>
              <a:t> klinice: </a:t>
            </a:r>
            <a:r>
              <a:rPr lang="cs-CZ">
                <a:latin typeface="Arial"/>
                <a:cs typeface="Arial"/>
              </a:rPr>
              <a:t>nález středně těžké percepční poruchy sluchu vpravo, atypický nystagmus s podezřením na centrální etiologii. Odeslán k dovyšetření na  Neurologickou kliniku FN Motol.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b="1">
                <a:latin typeface="Arial"/>
                <a:cs typeface="Arial"/>
              </a:rPr>
              <a:t>Hospitalizace na Neurologické klinice: </a:t>
            </a:r>
            <a:r>
              <a:rPr lang="cs-CZ">
                <a:latin typeface="Arial"/>
                <a:cs typeface="Arial"/>
              </a:rPr>
              <a:t>rozvoj pancerebelárního a lehkého kvadrupyramidového syndromu. Na  celotělovém CT nález suspektní maligní uzliny v retroperitoneu. Histologicky potvrzena metastáza seminomu. </a:t>
            </a:r>
            <a:endParaRPr/>
          </a:p>
          <a:p>
            <a:pPr marL="0" indent="0" algn="just">
              <a:spcBef>
                <a:spcPts val="0"/>
              </a:spcBef>
              <a:buSzPct val="60000"/>
              <a:defRPr/>
            </a:pPr>
            <a:endParaRPr lang="cs-CZ"/>
          </a:p>
          <a:p>
            <a:pPr marL="342900" indent="-342900">
              <a:spcBef>
                <a:spcPts val="0"/>
              </a:spcBef>
              <a:buSzPct val="60000"/>
              <a:buFont typeface="Arial"/>
              <a:buChar char="•"/>
              <a:defRPr/>
            </a:pPr>
            <a:endParaRPr lang="cs-CZ"/>
          </a:p>
          <a:p>
            <a:pPr marL="342900" indent="-342900">
              <a:spcBef>
                <a:spcPts val="0"/>
              </a:spcBef>
              <a:buSzPct val="60000"/>
              <a:buFont typeface="Arial"/>
              <a:buChar char="•"/>
              <a:defRPr/>
            </a:pPr>
            <a:endParaRPr lang="cs-CZ"/>
          </a:p>
          <a:p>
            <a:pPr marL="342900" indent="-342900">
              <a:spcBef>
                <a:spcPts val="0"/>
              </a:spcBef>
              <a:buSzPct val="60000"/>
              <a:buFont typeface="Arial"/>
              <a:buChar char="•"/>
              <a:defRPr/>
            </a:pPr>
            <a:endParaRPr lang="cs-CZ"/>
          </a:p>
          <a:p>
            <a:pPr marL="342900" indent="-342900">
              <a:spcBef>
                <a:spcPts val="0"/>
              </a:spcBef>
              <a:buSzPct val="60000"/>
              <a:buFont typeface="Arial"/>
              <a:buChar char="•"/>
              <a:defRPr/>
            </a:pPr>
            <a:endParaRPr lang="cs-CZ"/>
          </a:p>
          <a:p>
            <a:pPr marL="342900" indent="-342900">
              <a:spcBef>
                <a:spcPts val="0"/>
              </a:spcBef>
              <a:buSzPct val="60000"/>
              <a:buFont typeface="Arial"/>
              <a:buChar char="•"/>
              <a:defRPr/>
            </a:pPr>
            <a:endParaRPr lang="cs-CZ" sz="1800"/>
          </a:p>
          <a:p>
            <a:pPr marL="342900" indent="-342900">
              <a:spcBef>
                <a:spcPts val="0"/>
              </a:spcBef>
              <a:buSzPct val="60000"/>
              <a:buFont typeface="Arial"/>
              <a:buChar char="•"/>
              <a:defRPr/>
            </a:pPr>
            <a:endParaRPr lang="en-US" sz="1650">
              <a:latin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7195514" y="3110843"/>
            <a:ext cx="16742716" cy="17938717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cs-CZ">
              <a:latin typeface="Arial"/>
            </a:endParaRP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24102142" y="8082901"/>
            <a:ext cx="5826807" cy="1071310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3300" b="1">
              <a:solidFill>
                <a:srgbClr val="F15A22"/>
              </a:solidFill>
              <a:latin typeface="Arial"/>
            </a:endParaRPr>
          </a:p>
          <a:p>
            <a:pPr algn="just">
              <a:spcBef>
                <a:spcPts val="0"/>
              </a:spcBef>
              <a:defRPr/>
            </a:pPr>
            <a:r>
              <a:rPr lang="cs-CZ" sz="3300" b="1">
                <a:solidFill>
                  <a:srgbClr val="F15A22"/>
                </a:solidFill>
                <a:latin typeface="Arial"/>
              </a:rPr>
              <a:t>Závěry 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Paraneoplastická etiologie audiovestibulárních obtíží je v neuro-otologické praxi velmi vzácná.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Pozdní diagnostika může mít významný dopad na kvalitu života a  celkové přežití pacientů.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Symptomatologie je velice variabilní, typický je ale progresivní průběh. 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V některých případech mohou být  výsledky zobrazovacích metod dlouho negativní, včetně MRI hlavy.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Výsledky laboratorních vyšetření jsou  často nejednoznačné a  paraneoplastické protilátky nemusí být vždy přítomny.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Ke stanovení závěrečné diagnózy je  často nezbytný multidisciplinární přístup.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U pacientů s  kochleovestibulárním postižením, především při atypické a  progredující symptomatologii, je  vždy nutné myslet i na  PNS. </a:t>
            </a:r>
            <a:endParaRPr/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cs-CZ">
                <a:latin typeface="Arial"/>
                <a:cs typeface="Arial"/>
              </a:rPr>
              <a:t>I přes úspěšnou onkologickou léčbu může b</a:t>
            </a:r>
            <a:r>
              <a:rPr lang="cs-CZ" sz="2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ý</a:t>
            </a:r>
            <a:r>
              <a:rPr lang="cs-CZ">
                <a:latin typeface="Arial"/>
                <a:cs typeface="Arial"/>
              </a:rPr>
              <a:t>t neuro-otologický deficit irreverzibilní.</a:t>
            </a:r>
            <a:endParaRPr lang="cs-CZ" sz="3300" b="1">
              <a:solidFill>
                <a:srgbClr val="F15A22"/>
              </a:solidFill>
              <a:latin typeface="Arial"/>
            </a:endParaRPr>
          </a:p>
          <a:p>
            <a:pPr algn="just">
              <a:spcBef>
                <a:spcPts val="0"/>
              </a:spcBef>
              <a:defRPr/>
            </a:pPr>
            <a:endParaRPr lang="cs-CZ" sz="2100" b="1">
              <a:solidFill>
                <a:srgbClr val="F15A22"/>
              </a:solidFill>
              <a:latin typeface="Arial"/>
            </a:endParaRPr>
          </a:p>
          <a:p>
            <a:pPr algn="just">
              <a:spcBef>
                <a:spcPts val="0"/>
              </a:spcBef>
              <a:defRPr/>
            </a:pPr>
            <a:endParaRPr lang="cs-CZ" sz="1650">
              <a:latin typeface="Arial"/>
            </a:endParaRPr>
          </a:p>
          <a:p>
            <a:pPr algn="just">
              <a:spcBef>
                <a:spcPts val="0"/>
              </a:spcBef>
              <a:defRPr/>
            </a:pPr>
            <a:endParaRPr/>
          </a:p>
          <a:p>
            <a:pPr>
              <a:spcBef>
                <a:spcPts val="0"/>
              </a:spcBef>
              <a:defRPr/>
            </a:pPr>
            <a:endParaRPr lang="en-AU" sz="1650">
              <a:latin typeface="Arial"/>
            </a:endParaRP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4102142" y="19022739"/>
            <a:ext cx="5826807" cy="201997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/>
                </a:solidFill>
                <a:latin typeface="Times New Roman"/>
                <a:ea typeface="MS PGothic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3300" b="1">
                <a:solidFill>
                  <a:srgbClr val="F15A22"/>
                </a:solidFill>
                <a:latin typeface="Arial"/>
              </a:rPr>
              <a:t>Poděkování 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cs-CZ" sz="2100">
                <a:latin typeface="Arial"/>
              </a:rPr>
              <a:t>Podpořeno z programového projektu Ministerstva zdravotnictví ČR s  reg.  č.  NU23-03-00557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en-AU" sz="1650">
                <a:latin typeface="Arial"/>
              </a:rPr>
              <a:t> </a:t>
            </a:r>
            <a:endParaRPr lang="en-US" sz="1650">
              <a:latin typeface="Arial"/>
            </a:endParaRPr>
          </a:p>
        </p:txBody>
      </p:sp>
      <p:pic>
        <p:nvPicPr>
          <p:cNvPr id="2" name="obráze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489287" y="3219861"/>
            <a:ext cx="4662676" cy="46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361880" y="3219861"/>
            <a:ext cx="4409350" cy="47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388143" y="14588122"/>
            <a:ext cx="4776681" cy="5381067"/>
          </a:xfrm>
          <a:prstGeom prst="rect">
            <a:avLst/>
          </a:prstGeom>
        </p:spPr>
      </p:pic>
      <p:sp>
        <p:nvSpPr>
          <p:cNvPr id="9" name="Šipka vlevo 8"/>
          <p:cNvSpPr/>
          <p:nvPr/>
        </p:nvSpPr>
        <p:spPr bwMode="auto">
          <a:xfrm rot="711698">
            <a:off x="17217588" y="17028665"/>
            <a:ext cx="867905" cy="4999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ovéPole 11"/>
          <p:cNvSpPr txBox="1"/>
          <p:nvPr/>
        </p:nvSpPr>
        <p:spPr bwMode="auto">
          <a:xfrm>
            <a:off x="7359426" y="3212559"/>
            <a:ext cx="6850223" cy="541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cs-CZ" sz="2400" b="1">
                <a:solidFill>
                  <a:srgbClr val="F15A22"/>
                </a:solidFill>
                <a:latin typeface="Arial"/>
              </a:rPr>
              <a:t>Otoneurologické vyšetření:</a:t>
            </a:r>
            <a:endParaRPr lang="cs-CZ" sz="23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Charakter obtíží: rotační vertigo trvající několik sekund provokované prudkým otočením hlavy doleva.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Přítomen spontánní nystagmus II. stupně doleva.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HIT: negativní.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HST: vertikální nystagmus s rotační složkou.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Pozitivní pohledový nystagmus a ocular tilt reaction.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Pozitivní Dix–Hallpike vlevo – rotační nystagmus s vertikální složkou.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Oboustranná percepční nedoslýchavost, více  vpravo (Obr. 1).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 sz="2300">
                <a:latin typeface="Arial"/>
                <a:cs typeface="Arial"/>
              </a:rPr>
              <a:t>Video Head Impulse Test (vHIT): oboustranná vestibulární léze (Obr. 3).</a:t>
            </a:r>
            <a:endParaRPr/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7377223" y="8902243"/>
            <a:ext cx="6833144" cy="519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400" b="1">
                <a:solidFill>
                  <a:srgbClr val="F25822"/>
                </a:solidFill>
                <a:latin typeface="Arial"/>
                <a:cs typeface="Arial"/>
              </a:rPr>
              <a:t>Hospitalizace na neurologii a výsledky neurologického vyšetření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sz="2400">
                <a:latin typeface="Arial"/>
                <a:cs typeface="Arial"/>
              </a:rPr>
              <a:t>Rozvoj pancerebelárního a lehkého kvadrupyramidového syndromu.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sz="2400">
                <a:latin typeface="Arial"/>
                <a:cs typeface="Arial"/>
              </a:rPr>
              <a:t>MRI hlavy a míchy: bez patologie (</a:t>
            </a:r>
            <a:r>
              <a:rPr lang="sv-SE" sz="2400">
                <a:latin typeface="Arial"/>
                <a:cs typeface="Arial"/>
              </a:rPr>
              <a:t>O</a:t>
            </a:r>
            <a:r>
              <a:rPr lang="cs-CZ" sz="2400">
                <a:latin typeface="Arial"/>
                <a:cs typeface="Arial"/>
              </a:rPr>
              <a:t>br. 4).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sz="2400">
                <a:latin typeface="Arial"/>
                <a:cs typeface="Arial"/>
              </a:rPr>
              <a:t>Antineurální a paraneoplastické protilátky negativní.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sz="2400">
                <a:latin typeface="Arial"/>
                <a:cs typeface="Arial"/>
              </a:rPr>
              <a:t>Lumbální punkce: pleiocytóza, jinak normální nález.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sz="2400">
                <a:latin typeface="Arial"/>
                <a:cs typeface="Arial"/>
              </a:rPr>
              <a:t>Audiometrie: výrazné zhoršení sluchu oproti  předchozímu vyšetření (Obr. 2).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cs-CZ" sz="2400">
                <a:latin typeface="Arial"/>
                <a:cs typeface="Arial"/>
              </a:rPr>
              <a:t>Podezření na paraneoplastickou etiologii → indikováno celotělové CT.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cs-CZ" sz="2300">
              <a:latin typeface="Arial"/>
              <a:cs typeface="Arial"/>
            </a:endParaRPr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7377223" y="15578894"/>
            <a:ext cx="6880087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rgbClr val="F25822"/>
                </a:solidFill>
                <a:latin typeface="Arial"/>
                <a:cs typeface="Arial"/>
              </a:rPr>
              <a:t>Histologické vyšetření suspektní uzliny:  </a:t>
            </a:r>
            <a:r>
              <a:rPr lang="cs-CZ" sz="2300">
                <a:latin typeface="Arial"/>
                <a:cs typeface="Arial"/>
              </a:rPr>
              <a:t>Metastáza seminomu.</a:t>
            </a:r>
            <a:endParaRPr/>
          </a:p>
          <a:p>
            <a:pPr>
              <a:defRPr/>
            </a:pPr>
            <a:endParaRPr lang="cs-CZ" sz="2400">
              <a:solidFill>
                <a:srgbClr val="F25822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7377223" y="14282509"/>
            <a:ext cx="6880087" cy="1169551"/>
          </a:xfrm>
          <a:prstGeom prst="rect">
            <a:avLst/>
          </a:prstGeom>
          <a:solidFill>
            <a:schemeClr val="accent2">
              <a:lumMod val="60000"/>
              <a:lumOff val="40000"/>
              <a:alpha val="23922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>
                <a:solidFill>
                  <a:srgbClr val="F25822"/>
                </a:solidFill>
                <a:latin typeface="Arial"/>
                <a:cs typeface="Arial"/>
              </a:rPr>
              <a:t>Výsledek celotělového CT:</a:t>
            </a:r>
            <a:endParaRPr/>
          </a:p>
          <a:p>
            <a:pPr algn="just">
              <a:defRPr/>
            </a:pPr>
            <a:r>
              <a:rPr lang="cs-CZ" sz="2300">
                <a:latin typeface="Arial"/>
                <a:cs typeface="Arial"/>
              </a:rPr>
              <a:t>Paraaortálně vlevo ve výši L3/L4 zvětšená solitární lymfatická uzlina o velikosti 33x18 mm (Obr. 4).</a:t>
            </a:r>
            <a:endParaRPr lang="en-US" sz="2300">
              <a:latin typeface="Arial"/>
              <a:cs typeface="Arial"/>
            </a:endParaRPr>
          </a:p>
        </p:txBody>
      </p:sp>
      <p:sp>
        <p:nvSpPr>
          <p:cNvPr id="18" name="TextovéPole 17"/>
          <p:cNvSpPr txBox="1"/>
          <p:nvPr/>
        </p:nvSpPr>
        <p:spPr bwMode="auto">
          <a:xfrm>
            <a:off x="7386176" y="16605728"/>
            <a:ext cx="6846139" cy="1944000"/>
          </a:xfrm>
          <a:prstGeom prst="rect">
            <a:avLst/>
          </a:prstGeom>
          <a:solidFill>
            <a:srgbClr val="D966D8">
              <a:alpha val="16863"/>
            </a:srgb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300" b="1">
                <a:solidFill>
                  <a:srgbClr val="F25822"/>
                </a:solidFill>
                <a:latin typeface="Arial"/>
                <a:cs typeface="Arial"/>
              </a:rPr>
              <a:t>Urologické vyšetření</a:t>
            </a:r>
            <a:endParaRPr/>
          </a:p>
          <a:p>
            <a:pPr algn="just">
              <a:defRPr/>
            </a:pPr>
            <a:r>
              <a:rPr lang="cs-CZ" sz="2300" b="1">
                <a:latin typeface="Arial"/>
                <a:cs typeface="Arial"/>
              </a:rPr>
              <a:t>UZ skrota</a:t>
            </a:r>
            <a:r>
              <a:rPr lang="cs-CZ" sz="2300">
                <a:latin typeface="Arial"/>
                <a:cs typeface="Arial"/>
              </a:rPr>
              <a:t>: anechogenní ložisko v levém varleti (obr. 5). </a:t>
            </a:r>
            <a:endParaRPr/>
          </a:p>
          <a:p>
            <a:pPr algn="just">
              <a:defRPr/>
            </a:pPr>
            <a:r>
              <a:rPr lang="cs-CZ" sz="2300">
                <a:latin typeface="Arial"/>
                <a:cs typeface="Arial"/>
              </a:rPr>
              <a:t>Provedena levostranná orchiektomie: </a:t>
            </a:r>
            <a:r>
              <a:rPr lang="cs-CZ" sz="2300" b="1">
                <a:latin typeface="Arial"/>
                <a:cs typeface="Arial"/>
              </a:rPr>
              <a:t>bez známek přítomnosti viabilního nádoru.</a:t>
            </a:r>
            <a:endParaRPr/>
          </a:p>
          <a:p>
            <a:pPr algn="just">
              <a:defRPr/>
            </a:pPr>
            <a:endParaRPr lang="cs-CZ" sz="2300">
              <a:latin typeface="Arial"/>
              <a:cs typeface="Arial"/>
            </a:endParaRPr>
          </a:p>
          <a:p>
            <a:pPr algn="just">
              <a:defRPr/>
            </a:pPr>
            <a:endParaRPr lang="en-US" sz="2400">
              <a:solidFill>
                <a:srgbClr val="F25822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 bwMode="auto">
          <a:xfrm>
            <a:off x="7381893" y="18629744"/>
            <a:ext cx="68277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2400" b="1" i="0" u="none" strike="noStrike" cap="none" spc="0">
                <a:ln>
                  <a:noFill/>
                </a:ln>
                <a:solidFill>
                  <a:srgbClr val="F25822"/>
                </a:solidFill>
                <a:latin typeface="Arial"/>
                <a:ea typeface="+mn-ea"/>
                <a:cs typeface="Arial"/>
              </a:rPr>
              <a:t>Léčba: </a:t>
            </a:r>
            <a:r>
              <a:rPr lang="cs-CZ" sz="240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zahájena v </a:t>
            </a:r>
            <a:r>
              <a:rPr lang="cs-CZ" sz="2400">
                <a:latin typeface="Arial"/>
                <a:cs typeface="Arial"/>
              </a:rPr>
              <a:t>dubnu</a:t>
            </a:r>
            <a:r>
              <a:rPr lang="cs-CZ" sz="240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 2024, </a:t>
            </a:r>
            <a:r>
              <a:rPr lang="cs-CZ" sz="23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4 cykly chemoterapie (Etopasid +  Cisplatina).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23" name="TextovéPole 22"/>
          <p:cNvSpPr txBox="1"/>
          <p:nvPr/>
        </p:nvSpPr>
        <p:spPr bwMode="auto">
          <a:xfrm>
            <a:off x="7411171" y="19799993"/>
            <a:ext cx="6846139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400" b="1">
                <a:solidFill>
                  <a:srgbClr val="F25822"/>
                </a:solidFill>
                <a:latin typeface="Arial"/>
                <a:cs typeface="Arial"/>
              </a:rPr>
              <a:t>Současnost:</a:t>
            </a:r>
            <a:r>
              <a:rPr lang="cs-CZ" sz="2300">
                <a:latin typeface="Arial"/>
                <a:cs typeface="Arial"/>
              </a:rPr>
              <a:t> Po ukončení onkologické léčby je  pacient v remisi, přetrvává však výrazný neurologický deficit a úplná ztráta sluchu.</a:t>
            </a:r>
          </a:p>
        </p:txBody>
      </p:sp>
      <p:sp>
        <p:nvSpPr>
          <p:cNvPr id="24" name="TextovéPole 23"/>
          <p:cNvSpPr txBox="1"/>
          <p:nvPr/>
        </p:nvSpPr>
        <p:spPr bwMode="auto">
          <a:xfrm>
            <a:off x="19222581" y="19704830"/>
            <a:ext cx="4575635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300">
                <a:latin typeface="Arial"/>
                <a:cs typeface="Arial"/>
              </a:rPr>
              <a:t>Obr. 5.  UZ skrota. Anechogenní neohraničené ložisko v levém varleti (červená špika).</a:t>
            </a:r>
            <a:endParaRPr/>
          </a:p>
        </p:txBody>
      </p:sp>
      <p:sp>
        <p:nvSpPr>
          <p:cNvPr id="25" name="TextovéPole 24"/>
          <p:cNvSpPr txBox="1"/>
          <p:nvPr/>
        </p:nvSpPr>
        <p:spPr bwMode="auto">
          <a:xfrm>
            <a:off x="19426061" y="8082900"/>
            <a:ext cx="44263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200">
                <a:latin typeface="Arial"/>
                <a:cs typeface="Arial"/>
              </a:rPr>
              <a:t>Obr. 2: kontrolní audiometrické vyšetření za 2 měsíce. </a:t>
            </a:r>
            <a:endParaRPr/>
          </a:p>
        </p:txBody>
      </p:sp>
      <p:sp>
        <p:nvSpPr>
          <p:cNvPr id="26" name="TextovéPole 25"/>
          <p:cNvSpPr txBox="1"/>
          <p:nvPr/>
        </p:nvSpPr>
        <p:spPr bwMode="auto">
          <a:xfrm>
            <a:off x="14403506" y="20011948"/>
            <a:ext cx="47484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sz="2300">
                <a:latin typeface="Arial"/>
                <a:cs typeface="Arial"/>
              </a:rPr>
              <a:t>Obr. 4: Suspektní lymfatická uzlina  ve  výši L3/L4 (červená špika).</a:t>
            </a:r>
            <a:endParaRPr/>
          </a:p>
        </p:txBody>
      </p:sp>
      <p:sp>
        <p:nvSpPr>
          <p:cNvPr id="28" name="TextovéPole 27"/>
          <p:cNvSpPr txBox="1"/>
          <p:nvPr/>
        </p:nvSpPr>
        <p:spPr bwMode="auto">
          <a:xfrm>
            <a:off x="14391358" y="8110633"/>
            <a:ext cx="483122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200">
                <a:latin typeface="Arial"/>
                <a:cs typeface="Arial"/>
              </a:rPr>
              <a:t>Obr. 1: vstupní audiometrické vyšetření. Středně těžká percepční porucha sluchu vpravo.  </a:t>
            </a:r>
            <a:endParaRPr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rcRect l="51355"/>
          <a:stretch/>
        </p:blipFill>
        <p:spPr bwMode="auto">
          <a:xfrm>
            <a:off x="870003" y="1079782"/>
            <a:ext cx="5601109" cy="18373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9222581" y="14588122"/>
            <a:ext cx="4629796" cy="5075038"/>
          </a:xfrm>
          <a:prstGeom prst="rect">
            <a:avLst/>
          </a:prstGeom>
        </p:spPr>
      </p:pic>
      <p:sp>
        <p:nvSpPr>
          <p:cNvPr id="5" name="Šipka vlevo 4"/>
          <p:cNvSpPr/>
          <p:nvPr/>
        </p:nvSpPr>
        <p:spPr bwMode="auto">
          <a:xfrm rot="711698">
            <a:off x="22066460" y="16875651"/>
            <a:ext cx="867905" cy="4999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4309416" y="9409991"/>
            <a:ext cx="9529047" cy="333723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 bwMode="auto">
          <a:xfrm>
            <a:off x="14460791" y="13026240"/>
            <a:ext cx="916550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200">
                <a:latin typeface="Arial"/>
                <a:cs typeface="Arial"/>
              </a:rPr>
              <a:t>Obr. 3: záznam vyšetření vHIT laterálních semicirkulárních kanálků. Záznam ukazuje oboustrannou vestibulární lézi s hraničním poklesem gain, ale zřejmými covert a overt korekčními sakádami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Motiv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{58C79056-3492-9F4B-B2BB-49C925C56370}tf10001071</Template>
  <TotalTime>0</TotalTime>
  <Words>757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55</cp:revision>
  <dcterms:created xsi:type="dcterms:W3CDTF">2017-08-30T13:07:43Z</dcterms:created>
  <dcterms:modified xsi:type="dcterms:W3CDTF">2025-09-09T17:14:56Z</dcterms:modified>
</cp:coreProperties>
</file>