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30275213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f. Chrobok" initials="V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922"/>
    <a:srgbClr val="0095D9"/>
    <a:srgbClr val="F25822"/>
    <a:srgbClr val="0085CE"/>
    <a:srgbClr val="0375B3"/>
    <a:srgbClr val="E21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9394" autoAdjust="0"/>
    <p:restoredTop sz="96327"/>
  </p:normalViewPr>
  <p:slideViewPr>
    <p:cSldViewPr snapToGrid="0">
      <p:cViewPr varScale="1">
        <p:scale>
          <a:sx n="22" d="100"/>
          <a:sy n="22" d="100"/>
        </p:scale>
        <p:origin x="100" y="444"/>
      </p:cViewPr>
      <p:guideLst>
        <p:guide orient="horz" pos="6735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499590"/>
            <a:ext cx="25733931" cy="7444669"/>
          </a:xfrm>
        </p:spPr>
        <p:txBody>
          <a:bodyPr anchor="b"/>
          <a:lstStyle>
            <a:lvl1pPr algn="ctr">
              <a:defRPr sz="1870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5"/>
            <a:ext cx="22706410" cy="5162758"/>
          </a:xfrm>
        </p:spPr>
        <p:txBody>
          <a:bodyPr/>
          <a:lstStyle>
            <a:lvl1pPr marL="0" indent="0" algn="ctr">
              <a:buNone/>
              <a:defRPr sz="7483"/>
            </a:lvl1pPr>
            <a:lvl2pPr marL="1425595" indent="0" algn="ctr">
              <a:buNone/>
              <a:defRPr sz="6236"/>
            </a:lvl2pPr>
            <a:lvl3pPr marL="2851191" indent="0" algn="ctr">
              <a:buNone/>
              <a:defRPr sz="5613"/>
            </a:lvl3pPr>
            <a:lvl4pPr marL="4276786" indent="0" algn="ctr">
              <a:buNone/>
              <a:defRPr sz="4989"/>
            </a:lvl4pPr>
            <a:lvl5pPr marL="5702381" indent="0" algn="ctr">
              <a:buNone/>
              <a:defRPr sz="4989"/>
            </a:lvl5pPr>
            <a:lvl6pPr marL="7127977" indent="0" algn="ctr">
              <a:buNone/>
              <a:defRPr sz="4989"/>
            </a:lvl6pPr>
            <a:lvl7pPr marL="8553572" indent="0" algn="ctr">
              <a:buNone/>
              <a:defRPr sz="4989"/>
            </a:lvl7pPr>
            <a:lvl8pPr marL="9979167" indent="0" algn="ctr">
              <a:buNone/>
              <a:defRPr sz="4989"/>
            </a:lvl8pPr>
            <a:lvl9pPr marL="11404763" indent="0" algn="ctr">
              <a:buNone/>
              <a:defRPr sz="4989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00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93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480"/>
            <a:ext cx="6528093" cy="1812163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480"/>
            <a:ext cx="19205838" cy="1812163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03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1063"/>
            <a:ext cx="26112371" cy="8894992"/>
          </a:xfrm>
        </p:spPr>
        <p:txBody>
          <a:bodyPr anchor="b"/>
          <a:lstStyle>
            <a:lvl1pPr>
              <a:defRPr sz="18709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0205"/>
            <a:ext cx="26112371" cy="4677666"/>
          </a:xfrm>
        </p:spPr>
        <p:txBody>
          <a:bodyPr/>
          <a:lstStyle>
            <a:lvl1pPr marL="0" indent="0">
              <a:buNone/>
              <a:defRPr sz="7483">
                <a:solidFill>
                  <a:schemeClr val="tx1"/>
                </a:solidFill>
              </a:defRPr>
            </a:lvl1pPr>
            <a:lvl2pPr marL="1425595" indent="0">
              <a:buNone/>
              <a:defRPr sz="6236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65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2400"/>
            <a:ext cx="12866966" cy="1356771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88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485"/>
            <a:ext cx="26112371" cy="413317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1960"/>
            <a:ext cx="12807832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0963"/>
            <a:ext cx="12807832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1960"/>
            <a:ext cx="12870909" cy="2569003"/>
          </a:xfrm>
        </p:spPr>
        <p:txBody>
          <a:bodyPr anchor="b"/>
          <a:lstStyle>
            <a:lvl1pPr marL="0" indent="0">
              <a:buNone/>
              <a:defRPr sz="7483" b="1"/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0963"/>
            <a:ext cx="12870909" cy="114887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50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90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98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8850"/>
            <a:ext cx="15326827" cy="15196234"/>
          </a:xfrm>
        </p:spPr>
        <p:txBody>
          <a:bodyPr/>
          <a:lstStyle>
            <a:lvl1pPr>
              <a:defRPr sz="9978"/>
            </a:lvl1pPr>
            <a:lvl2pPr>
              <a:defRPr sz="8731"/>
            </a:lvl2pPr>
            <a:lvl3pPr>
              <a:defRPr sz="7483"/>
            </a:lvl3pPr>
            <a:lvl4pPr>
              <a:defRPr sz="6236"/>
            </a:lvl4pPr>
            <a:lvl5pPr>
              <a:defRPr sz="6236"/>
            </a:lvl5pPr>
            <a:lvl6pPr>
              <a:defRPr sz="6236"/>
            </a:lvl6pPr>
            <a:lvl7pPr>
              <a:defRPr sz="6236"/>
            </a:lvl7pPr>
            <a:lvl8pPr>
              <a:defRPr sz="6236"/>
            </a:lvl8pPr>
            <a:lvl9pPr>
              <a:defRPr sz="6236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17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575"/>
            <a:ext cx="9764544" cy="4989513"/>
          </a:xfrm>
        </p:spPr>
        <p:txBody>
          <a:bodyPr anchor="b"/>
          <a:lstStyle>
            <a:lvl1pPr>
              <a:defRPr sz="997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8850"/>
            <a:ext cx="15326827" cy="15196234"/>
          </a:xfrm>
        </p:spPr>
        <p:txBody>
          <a:bodyPr anchor="t"/>
          <a:lstStyle>
            <a:lvl1pPr marL="0" indent="0">
              <a:buNone/>
              <a:defRPr sz="9978"/>
            </a:lvl1pPr>
            <a:lvl2pPr marL="1425595" indent="0">
              <a:buNone/>
              <a:defRPr sz="8731"/>
            </a:lvl2pPr>
            <a:lvl3pPr marL="2851191" indent="0">
              <a:buNone/>
              <a:defRPr sz="7483"/>
            </a:lvl3pPr>
            <a:lvl4pPr marL="4276786" indent="0">
              <a:buNone/>
              <a:defRPr sz="6236"/>
            </a:lvl4pPr>
            <a:lvl5pPr marL="5702381" indent="0">
              <a:buNone/>
              <a:defRPr sz="6236"/>
            </a:lvl5pPr>
            <a:lvl6pPr marL="7127977" indent="0">
              <a:buNone/>
              <a:defRPr sz="6236"/>
            </a:lvl6pPr>
            <a:lvl7pPr marL="8553572" indent="0">
              <a:buNone/>
              <a:defRPr sz="6236"/>
            </a:lvl7pPr>
            <a:lvl8pPr marL="9979167" indent="0">
              <a:buNone/>
              <a:defRPr sz="6236"/>
            </a:lvl8pPr>
            <a:lvl9pPr marL="11404763" indent="0">
              <a:buNone/>
              <a:defRPr sz="6236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5088"/>
            <a:ext cx="9764544" cy="11884743"/>
          </a:xfrm>
        </p:spPr>
        <p:txBody>
          <a:bodyPr/>
          <a:lstStyle>
            <a:lvl1pPr marL="0" indent="0">
              <a:buNone/>
              <a:defRPr sz="4989"/>
            </a:lvl1pPr>
            <a:lvl2pPr marL="1425595" indent="0">
              <a:buNone/>
              <a:defRPr sz="4365"/>
            </a:lvl2pPr>
            <a:lvl3pPr marL="2851191" indent="0">
              <a:buNone/>
              <a:defRPr sz="3742"/>
            </a:lvl3pPr>
            <a:lvl4pPr marL="4276786" indent="0">
              <a:buNone/>
              <a:defRPr sz="3118"/>
            </a:lvl4pPr>
            <a:lvl5pPr marL="5702381" indent="0">
              <a:buNone/>
              <a:defRPr sz="3118"/>
            </a:lvl5pPr>
            <a:lvl6pPr marL="7127977" indent="0">
              <a:buNone/>
              <a:defRPr sz="3118"/>
            </a:lvl6pPr>
            <a:lvl7pPr marL="8553572" indent="0">
              <a:buNone/>
              <a:defRPr sz="3118"/>
            </a:lvl7pPr>
            <a:lvl8pPr marL="9979167" indent="0">
              <a:buNone/>
              <a:defRPr sz="3118"/>
            </a:lvl8pPr>
            <a:lvl9pPr marL="11404763" indent="0">
              <a:buNone/>
              <a:defRPr sz="3118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68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485"/>
            <a:ext cx="26112371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2400"/>
            <a:ext cx="26112371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D7FA3-E5E7-4F60-A9F7-BF0E9331A393}" type="datetimeFigureOut">
              <a:rPr lang="cs-CZ" smtClean="0"/>
              <a:pPr/>
              <a:t>09.09.2025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57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19457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0ED18-AD5E-4004-824B-4B74FC5BAAA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61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851191" rtl="0" eaLnBrk="1" latinLnBrk="0" hangingPunct="1">
        <a:lnSpc>
          <a:spcPct val="90000"/>
        </a:lnSpc>
        <a:spcBef>
          <a:spcPct val="0"/>
        </a:spcBef>
        <a:buNone/>
        <a:defRPr sz="13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798" indent="-712798" algn="l" defTabSz="2851191" rtl="0" eaLnBrk="1" latinLnBrk="0" hangingPunct="1">
        <a:lnSpc>
          <a:spcPct val="90000"/>
        </a:lnSpc>
        <a:spcBef>
          <a:spcPts val="3118"/>
        </a:spcBef>
        <a:buFont typeface="Arial" panose="020B0604020202020204" pitchFamily="34" charset="0"/>
        <a:buChar char="•"/>
        <a:defRPr sz="8731" kern="1200">
          <a:solidFill>
            <a:schemeClr val="tx1"/>
          </a:solidFill>
          <a:latin typeface="+mn-lt"/>
          <a:ea typeface="+mn-ea"/>
          <a:cs typeface="+mn-cs"/>
        </a:defRPr>
      </a:lvl1pPr>
      <a:lvl2pPr marL="2138393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3" kern="1200">
          <a:solidFill>
            <a:schemeClr val="tx1"/>
          </a:solidFill>
          <a:latin typeface="+mn-lt"/>
          <a:ea typeface="+mn-ea"/>
          <a:cs typeface="+mn-cs"/>
        </a:defRPr>
      </a:lvl2pPr>
      <a:lvl3pPr marL="3563988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6" kern="1200">
          <a:solidFill>
            <a:schemeClr val="tx1"/>
          </a:solidFill>
          <a:latin typeface="+mn-lt"/>
          <a:ea typeface="+mn-ea"/>
          <a:cs typeface="+mn-cs"/>
        </a:defRPr>
      </a:lvl3pPr>
      <a:lvl4pPr marL="498958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6415179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840774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926637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10691965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2117560" indent="-712798" algn="l" defTabSz="285119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2851191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1"/>
            </a:gs>
            <a:gs pos="100000">
              <a:srgbClr val="0095D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489859" y="1970193"/>
            <a:ext cx="16168481" cy="1618087"/>
          </a:xfrm>
          <a:prstGeom prst="rect">
            <a:avLst/>
          </a:prstGeom>
          <a:noFill/>
          <a:ln>
            <a:noFill/>
          </a:ln>
        </p:spPr>
        <p:txBody>
          <a:bodyPr lIns="119653" tIns="119653" rIns="119653" bIns="119653" anchor="ctr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Fuchsová M., Netušilová V., </a:t>
            </a:r>
            <a:r>
              <a:rPr lang="cs-CZ" altLang="nl-NL" sz="3800" b="1" dirty="0" err="1">
                <a:solidFill>
                  <a:srgbClr val="F15922"/>
                </a:solidFill>
                <a:latin typeface="Arial" panose="020B0604020202020204" pitchFamily="34" charset="0"/>
              </a:rPr>
              <a:t>Kešner</a:t>
            </a:r>
            <a:r>
              <a:rPr lang="cs-CZ" altLang="nl-NL" sz="3800" b="1" dirty="0">
                <a:solidFill>
                  <a:srgbClr val="F15922"/>
                </a:solidFill>
                <a:latin typeface="Arial" panose="020B0604020202020204" pitchFamily="34" charset="0"/>
              </a:rPr>
              <a:t> A. </a:t>
            </a:r>
          </a:p>
          <a:p>
            <a:pPr algn="ctr">
              <a:spcBef>
                <a:spcPct val="20000"/>
              </a:spcBef>
              <a:defRPr/>
            </a:pPr>
            <a:r>
              <a:rPr lang="cs-CZ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ORL oddělení </a:t>
            </a:r>
            <a:r>
              <a:rPr lang="cs-CZ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Nemonice</a:t>
            </a:r>
            <a:r>
              <a:rPr lang="cs-CZ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Rudolfa a </a:t>
            </a:r>
            <a:r>
              <a:rPr lang="cs-CZ" altLang="nl-NL" sz="2700" dirty="0" err="1">
                <a:solidFill>
                  <a:srgbClr val="F15922"/>
                </a:solidFill>
                <a:latin typeface="Arial" panose="020B0604020202020204" pitchFamily="34" charset="0"/>
              </a:rPr>
              <a:t>Stefanie</a:t>
            </a:r>
            <a:r>
              <a:rPr lang="cs-CZ" altLang="nl-NL" sz="2700" dirty="0">
                <a:solidFill>
                  <a:srgbClr val="F15922"/>
                </a:solidFill>
                <a:latin typeface="Arial" panose="020B0604020202020204" pitchFamily="34" charset="0"/>
              </a:rPr>
              <a:t> Benešov</a:t>
            </a:r>
            <a:endParaRPr lang="en-GB" altLang="nl-NL" sz="2700" dirty="0">
              <a:solidFill>
                <a:srgbClr val="F15922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301431" y="334064"/>
            <a:ext cx="18055079" cy="1793315"/>
          </a:xfrm>
          <a:prstGeom prst="rect">
            <a:avLst/>
          </a:prstGeom>
          <a:noFill/>
          <a:ln>
            <a:noFill/>
          </a:ln>
        </p:spPr>
        <p:txBody>
          <a:bodyPr lIns="179102" tIns="179483" rIns="179102" bIns="179102" anchor="ctr"/>
          <a:lstStyle>
            <a:lvl1pPr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12813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Kazuistika- akutní jednostranná </a:t>
            </a:r>
            <a:r>
              <a:rPr lang="cs-CZ" altLang="cs-CZ" sz="4800" b="1" dirty="0" err="1">
                <a:solidFill>
                  <a:srgbClr val="0095D9"/>
                </a:solidFill>
                <a:latin typeface="Arial" panose="020B0604020202020204" pitchFamily="34" charset="0"/>
              </a:rPr>
              <a:t>vestibulopatie</a:t>
            </a:r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cs-CZ" altLang="cs-CZ" sz="4800" b="1" dirty="0">
                <a:solidFill>
                  <a:srgbClr val="0095D9"/>
                </a:solidFill>
                <a:latin typeface="Arial" panose="020B0604020202020204" pitchFamily="34" charset="0"/>
              </a:rPr>
              <a:t>s dobrou kompenzací</a:t>
            </a:r>
          </a:p>
          <a:p>
            <a:pPr algn="ctr"/>
            <a:endParaRPr lang="cs-CZ" altLang="cs-CZ" sz="4800" b="1" dirty="0">
              <a:solidFill>
                <a:srgbClr val="0095D9"/>
              </a:solidFill>
              <a:latin typeface="Arial" panose="020B0604020202020204" pitchFamily="34" charset="0"/>
            </a:endParaRPr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7085" y="71566"/>
            <a:ext cx="12187451" cy="2268000"/>
          </a:xfrm>
          <a:prstGeom prst="rect">
            <a:avLst/>
          </a:prstGeom>
        </p:spPr>
      </p:pic>
      <p:sp>
        <p:nvSpPr>
          <p:cNvPr id="36" name="Text Box 30">
            <a:extLst>
              <a:ext uri="{FF2B5EF4-FFF2-40B4-BE49-F238E27FC236}">
                <a16:creationId xmlns:a16="http://schemas.microsoft.com/office/drawing/2014/main" id="{86937B9C-6C7C-41BB-A138-ED05FF57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42" y="4702631"/>
            <a:ext cx="6056869" cy="5797204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Akutní jednostranná </a:t>
            </a:r>
            <a:r>
              <a:rPr lang="cs-CZ" altLang="cs-CZ" sz="3300" b="1" dirty="0" err="1">
                <a:solidFill>
                  <a:srgbClr val="F15A22"/>
                </a:solidFill>
                <a:latin typeface="Arial" panose="020B0604020202020204" pitchFamily="34" charset="0"/>
              </a:rPr>
              <a:t>vestibulopatie</a:t>
            </a: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 Též označovaná jako vestibulární </a:t>
            </a:r>
            <a:r>
              <a:rPr lang="cs-CZ" altLang="cs-CZ" dirty="0" err="1">
                <a:latin typeface="Arial" panose="020B0604020202020204" pitchFamily="34" charset="0"/>
              </a:rPr>
              <a:t>neuronitida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Akutní periferní vestibulární syndrom, bez centrální symptomatologie, bez  postižení sluchu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HINTS protokol- HIT test pozitivní, Nystagmus- spontánní horizontálně rotační  neměnící směr, Test </a:t>
            </a:r>
            <a:r>
              <a:rPr lang="cs-CZ" altLang="cs-CZ" dirty="0" err="1">
                <a:latin typeface="Arial" panose="020B0604020202020204" pitchFamily="34" charset="0"/>
              </a:rPr>
              <a:t>of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skew</a:t>
            </a:r>
            <a:r>
              <a:rPr lang="cs-CZ" altLang="cs-CZ" dirty="0">
                <a:latin typeface="Arial" panose="020B0604020202020204" pitchFamily="34" charset="0"/>
              </a:rPr>
              <a:t>- negativní</a:t>
            </a:r>
          </a:p>
        </p:txBody>
      </p:sp>
      <p:sp>
        <p:nvSpPr>
          <p:cNvPr id="41" name="Text Box 36">
            <a:extLst>
              <a:ext uri="{FF2B5EF4-FFF2-40B4-BE49-F238E27FC236}">
                <a16:creationId xmlns:a16="http://schemas.microsoft.com/office/drawing/2014/main" id="{859684DA-3748-4679-BB63-B7D7DE423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8252" y="4702631"/>
            <a:ext cx="6258043" cy="6257224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Známky kompenzace </a:t>
            </a:r>
            <a:r>
              <a:rPr lang="cs-CZ" altLang="cs-CZ" sz="3300" b="1" dirty="0" err="1">
                <a:solidFill>
                  <a:srgbClr val="F15A22"/>
                </a:solidFill>
                <a:latin typeface="Arial" panose="020B0604020202020204" pitchFamily="34" charset="0"/>
              </a:rPr>
              <a:t>vestibulopatie</a:t>
            </a: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cs-CZ" altLang="cs-CZ" dirty="0">
                <a:latin typeface="Arial" panose="020B0604020202020204" pitchFamily="34" charset="0"/>
              </a:rPr>
              <a:t>Subjektivní zlepšení rovnováhy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cs-CZ" altLang="cs-CZ" dirty="0">
                <a:latin typeface="Arial" panose="020B0604020202020204" pitchFamily="34" charset="0"/>
              </a:rPr>
              <a:t> Vymizení nauzey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cs-CZ" altLang="cs-CZ" dirty="0">
                <a:latin typeface="Arial" panose="020B0604020202020204" pitchFamily="34" charset="0"/>
              </a:rPr>
              <a:t>- Stoj a chůze bez potíží i bez zrakové 	kontroly</a:t>
            </a:r>
          </a:p>
          <a:p>
            <a:pPr>
              <a:spcBef>
                <a:spcPct val="20000"/>
              </a:spcBef>
            </a:pPr>
            <a:r>
              <a:rPr lang="cs-CZ" altLang="cs-CZ" dirty="0">
                <a:latin typeface="Arial" panose="020B0604020202020204" pitchFamily="34" charset="0"/>
              </a:rPr>
              <a:t>- Ústup nystagmu i při </a:t>
            </a:r>
            <a:r>
              <a:rPr lang="cs-CZ" altLang="cs-CZ" dirty="0" err="1">
                <a:latin typeface="Arial" panose="020B0604020202020204" pitchFamily="34" charset="0"/>
              </a:rPr>
              <a:t>supresi</a:t>
            </a:r>
            <a:r>
              <a:rPr lang="cs-CZ" altLang="cs-CZ" dirty="0">
                <a:latin typeface="Arial" panose="020B0604020202020204" pitchFamily="34" charset="0"/>
              </a:rPr>
              <a:t> zrakové 	fixace, potvrzená </a:t>
            </a:r>
            <a:r>
              <a:rPr lang="cs-CZ" altLang="cs-CZ" dirty="0" err="1">
                <a:latin typeface="Arial" panose="020B0604020202020204" pitchFamily="34" charset="0"/>
              </a:rPr>
              <a:t>okulograficky</a:t>
            </a: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cs-CZ" altLang="cs-CZ" dirty="0">
                <a:latin typeface="Arial" panose="020B0604020202020204" pitchFamily="34" charset="0"/>
              </a:rPr>
              <a:t>Na v-HIT </a:t>
            </a:r>
          </a:p>
          <a:p>
            <a:pPr lvl="1">
              <a:spcBef>
                <a:spcPct val="20000"/>
              </a:spcBef>
              <a:buFontTx/>
              <a:buChar char="-"/>
            </a:pPr>
            <a:r>
              <a:rPr lang="cs-CZ" altLang="cs-CZ" dirty="0" err="1">
                <a:latin typeface="Arial" panose="020B0604020202020204" pitchFamily="34" charset="0"/>
              </a:rPr>
              <a:t>Gainy</a:t>
            </a:r>
            <a:r>
              <a:rPr lang="cs-CZ" altLang="cs-CZ" dirty="0">
                <a:latin typeface="Arial" panose="020B0604020202020204" pitchFamily="34" charset="0"/>
              </a:rPr>
              <a:t> v normě</a:t>
            </a:r>
          </a:p>
          <a:p>
            <a:pPr lvl="1">
              <a:spcBef>
                <a:spcPct val="20000"/>
              </a:spcBef>
              <a:buFontTx/>
              <a:buChar char="-"/>
            </a:pPr>
            <a:r>
              <a:rPr lang="cs-CZ" altLang="cs-CZ" dirty="0">
                <a:latin typeface="Arial" panose="020B0604020202020204" pitchFamily="34" charset="0"/>
              </a:rPr>
              <a:t>Ústup nejprve  </a:t>
            </a:r>
            <a:r>
              <a:rPr lang="cs-CZ" altLang="cs-CZ" dirty="0" err="1">
                <a:latin typeface="Arial" panose="020B0604020202020204" pitchFamily="34" charset="0"/>
              </a:rPr>
              <a:t>overtake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sakád</a:t>
            </a:r>
            <a:r>
              <a:rPr lang="cs-CZ" altLang="cs-CZ" dirty="0">
                <a:latin typeface="Arial" panose="020B0604020202020204" pitchFamily="34" charset="0"/>
              </a:rPr>
              <a:t> a později i </a:t>
            </a:r>
            <a:r>
              <a:rPr lang="cs-CZ" altLang="cs-CZ" dirty="0" err="1">
                <a:latin typeface="Arial" panose="020B0604020202020204" pitchFamily="34" charset="0"/>
              </a:rPr>
              <a:t>covertake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sakád</a:t>
            </a: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AU" altLang="nl-NL" sz="1655" dirty="0">
              <a:latin typeface="Arial" panose="020B0604020202020204" pitchFamily="34" charset="0"/>
            </a:endParaRPr>
          </a:p>
        </p:txBody>
      </p:sp>
      <p:sp>
        <p:nvSpPr>
          <p:cNvPr id="52" name="Text Box 37">
            <a:extLst>
              <a:ext uri="{FF2B5EF4-FFF2-40B4-BE49-F238E27FC236}">
                <a16:creationId xmlns:a16="http://schemas.microsoft.com/office/drawing/2014/main" id="{DC73CF15-9EBC-4B96-9D0B-B6D49A105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42" y="11540359"/>
            <a:ext cx="6056869" cy="9098955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 marL="2857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Vestibulární nerv</a:t>
            </a: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 Horní větev přijímá informace z horizontálního a předního polokruhovitého kanálku a </a:t>
            </a:r>
            <a:r>
              <a:rPr lang="cs-CZ" altLang="cs-CZ" dirty="0" err="1">
                <a:latin typeface="Arial" panose="020B0604020202020204" pitchFamily="34" charset="0"/>
              </a:rPr>
              <a:t>utriculu</a:t>
            </a: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Dolní větev přijímá informace z dolního polokruhovitého kanálku a </a:t>
            </a:r>
            <a:r>
              <a:rPr lang="cs-CZ" altLang="cs-CZ" dirty="0" err="1">
                <a:latin typeface="Arial" panose="020B0604020202020204" pitchFamily="34" charset="0"/>
              </a:rPr>
              <a:t>sakulu</a:t>
            </a:r>
            <a:endParaRPr lang="en-GB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Častěji postižená horní větev-  za příčinu se považuje spojka s n. VII a anatomický tvar </a:t>
            </a:r>
            <a:r>
              <a:rPr lang="cs-CZ" altLang="cs-CZ" dirty="0" err="1">
                <a:latin typeface="Arial" panose="020B0604020202020204" pitchFamily="34" charset="0"/>
              </a:rPr>
              <a:t>kostěnného</a:t>
            </a:r>
            <a:r>
              <a:rPr lang="cs-CZ" altLang="cs-CZ" dirty="0">
                <a:latin typeface="Arial" panose="020B0604020202020204" pitchFamily="34" charset="0"/>
              </a:rPr>
              <a:t> kanálku vestibulárního nervu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Gracilní cévní zásobení z a.</a:t>
            </a:r>
            <a:r>
              <a:rPr lang="cs-CZ" altLang="cs-CZ" dirty="0" err="1">
                <a:latin typeface="Arial" panose="020B0604020202020204" pitchFamily="34" charset="0"/>
              </a:rPr>
              <a:t>vestibularis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anterior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et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posterior</a:t>
            </a:r>
            <a:endParaRPr lang="en-GB" altLang="cs-CZ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SzPct val="60000"/>
              <a:buFont typeface="Monotype Sorts" pitchFamily="1" charset="2"/>
              <a:buNone/>
            </a:pPr>
            <a:endParaRPr lang="en-US" altLang="nl-NL" sz="1655" dirty="0">
              <a:latin typeface="Arial" panose="020B0604020202020204" pitchFamily="34" charset="0"/>
            </a:endParaRPr>
          </a:p>
        </p:txBody>
      </p:sp>
      <p:sp>
        <p:nvSpPr>
          <p:cNvPr id="56" name="Text Box 31">
            <a:extLst>
              <a:ext uri="{FF2B5EF4-FFF2-40B4-BE49-F238E27FC236}">
                <a16:creationId xmlns:a16="http://schemas.microsoft.com/office/drawing/2014/main" id="{9385E6AD-FBEE-418B-BC4F-A8DD89D94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873" y="4671100"/>
            <a:ext cx="14689280" cy="15936684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Kazuistika</a:t>
            </a: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Pacient- muž, 51 let s 6 hodin trvající rotační závrať, nauzea, vomitus, </a:t>
            </a:r>
            <a:r>
              <a:rPr lang="cs-CZ" altLang="cs-CZ" dirty="0" err="1">
                <a:latin typeface="Arial" panose="020B0604020202020204" pitchFamily="34" charset="0"/>
              </a:rPr>
              <a:t>oscilopsie</a:t>
            </a:r>
            <a:r>
              <a:rPr lang="cs-CZ" altLang="cs-CZ" dirty="0">
                <a:latin typeface="Arial" panose="020B0604020202020204" pitchFamily="34" charset="0"/>
              </a:rPr>
              <a:t>, bez </a:t>
            </a:r>
            <a:r>
              <a:rPr lang="cs-CZ" altLang="cs-CZ" dirty="0" err="1">
                <a:latin typeface="Arial" panose="020B0604020202020204" pitchFamily="34" charset="0"/>
              </a:rPr>
              <a:t>hypakuze</a:t>
            </a:r>
            <a:r>
              <a:rPr lang="cs-CZ" altLang="cs-CZ" dirty="0">
                <a:latin typeface="Arial" panose="020B0604020202020204" pitchFamily="34" charset="0"/>
              </a:rPr>
              <a:t>, bez </a:t>
            </a:r>
            <a:r>
              <a:rPr lang="cs-CZ" altLang="cs-CZ" dirty="0" err="1">
                <a:latin typeface="Arial" panose="020B0604020202020204" pitchFamily="34" charset="0"/>
              </a:rPr>
              <a:t>tinnitu</a:t>
            </a:r>
            <a:r>
              <a:rPr lang="cs-CZ" altLang="cs-CZ" dirty="0">
                <a:latin typeface="Arial" panose="020B0604020202020204" pitchFamily="34" charset="0"/>
              </a:rPr>
              <a:t>, bez doprovodných neurologických obtíží, předcházel </a:t>
            </a:r>
            <a:r>
              <a:rPr lang="cs-CZ" altLang="cs-CZ" dirty="0" err="1">
                <a:latin typeface="Arial" panose="020B0604020202020204" pitchFamily="34" charset="0"/>
              </a:rPr>
              <a:t>infekt</a:t>
            </a:r>
            <a:r>
              <a:rPr lang="cs-CZ" altLang="cs-CZ" dirty="0">
                <a:latin typeface="Arial" panose="020B0604020202020204" pitchFamily="34" charset="0"/>
              </a:rPr>
              <a:t> HCD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 Anamnéza- arteriální hypertenze, </a:t>
            </a:r>
            <a:r>
              <a:rPr lang="cs-CZ" altLang="cs-CZ" dirty="0" err="1">
                <a:latin typeface="Arial" panose="020B0604020202020204" pitchFamily="34" charset="0"/>
              </a:rPr>
              <a:t>hypercholesterolémie</a:t>
            </a:r>
            <a:r>
              <a:rPr lang="cs-CZ" altLang="cs-CZ" dirty="0">
                <a:latin typeface="Arial" panose="020B0604020202020204" pitchFamily="34" charset="0"/>
              </a:rPr>
              <a:t>, glaukom, 20 let práce v hluku, nekuřák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 Vstupní laboratoř bez pozoruhodností, klidný </a:t>
            </a:r>
            <a:r>
              <a:rPr lang="cs-CZ" altLang="cs-CZ" dirty="0" err="1">
                <a:latin typeface="Arial" panose="020B0604020202020204" pitchFamily="34" charset="0"/>
              </a:rPr>
              <a:t>otomikroskopický</a:t>
            </a:r>
            <a:r>
              <a:rPr lang="cs-CZ" altLang="cs-CZ" dirty="0">
                <a:latin typeface="Arial" panose="020B0604020202020204" pitchFamily="34" charset="0"/>
              </a:rPr>
              <a:t> nález 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 Vestibulární vyšetření- </a:t>
            </a: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HINTS- HIT vpravo pozitivní, spontánní nystagmu 2.stupně doleva, test </a:t>
            </a:r>
            <a:r>
              <a:rPr lang="cs-CZ" altLang="cs-CZ" dirty="0" err="1">
                <a:latin typeface="Arial" panose="020B0604020202020204" pitchFamily="34" charset="0"/>
              </a:rPr>
              <a:t>of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skew</a:t>
            </a:r>
            <a:r>
              <a:rPr lang="cs-CZ" altLang="cs-CZ" dirty="0">
                <a:latin typeface="Arial" panose="020B0604020202020204" pitchFamily="34" charset="0"/>
              </a:rPr>
              <a:t> negativní</a:t>
            </a: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 err="1">
                <a:latin typeface="Arial" panose="020B0604020202020204" pitchFamily="34" charset="0"/>
              </a:rPr>
              <a:t>Romberg</a:t>
            </a:r>
            <a:r>
              <a:rPr lang="cs-CZ" altLang="cs-CZ" dirty="0">
                <a:latin typeface="Arial" panose="020B0604020202020204" pitchFamily="34" charset="0"/>
              </a:rPr>
              <a:t> úklon doprava, </a:t>
            </a:r>
            <a:r>
              <a:rPr lang="cs-CZ" altLang="cs-CZ" dirty="0" err="1">
                <a:latin typeface="Arial" panose="020B0604020202020204" pitchFamily="34" charset="0"/>
              </a:rPr>
              <a:t>Unterberg</a:t>
            </a:r>
            <a:r>
              <a:rPr lang="cs-CZ" altLang="cs-CZ" dirty="0">
                <a:latin typeface="Arial" panose="020B0604020202020204" pitchFamily="34" charset="0"/>
              </a:rPr>
              <a:t>- </a:t>
            </a:r>
            <a:r>
              <a:rPr lang="cs-CZ" altLang="cs-CZ" dirty="0" err="1">
                <a:latin typeface="Arial" panose="020B0604020202020204" pitchFamily="34" charset="0"/>
              </a:rPr>
              <a:t>Fukuda</a:t>
            </a:r>
            <a:r>
              <a:rPr lang="cs-CZ" altLang="cs-CZ" dirty="0">
                <a:latin typeface="Arial" panose="020B0604020202020204" pitchFamily="34" charset="0"/>
              </a:rPr>
              <a:t> doprava, HST zvýrazní nystagmus</a:t>
            </a:r>
            <a:endParaRPr lang="en-GB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en-GB" altLang="cs-CZ" dirty="0">
                <a:latin typeface="Arial" panose="020B0604020202020204" pitchFamily="34" charset="0"/>
              </a:rPr>
              <a:t> </a:t>
            </a:r>
            <a:r>
              <a:rPr lang="cs-CZ" altLang="cs-CZ" dirty="0">
                <a:latin typeface="Arial" panose="020B0604020202020204" pitchFamily="34" charset="0"/>
              </a:rPr>
              <a:t>Přístrojové vyšetření 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Audiogram- s ohledem na pracovní zátěž, bez výrazné asymetrie 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Videookulografie</a:t>
            </a:r>
            <a:r>
              <a:rPr lang="cs-CZ" altLang="cs-CZ" dirty="0">
                <a:latin typeface="Arial" panose="020B0604020202020204" pitchFamily="34" charset="0"/>
              </a:rPr>
              <a:t>- spontánní nystagmus, horizontální doleva, rychle bijící, nevýčepný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 v-HIT-  v horizontální rovině a RALP pokles </a:t>
            </a:r>
            <a:r>
              <a:rPr lang="cs-CZ" altLang="cs-CZ" dirty="0" err="1">
                <a:latin typeface="Arial" panose="020B0604020202020204" pitchFamily="34" charset="0"/>
              </a:rPr>
              <a:t>Gainu</a:t>
            </a:r>
            <a:r>
              <a:rPr lang="cs-CZ" altLang="cs-CZ" dirty="0">
                <a:latin typeface="Arial" panose="020B0604020202020204" pitchFamily="34" charset="0"/>
              </a:rPr>
              <a:t>, četné </a:t>
            </a:r>
            <a:r>
              <a:rPr lang="cs-CZ" altLang="cs-CZ" dirty="0" err="1">
                <a:latin typeface="Arial" panose="020B0604020202020204" pitchFamily="34" charset="0"/>
              </a:rPr>
              <a:t>covertake</a:t>
            </a:r>
            <a:r>
              <a:rPr lang="cs-CZ" altLang="cs-CZ" dirty="0">
                <a:latin typeface="Arial" panose="020B0604020202020204" pitchFamily="34" charset="0"/>
              </a:rPr>
              <a:t> a </a:t>
            </a:r>
            <a:r>
              <a:rPr lang="cs-CZ" altLang="cs-CZ" dirty="0" err="1">
                <a:latin typeface="Arial" panose="020B0604020202020204" pitchFamily="34" charset="0"/>
              </a:rPr>
              <a:t>overtake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sakády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 Uzavřeno jako akutní jednostranná periferní </a:t>
            </a:r>
            <a:r>
              <a:rPr lang="cs-CZ" altLang="cs-CZ" dirty="0" err="1">
                <a:latin typeface="Arial" panose="020B0604020202020204" pitchFamily="34" charset="0"/>
              </a:rPr>
              <a:t>vestibulopatie</a:t>
            </a:r>
            <a:r>
              <a:rPr lang="cs-CZ" altLang="cs-CZ" dirty="0">
                <a:latin typeface="Arial" panose="020B0604020202020204" pitchFamily="34" charset="0"/>
              </a:rPr>
              <a:t> vpravo s dominantním postižením horní větve vestibulárního nervu 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Terapie:  Antiemetika, kortikoterapie, pohybová rehabilitace 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Kontrola za měsíc od vzniku potíží 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</a:pPr>
            <a:r>
              <a:rPr lang="cs-CZ" altLang="cs-CZ" dirty="0">
                <a:latin typeface="Arial" panose="020B0604020202020204" pitchFamily="34" charset="0"/>
              </a:rPr>
              <a:t>	-  Bez nauzey, stabilita celkově zlepšena občasně mírná nejistota ve tmě 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</a:pPr>
            <a:r>
              <a:rPr lang="cs-CZ" altLang="cs-CZ" dirty="0">
                <a:latin typeface="Arial" panose="020B0604020202020204" pitchFamily="34" charset="0"/>
              </a:rPr>
              <a:t>	- Stoj stabilní, </a:t>
            </a:r>
            <a:r>
              <a:rPr lang="cs-CZ" altLang="cs-CZ" dirty="0" err="1">
                <a:latin typeface="Arial" panose="020B0604020202020204" pitchFamily="34" charset="0"/>
              </a:rPr>
              <a:t>Unterberg</a:t>
            </a:r>
            <a:r>
              <a:rPr lang="cs-CZ" altLang="cs-CZ" dirty="0">
                <a:latin typeface="Arial" panose="020B0604020202020204" pitchFamily="34" charset="0"/>
              </a:rPr>
              <a:t> nestáčí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</a:pPr>
            <a:r>
              <a:rPr lang="cs-CZ" altLang="cs-CZ" dirty="0">
                <a:latin typeface="Arial" panose="020B0604020202020204" pitchFamily="34" charset="0"/>
              </a:rPr>
              <a:t>	- Audiogram- bez vývoje 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</a:pPr>
            <a:r>
              <a:rPr lang="cs-CZ" altLang="cs-CZ" dirty="0">
                <a:latin typeface="Arial" panose="020B0604020202020204" pitchFamily="34" charset="0"/>
              </a:rPr>
              <a:t>	- </a:t>
            </a:r>
            <a:r>
              <a:rPr lang="cs-CZ" altLang="cs-CZ" dirty="0" err="1">
                <a:latin typeface="Arial" panose="020B0604020202020204" pitchFamily="34" charset="0"/>
              </a:rPr>
              <a:t>Videookulografie</a:t>
            </a:r>
            <a:r>
              <a:rPr lang="cs-CZ" altLang="cs-CZ" dirty="0">
                <a:latin typeface="Arial" panose="020B0604020202020204" pitchFamily="34" charset="0"/>
              </a:rPr>
              <a:t>- bez záchytu nystagmu 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</a:pPr>
            <a:r>
              <a:rPr lang="cs-CZ" altLang="cs-CZ" dirty="0">
                <a:latin typeface="Arial" panose="020B0604020202020204" pitchFamily="34" charset="0"/>
              </a:rPr>
              <a:t>	- v-HIT – ojedinělé </a:t>
            </a:r>
            <a:r>
              <a:rPr lang="cs-CZ" altLang="cs-CZ" dirty="0" err="1">
                <a:latin typeface="Arial" panose="020B0604020202020204" pitchFamily="34" charset="0"/>
              </a:rPr>
              <a:t>covertake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sakády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r>
              <a:rPr lang="cs-CZ" altLang="cs-CZ" dirty="0">
                <a:latin typeface="Arial" panose="020B0604020202020204" pitchFamily="34" charset="0"/>
              </a:rPr>
              <a:t>Kontrola za 3 měsíce </a:t>
            </a: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Tx/>
              <a:buChar char="-"/>
            </a:pPr>
            <a:r>
              <a:rPr lang="cs-CZ" altLang="cs-CZ" dirty="0">
                <a:latin typeface="Arial" panose="020B0604020202020204" pitchFamily="34" charset="0"/>
              </a:rPr>
              <a:t>Subjektivně zcela bez obtíží</a:t>
            </a:r>
          </a:p>
          <a:p>
            <a:pPr lvl="1">
              <a:spcBef>
                <a:spcPts val="1091"/>
              </a:spcBef>
              <a:buClr>
                <a:srgbClr val="008BD2"/>
              </a:buClr>
              <a:buSzPct val="130000"/>
              <a:buFontTx/>
              <a:buChar char="-"/>
            </a:pPr>
            <a:r>
              <a:rPr lang="cs-CZ" altLang="cs-CZ" dirty="0" err="1">
                <a:latin typeface="Arial" panose="020B0604020202020204" pitchFamily="34" charset="0"/>
              </a:rPr>
              <a:t>Videookulografie</a:t>
            </a:r>
            <a:r>
              <a:rPr lang="cs-CZ" altLang="cs-CZ" dirty="0">
                <a:latin typeface="Arial" panose="020B0604020202020204" pitchFamily="34" charset="0"/>
              </a:rPr>
              <a:t>- bez nystagmus, v-HIT </a:t>
            </a:r>
            <a:r>
              <a:rPr lang="cs-CZ" altLang="cs-CZ" dirty="0" err="1">
                <a:latin typeface="Arial" panose="020B0604020202020204" pitchFamily="34" charset="0"/>
              </a:rPr>
              <a:t>Gainy</a:t>
            </a:r>
            <a:r>
              <a:rPr lang="cs-CZ" altLang="cs-CZ" dirty="0">
                <a:latin typeface="Arial" panose="020B0604020202020204" pitchFamily="34" charset="0"/>
              </a:rPr>
              <a:t> symetrické</a:t>
            </a: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  <a:buFont typeface="Wingdings" panose="05000000000000000000" pitchFamily="2" charset="2"/>
              <a:buChar char="§"/>
            </a:pP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ts val="1091"/>
              </a:spcBef>
              <a:buClr>
                <a:srgbClr val="008BD2"/>
              </a:buClr>
              <a:buSzPct val="130000"/>
            </a:pPr>
            <a:endParaRPr lang="en-GB" altLang="cs-CZ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AU" altLang="nl-NL" sz="1655" dirty="0">
              <a:latin typeface="Arial" panose="020B0604020202020204" pitchFamily="34" charset="0"/>
            </a:endParaRPr>
          </a:p>
        </p:txBody>
      </p:sp>
      <p:sp>
        <p:nvSpPr>
          <p:cNvPr id="62" name="Text Box 40">
            <a:extLst>
              <a:ext uri="{FF2B5EF4-FFF2-40B4-BE49-F238E27FC236}">
                <a16:creationId xmlns:a16="http://schemas.microsoft.com/office/drawing/2014/main" id="{D62F6579-8074-4E28-AC13-D054C922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0028" y="12115985"/>
            <a:ext cx="6258043" cy="3958204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Cíl kazuistiky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cs-CZ" altLang="cs-CZ" dirty="0">
                <a:latin typeface="Arial" panose="020B0604020202020204" pitchFamily="34" charset="0"/>
              </a:rPr>
              <a:t> Prezentovat ukázkový příklad pacienta s akutní jednostrannou </a:t>
            </a:r>
            <a:r>
              <a:rPr lang="cs-CZ" altLang="cs-CZ" dirty="0" err="1">
                <a:latin typeface="Arial" panose="020B0604020202020204" pitchFamily="34" charset="0"/>
              </a:rPr>
              <a:t>vestibulopatií</a:t>
            </a:r>
            <a:r>
              <a:rPr lang="cs-CZ" altLang="cs-CZ" dirty="0">
                <a:latin typeface="Arial" panose="020B0604020202020204" pitchFamily="34" charset="0"/>
              </a:rPr>
              <a:t>, </a:t>
            </a:r>
          </a:p>
          <a:p>
            <a:pPr>
              <a:spcBef>
                <a:spcPct val="20000"/>
              </a:spcBef>
              <a:buFontTx/>
              <a:buChar char="-"/>
            </a:pPr>
            <a:r>
              <a:rPr lang="cs-CZ" altLang="cs-CZ" dirty="0">
                <a:latin typeface="Arial" panose="020B0604020202020204" pitchFamily="34" charset="0"/>
              </a:rPr>
              <a:t> Zobrazit typické nálezy při klinických a přístrojových vyšetřeních v akutní fázi a s </a:t>
            </a:r>
            <a:r>
              <a:rPr lang="cs-CZ" altLang="cs-CZ" dirty="0" err="1">
                <a:latin typeface="Arial" panose="020B0604020202020204" pitchFamily="34" charset="0"/>
              </a:rPr>
              <a:t>odstupemm</a:t>
            </a:r>
            <a:endParaRPr lang="cs-CZ" altLang="cs-CZ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-"/>
            </a:pPr>
            <a:r>
              <a:rPr lang="cs-CZ" altLang="cs-CZ" dirty="0">
                <a:latin typeface="Arial" panose="020B0604020202020204" pitchFamily="34" charset="0"/>
              </a:rPr>
              <a:t> Zdokumentovat průběh dobré kompenzace po nekomplikované atace PVS</a:t>
            </a:r>
          </a:p>
          <a:p>
            <a:pPr>
              <a:spcBef>
                <a:spcPct val="20000"/>
              </a:spcBef>
            </a:pPr>
            <a:endParaRPr lang="cs-CZ" altLang="cs-CZ" sz="2091" b="1" dirty="0">
              <a:solidFill>
                <a:srgbClr val="F15A22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cs-CZ" altLang="nl-NL" sz="1655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cs-CZ" altLang="nl-NL" sz="1655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AU" altLang="nl-NL" sz="1655" dirty="0">
              <a:latin typeface="Arial" panose="020B0604020202020204" pitchFamily="34" charset="0"/>
            </a:endParaRPr>
          </a:p>
        </p:txBody>
      </p:sp>
      <p:sp>
        <p:nvSpPr>
          <p:cNvPr id="63" name="Text Box 41">
            <a:extLst>
              <a:ext uri="{FF2B5EF4-FFF2-40B4-BE49-F238E27FC236}">
                <a16:creationId xmlns:a16="http://schemas.microsoft.com/office/drawing/2014/main" id="{A89AFD20-6198-4CB7-8859-DDC71DF9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0028" y="17157032"/>
            <a:ext cx="6258043" cy="3482282"/>
          </a:xfrm>
          <a:prstGeom prst="rect">
            <a:avLst/>
          </a:prstGeom>
          <a:solidFill>
            <a:schemeClr val="bg1"/>
          </a:solidFill>
          <a:ln w="76200">
            <a:solidFill>
              <a:srgbClr val="0375B3"/>
            </a:solidFill>
            <a:miter lim="800000"/>
            <a:headEnd/>
            <a:tailEnd/>
          </a:ln>
        </p:spPr>
        <p:txBody>
          <a:bodyPr lIns="212715" tIns="212715" rIns="212715" bIns="212715"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cs-CZ" altLang="cs-CZ" sz="3300" b="1" dirty="0">
                <a:solidFill>
                  <a:srgbClr val="F15A22"/>
                </a:solidFill>
                <a:latin typeface="Arial" panose="020B0604020202020204" pitchFamily="34" charset="0"/>
              </a:rPr>
              <a:t>Poděkování 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latin typeface="Arial" panose="020B0604020202020204" pitchFamily="34" charset="0"/>
              </a:rPr>
              <a:t>- Nemocnici Rudolfa a </a:t>
            </a:r>
            <a:r>
              <a:rPr lang="cs-CZ" altLang="cs-CZ" dirty="0" err="1">
                <a:latin typeface="Arial" panose="020B0604020202020204" pitchFamily="34" charset="0"/>
              </a:rPr>
              <a:t>Stefanie</a:t>
            </a:r>
            <a:r>
              <a:rPr lang="cs-CZ" altLang="cs-CZ" dirty="0">
                <a:latin typeface="Arial" panose="020B0604020202020204" pitchFamily="34" charset="0"/>
              </a:rPr>
              <a:t>  za zakoupení přístrojového vybavení, které umožnilo zpřesnění diagnostiky u pacientů s poruchou vestibulárního ústrojí</a:t>
            </a:r>
            <a:endParaRPr lang="en-US" altLang="cs-CZ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C:\Users\Monika\Desktop\imag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6538" y="9205022"/>
            <a:ext cx="3227936" cy="3539647"/>
          </a:xfrm>
          <a:prstGeom prst="rect">
            <a:avLst/>
          </a:prstGeom>
          <a:noFill/>
        </p:spPr>
      </p:pic>
      <p:pic>
        <p:nvPicPr>
          <p:cNvPr id="1027" name="Picture 3" descr="C:\Users\Monika\Desktop\sedu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30345" y="15646348"/>
            <a:ext cx="3955610" cy="4759816"/>
          </a:xfrm>
          <a:prstGeom prst="rect">
            <a:avLst/>
          </a:prstGeom>
          <a:noFill/>
        </p:spPr>
      </p:pic>
      <p:pic>
        <p:nvPicPr>
          <p:cNvPr id="1030" name="Picture 6" descr="C:\Users\Monika\Desktop\article-Vestibular-Apparatus-rQ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2055" y="17270906"/>
            <a:ext cx="5452492" cy="3161203"/>
          </a:xfrm>
          <a:prstGeom prst="rect">
            <a:avLst/>
          </a:prstGeom>
          <a:noFill/>
        </p:spPr>
      </p:pic>
      <p:pic>
        <p:nvPicPr>
          <p:cNvPr id="1031" name="Picture 7" descr="C:\Users\Monika\Desktop\moje přednášky\nemocnice 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279099" y="19434489"/>
            <a:ext cx="5918145" cy="1074095"/>
          </a:xfrm>
          <a:prstGeom prst="rect">
            <a:avLst/>
          </a:prstGeom>
          <a:noFill/>
        </p:spPr>
      </p:pic>
      <p:pic>
        <p:nvPicPr>
          <p:cNvPr id="1032" name="Picture 8" descr="C:\Users\Monika\Desktop\nysta_cropp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55669" y="9392321"/>
            <a:ext cx="5520671" cy="3472341"/>
          </a:xfrm>
          <a:prstGeom prst="rect">
            <a:avLst/>
          </a:prstGeom>
          <a:noFill/>
        </p:spPr>
      </p:pic>
      <p:pic>
        <p:nvPicPr>
          <p:cNvPr id="1033" name="Picture 9" descr="C:\Users\Monika\Desktop\vhit2_croppe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23042" y="8734800"/>
            <a:ext cx="4082698" cy="4962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306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9608</TotalTime>
  <Words>433</Words>
  <Application>Microsoft Office PowerPoint</Application>
  <PresentationFormat>Custom</PresentationFormat>
  <Paragraphs>65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Monotype Sorts</vt:lpstr>
      <vt:lpstr>Wingdings</vt:lpstr>
      <vt:lpstr>Motiv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ORL akademie</dc:title>
  <dc:creator>Šárka</dc:creator>
  <cp:lastModifiedBy>Daniel Martinik</cp:lastModifiedBy>
  <cp:revision>52</cp:revision>
  <dcterms:created xsi:type="dcterms:W3CDTF">2017-08-30T13:07:43Z</dcterms:created>
  <dcterms:modified xsi:type="dcterms:W3CDTF">2025-09-09T17:14:25Z</dcterms:modified>
</cp:coreProperties>
</file>