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. Chrobok" initials="V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15922"/>
    <a:srgbClr val="0095D9"/>
    <a:srgbClr val="F25822"/>
    <a:srgbClr val="0085CE"/>
    <a:srgbClr val="0375B3"/>
    <a:srgbClr val="E21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04" autoAdjust="0"/>
    <p:restoredTop sz="96327"/>
  </p:normalViewPr>
  <p:slideViewPr>
    <p:cSldViewPr snapToGrid="0" showGuides="1">
      <p:cViewPr varScale="1">
        <p:scale>
          <a:sx n="16" d="100"/>
          <a:sy n="16" d="100"/>
        </p:scale>
        <p:origin x="1420" y="16"/>
      </p:cViewPr>
      <p:guideLst>
        <p:guide orient="horz" pos="6735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1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5"/>
            </a:lvl1pPr>
            <a:lvl2pPr marL="1425575" indent="0" algn="ctr">
              <a:buNone/>
              <a:defRPr sz="6235"/>
            </a:lvl2pPr>
            <a:lvl3pPr marL="2851150" indent="0" algn="ctr">
              <a:buNone/>
              <a:defRPr sz="5615"/>
            </a:lvl3pPr>
            <a:lvl4pPr marL="4276725" indent="0" algn="ctr">
              <a:buNone/>
              <a:defRPr sz="4990"/>
            </a:lvl4pPr>
            <a:lvl5pPr marL="5702300" indent="0" algn="ctr">
              <a:buNone/>
              <a:defRPr sz="4990"/>
            </a:lvl5pPr>
            <a:lvl6pPr marL="7127875" indent="0" algn="ctr">
              <a:buNone/>
              <a:defRPr sz="4990"/>
            </a:lvl6pPr>
            <a:lvl7pPr marL="8553450" indent="0" algn="ctr">
              <a:buNone/>
              <a:defRPr sz="4990"/>
            </a:lvl7pPr>
            <a:lvl8pPr marL="9979025" indent="0" algn="ctr">
              <a:buNone/>
              <a:defRPr sz="4990"/>
            </a:lvl8pPr>
            <a:lvl9pPr marL="11404600" indent="0" algn="ctr">
              <a:buNone/>
              <a:defRPr sz="499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1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5">
                <a:solidFill>
                  <a:schemeClr val="tx1"/>
                </a:solidFill>
              </a:defRPr>
            </a:lvl1pPr>
            <a:lvl2pPr marL="1425575" indent="0">
              <a:buNone/>
              <a:defRPr sz="6235">
                <a:solidFill>
                  <a:schemeClr val="tx1">
                    <a:tint val="75000"/>
                  </a:schemeClr>
                </a:solidFill>
              </a:defRPr>
            </a:lvl2pPr>
            <a:lvl3pPr marL="2851150" indent="0">
              <a:buNone/>
              <a:defRPr sz="5615">
                <a:solidFill>
                  <a:schemeClr val="tx1">
                    <a:tint val="75000"/>
                  </a:schemeClr>
                </a:solidFill>
              </a:defRPr>
            </a:lvl3pPr>
            <a:lvl4pPr marL="4276725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4pPr>
            <a:lvl5pPr marL="5702300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5pPr>
            <a:lvl6pPr marL="7127875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6pPr>
            <a:lvl7pPr marL="8553450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7pPr>
            <a:lvl8pPr marL="9979025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8pPr>
            <a:lvl9pPr marL="11404600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5" b="1"/>
            </a:lvl1pPr>
            <a:lvl2pPr marL="1425575" indent="0">
              <a:buNone/>
              <a:defRPr sz="6235" b="1"/>
            </a:lvl2pPr>
            <a:lvl3pPr marL="2851150" indent="0">
              <a:buNone/>
              <a:defRPr sz="5615" b="1"/>
            </a:lvl3pPr>
            <a:lvl4pPr marL="4276725" indent="0">
              <a:buNone/>
              <a:defRPr sz="4990" b="1"/>
            </a:lvl4pPr>
            <a:lvl5pPr marL="5702300" indent="0">
              <a:buNone/>
              <a:defRPr sz="4990" b="1"/>
            </a:lvl5pPr>
            <a:lvl6pPr marL="7127875" indent="0">
              <a:buNone/>
              <a:defRPr sz="4990" b="1"/>
            </a:lvl6pPr>
            <a:lvl7pPr marL="8553450" indent="0">
              <a:buNone/>
              <a:defRPr sz="4990" b="1"/>
            </a:lvl7pPr>
            <a:lvl8pPr marL="9979025" indent="0">
              <a:buNone/>
              <a:defRPr sz="4990" b="1"/>
            </a:lvl8pPr>
            <a:lvl9pPr marL="11404600" indent="0">
              <a:buNone/>
              <a:defRPr sz="499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5" b="1"/>
            </a:lvl1pPr>
            <a:lvl2pPr marL="1425575" indent="0">
              <a:buNone/>
              <a:defRPr sz="6235" b="1"/>
            </a:lvl2pPr>
            <a:lvl3pPr marL="2851150" indent="0">
              <a:buNone/>
              <a:defRPr sz="5615" b="1"/>
            </a:lvl3pPr>
            <a:lvl4pPr marL="4276725" indent="0">
              <a:buNone/>
              <a:defRPr sz="4990" b="1"/>
            </a:lvl4pPr>
            <a:lvl5pPr marL="5702300" indent="0">
              <a:buNone/>
              <a:defRPr sz="4990" b="1"/>
            </a:lvl5pPr>
            <a:lvl6pPr marL="7127875" indent="0">
              <a:buNone/>
              <a:defRPr sz="4990" b="1"/>
            </a:lvl6pPr>
            <a:lvl7pPr marL="8553450" indent="0">
              <a:buNone/>
              <a:defRPr sz="4990" b="1"/>
            </a:lvl7pPr>
            <a:lvl8pPr marL="9979025" indent="0">
              <a:buNone/>
              <a:defRPr sz="4990" b="1"/>
            </a:lvl8pPr>
            <a:lvl9pPr marL="11404600" indent="0">
              <a:buNone/>
              <a:defRPr sz="499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8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80"/>
            </a:lvl1pPr>
            <a:lvl2pPr>
              <a:defRPr sz="8730"/>
            </a:lvl2pPr>
            <a:lvl3pPr>
              <a:defRPr sz="7485"/>
            </a:lvl3pPr>
            <a:lvl4pPr>
              <a:defRPr sz="6235"/>
            </a:lvl4pPr>
            <a:lvl5pPr>
              <a:defRPr sz="6235"/>
            </a:lvl5pPr>
            <a:lvl6pPr>
              <a:defRPr sz="6235"/>
            </a:lvl6pPr>
            <a:lvl7pPr>
              <a:defRPr sz="6235"/>
            </a:lvl7pPr>
            <a:lvl8pPr>
              <a:defRPr sz="6235"/>
            </a:lvl8pPr>
            <a:lvl9pPr>
              <a:defRPr sz="6235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90"/>
            </a:lvl1pPr>
            <a:lvl2pPr marL="1425575" indent="0">
              <a:buNone/>
              <a:defRPr sz="4365"/>
            </a:lvl2pPr>
            <a:lvl3pPr marL="2851150" indent="0">
              <a:buNone/>
              <a:defRPr sz="3740"/>
            </a:lvl3pPr>
            <a:lvl4pPr marL="4276725" indent="0">
              <a:buNone/>
              <a:defRPr sz="3120"/>
            </a:lvl4pPr>
            <a:lvl5pPr marL="5702300" indent="0">
              <a:buNone/>
              <a:defRPr sz="3120"/>
            </a:lvl5pPr>
            <a:lvl6pPr marL="7127875" indent="0">
              <a:buNone/>
              <a:defRPr sz="3120"/>
            </a:lvl6pPr>
            <a:lvl7pPr marL="8553450" indent="0">
              <a:buNone/>
              <a:defRPr sz="3120"/>
            </a:lvl7pPr>
            <a:lvl8pPr marL="9979025" indent="0">
              <a:buNone/>
              <a:defRPr sz="3120"/>
            </a:lvl8pPr>
            <a:lvl9pPr marL="11404600" indent="0">
              <a:buNone/>
              <a:defRPr sz="312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8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80"/>
            </a:lvl1pPr>
            <a:lvl2pPr marL="1425575" indent="0">
              <a:buNone/>
              <a:defRPr sz="8730"/>
            </a:lvl2pPr>
            <a:lvl3pPr marL="2851150" indent="0">
              <a:buNone/>
              <a:defRPr sz="7485"/>
            </a:lvl3pPr>
            <a:lvl4pPr marL="4276725" indent="0">
              <a:buNone/>
              <a:defRPr sz="6235"/>
            </a:lvl4pPr>
            <a:lvl5pPr marL="5702300" indent="0">
              <a:buNone/>
              <a:defRPr sz="6235"/>
            </a:lvl5pPr>
            <a:lvl6pPr marL="7127875" indent="0">
              <a:buNone/>
              <a:defRPr sz="6235"/>
            </a:lvl6pPr>
            <a:lvl7pPr marL="8553450" indent="0">
              <a:buNone/>
              <a:defRPr sz="6235"/>
            </a:lvl7pPr>
            <a:lvl8pPr marL="9979025" indent="0">
              <a:buNone/>
              <a:defRPr sz="6235"/>
            </a:lvl8pPr>
            <a:lvl9pPr marL="11404600" indent="0">
              <a:buNone/>
              <a:defRPr sz="6235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90"/>
            </a:lvl1pPr>
            <a:lvl2pPr marL="1425575" indent="0">
              <a:buNone/>
              <a:defRPr sz="4365"/>
            </a:lvl2pPr>
            <a:lvl3pPr marL="2851150" indent="0">
              <a:buNone/>
              <a:defRPr sz="3740"/>
            </a:lvl3pPr>
            <a:lvl4pPr marL="4276725" indent="0">
              <a:buNone/>
              <a:defRPr sz="3120"/>
            </a:lvl4pPr>
            <a:lvl5pPr marL="5702300" indent="0">
              <a:buNone/>
              <a:defRPr sz="3120"/>
            </a:lvl5pPr>
            <a:lvl6pPr marL="7127875" indent="0">
              <a:buNone/>
              <a:defRPr sz="3120"/>
            </a:lvl6pPr>
            <a:lvl7pPr marL="8553450" indent="0">
              <a:buNone/>
              <a:defRPr sz="3120"/>
            </a:lvl7pPr>
            <a:lvl8pPr marL="9979025" indent="0">
              <a:buNone/>
              <a:defRPr sz="3120"/>
            </a:lvl8pPr>
            <a:lvl9pPr marL="11404600" indent="0">
              <a:buNone/>
              <a:defRPr sz="312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851150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3105" indent="-713105" algn="l" defTabSz="2851150" rtl="0" eaLnBrk="1" latinLnBrk="0" hangingPunct="1">
        <a:lnSpc>
          <a:spcPct val="90000"/>
        </a:lnSpc>
        <a:spcBef>
          <a:spcPts val="3120"/>
        </a:spcBef>
        <a:buFont typeface="Arial" panose="020B0604020202020204" pitchFamily="34" charset="0"/>
        <a:buChar char="•"/>
        <a:defRPr sz="8730" kern="1200">
          <a:solidFill>
            <a:schemeClr val="tx1"/>
          </a:solidFill>
          <a:latin typeface="+mn-lt"/>
          <a:ea typeface="+mn-ea"/>
          <a:cs typeface="+mn-cs"/>
        </a:defRPr>
      </a:lvl1pPr>
      <a:lvl2pPr marL="2138680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7485" kern="1200">
          <a:solidFill>
            <a:schemeClr val="tx1"/>
          </a:solidFill>
          <a:latin typeface="+mn-lt"/>
          <a:ea typeface="+mn-ea"/>
          <a:cs typeface="+mn-cs"/>
        </a:defRPr>
      </a:lvl2pPr>
      <a:lvl3pPr marL="3564255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6235" kern="1200">
          <a:solidFill>
            <a:schemeClr val="tx1"/>
          </a:solidFill>
          <a:latin typeface="+mn-lt"/>
          <a:ea typeface="+mn-ea"/>
          <a:cs typeface="+mn-cs"/>
        </a:defRPr>
      </a:lvl3pPr>
      <a:lvl4pPr marL="4989830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4pPr>
      <a:lvl5pPr marL="6415405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5pPr>
      <a:lvl6pPr marL="7840980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6pPr>
      <a:lvl7pPr marL="9266555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7pPr>
      <a:lvl8pPr marL="10692130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8pPr>
      <a:lvl9pPr marL="12117705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1pPr>
      <a:lvl2pPr marL="1425575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2pPr>
      <a:lvl3pPr marL="2851150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3pPr>
      <a:lvl4pPr marL="4276725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4pPr>
      <a:lvl5pPr marL="5702300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5pPr>
      <a:lvl6pPr marL="7127875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6pPr>
      <a:lvl7pPr marL="8553450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7pPr>
      <a:lvl8pPr marL="9979025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8pPr>
      <a:lvl9pPr marL="11404600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chemeClr val="bg1"/>
            </a:gs>
            <a:gs pos="100000">
              <a:srgbClr val="0095D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490494" y="2295313"/>
            <a:ext cx="16168481" cy="1618087"/>
          </a:xfrm>
          <a:prstGeom prst="rect">
            <a:avLst/>
          </a:prstGeom>
          <a:noFill/>
          <a:ln>
            <a:noFill/>
          </a:ln>
        </p:spPr>
        <p:txBody>
          <a:bodyPr lIns="119653" tIns="119653" rIns="119653" bIns="119653" anchor="ctr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sk-SK" altLang="cs-CZ" sz="3800" b="1" dirty="0">
                <a:solidFill>
                  <a:srgbClr val="F15922"/>
                </a:solidFill>
                <a:latin typeface="Arial" panose="020B0604020202020204" pitchFamily="34" charset="0"/>
              </a:rPr>
              <a:t>Francisciová M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, </a:t>
            </a:r>
            <a:r>
              <a:rPr lang="sk-SK" altLang="cs-CZ" sz="3800" b="1" dirty="0">
                <a:solidFill>
                  <a:srgbClr val="F15922"/>
                </a:solidFill>
                <a:latin typeface="Arial" panose="020B0604020202020204" pitchFamily="34" charset="0"/>
                <a:sym typeface="+mn-ea"/>
              </a:rPr>
              <a:t>Hučko C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  <a:sym typeface="+mn-ea"/>
              </a:rPr>
              <a:t>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  <a:sym typeface="+mn-ea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  <a:sym typeface="+mn-ea"/>
              </a:rPr>
              <a:t>,</a:t>
            </a:r>
            <a:r>
              <a:rPr lang="sk-SK" altLang="cs-CZ" sz="3800" b="1" dirty="0">
                <a:solidFill>
                  <a:srgbClr val="F15922"/>
                </a:solidFill>
                <a:latin typeface="Arial" panose="020B0604020202020204" pitchFamily="34" charset="0"/>
                <a:sym typeface="+mn-ea"/>
              </a:rPr>
              <a:t> Hyravý M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  <a:sym typeface="+mn-ea"/>
              </a:rPr>
              <a:t>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  <a:sym typeface="+mn-ea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  <a:sym typeface="+mn-ea"/>
              </a:rPr>
              <a:t>,</a:t>
            </a:r>
            <a:r>
              <a:rPr lang="sk-SK" altLang="cs-CZ" sz="3800" b="1" dirty="0">
                <a:solidFill>
                  <a:srgbClr val="F15922"/>
                </a:solidFill>
                <a:latin typeface="Arial" panose="020B0604020202020204" pitchFamily="34" charset="0"/>
                <a:sym typeface="+mn-ea"/>
              </a:rPr>
              <a:t> Karhanová M.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  <a:sym typeface="+mn-ea"/>
              </a:rPr>
              <a:t>2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  <a:sym typeface="+mn-ea"/>
              </a:rPr>
              <a:t>, </a:t>
            </a:r>
            <a:r>
              <a:rPr lang="sk-SK" altLang="cs-CZ" sz="3800" b="1" dirty="0">
                <a:solidFill>
                  <a:srgbClr val="F15922"/>
                </a:solidFill>
                <a:latin typeface="Arial" panose="020B0604020202020204" pitchFamily="34" charset="0"/>
                <a:sym typeface="+mn-ea"/>
              </a:rPr>
              <a:t>Salzman R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  <a:sym typeface="+mn-ea"/>
              </a:rPr>
              <a:t>.</a:t>
            </a:r>
            <a:r>
              <a:rPr lang="cs-CZ" altLang="nl-NL" sz="3800" b="1" baseline="30000" dirty="0">
                <a:solidFill>
                  <a:srgbClr val="F15922"/>
                </a:solidFill>
                <a:latin typeface="Arial" panose="020B0604020202020204" pitchFamily="34" charset="0"/>
                <a:sym typeface="+mn-ea"/>
              </a:rPr>
              <a:t>1</a:t>
            </a: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  <a:sym typeface="+mn-ea"/>
              </a:rPr>
              <a:t>,</a:t>
            </a:r>
            <a:endParaRPr lang="cs-CZ" altLang="nl-NL" sz="3800" b="1" baseline="30000" dirty="0">
              <a:solidFill>
                <a:srgbClr val="F15922"/>
              </a:solidFill>
              <a:latin typeface="Arial" panose="020B0604020202020204" pitchFamily="34" charset="0"/>
              <a:sym typeface="+mn-ea"/>
            </a:endParaRPr>
          </a:p>
          <a:p>
            <a:pPr algn="ctr">
              <a:spcBef>
                <a:spcPct val="20000"/>
              </a:spcBef>
              <a:defRPr/>
            </a:pPr>
            <a:r>
              <a:rPr lang="cs-CZ" altLang="nl-NL" sz="27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en-US" altLang="en-US" sz="2700" dirty="0">
                <a:solidFill>
                  <a:srgbClr val="F15922"/>
                </a:solidFill>
                <a:latin typeface="Arial" panose="020B0604020202020204" pitchFamily="34" charset="0"/>
              </a:rPr>
              <a:t>Klinika otorinolaryngologie a chirurgie hlavy a krku</a:t>
            </a:r>
            <a:r>
              <a:rPr lang="cs-CZ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; </a:t>
            </a:r>
            <a:r>
              <a:rPr lang="cs-CZ" altLang="nl-NL" sz="27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2</a:t>
            </a:r>
            <a:r>
              <a:rPr lang="sk-SK" altLang="en-GB" sz="2700" dirty="0" err="1">
                <a:solidFill>
                  <a:srgbClr val="F15922"/>
                </a:solidFill>
                <a:latin typeface="Arial" panose="020B0604020202020204" pitchFamily="34" charset="0"/>
              </a:rPr>
              <a:t>Oční klinika,</a:t>
            </a:r>
            <a:r>
              <a:rPr lang="cs-CZ" altLang="nl-NL" sz="27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700" dirty="0">
                <a:solidFill>
                  <a:srgbClr val="F15922"/>
                </a:solidFill>
                <a:latin typeface="Arial" panose="020B0604020202020204" pitchFamily="34" charset="0"/>
              </a:rPr>
              <a:t>Fakultní nemocnice Olomouc,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altLang="en-US" sz="2700" dirty="0">
                <a:solidFill>
                  <a:srgbClr val="F15922"/>
                </a:solidFill>
                <a:latin typeface="Arial" panose="020B0604020202020204" pitchFamily="34" charset="0"/>
              </a:rPr>
              <a:t>Lékařská fakulta Univerzity Palackého v Olomouci</a:t>
            </a: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301431" y="334064"/>
            <a:ext cx="18055079" cy="1793315"/>
          </a:xfrm>
          <a:prstGeom prst="rect">
            <a:avLst/>
          </a:prstGeom>
          <a:noFill/>
          <a:ln>
            <a:noFill/>
          </a:ln>
        </p:spPr>
        <p:txBody>
          <a:bodyPr lIns="179102" tIns="179483" rIns="179102" bIns="179102" anchor="ctr"/>
          <a:lstStyle>
            <a:lvl1pPr defTabSz="91313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313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313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313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313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sk-SK" altLang="cs-CZ" sz="4800" b="1" dirty="0">
                <a:solidFill>
                  <a:srgbClr val="0095D9"/>
                </a:solidFill>
                <a:latin typeface="Arial" panose="020B0604020202020204" pitchFamily="34" charset="0"/>
              </a:rPr>
              <a:t>Retrobulbární hematom jako vzácná komplikace </a:t>
            </a:r>
            <a:br>
              <a:rPr lang="sk-SK" altLang="cs-CZ" sz="4800" b="1" dirty="0">
                <a:solidFill>
                  <a:srgbClr val="0095D9"/>
                </a:solidFill>
                <a:latin typeface="Arial" panose="020B0604020202020204" pitchFamily="34" charset="0"/>
              </a:rPr>
            </a:br>
            <a:r>
              <a:rPr lang="sk-SK" altLang="cs-CZ" sz="4800" b="1" dirty="0">
                <a:solidFill>
                  <a:srgbClr val="0095D9"/>
                </a:solidFill>
                <a:latin typeface="Arial" panose="020B0604020202020204" pitchFamily="34" charset="0"/>
              </a:rPr>
              <a:t>elektivní blefaroplastiky - kazuistika</a:t>
            </a:r>
          </a:p>
        </p:txBody>
      </p:sp>
      <p:pic>
        <p:nvPicPr>
          <p:cNvPr id="53" name="Obrázek 5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087085" y="71566"/>
            <a:ext cx="12187451" cy="2268000"/>
          </a:xfrm>
          <a:prstGeom prst="rect">
            <a:avLst/>
          </a:prstGeom>
        </p:spPr>
      </p:pic>
      <p:sp>
        <p:nvSpPr>
          <p:cNvPr id="36" name="Text Box 30"/>
          <p:cNvSpPr txBox="1">
            <a:spLocks noChangeArrowheads="1"/>
          </p:cNvSpPr>
          <p:nvPr/>
        </p:nvSpPr>
        <p:spPr bwMode="auto">
          <a:xfrm>
            <a:off x="837142" y="4702630"/>
            <a:ext cx="6056869" cy="6447092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Úvod</a:t>
            </a:r>
          </a:p>
          <a:p>
            <a:pPr algn="just">
              <a:spcBef>
                <a:spcPts val="1090"/>
              </a:spcBef>
            </a:pPr>
            <a:r>
              <a:rPr lang="en-US" altLang="en-US" dirty="0">
                <a:latin typeface="Arial" panose="020B0604020202020204" pitchFamily="34" charset="0"/>
              </a:rPr>
              <a:t>Blefaroplastika patří mezi rutinní a obecně bezpečné chirurgické zákroky. Přesto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se mohou vyskytnout vzácné, avšak klinicky </a:t>
            </a:r>
            <a:r>
              <a:rPr lang="sk-SK" dirty="0">
                <a:latin typeface="Arial" panose="020B0604020202020204" pitchFamily="34" charset="0"/>
              </a:rPr>
              <a:t>významné </a:t>
            </a:r>
            <a:r>
              <a:rPr lang="en-US" altLang="en-US" dirty="0">
                <a:latin typeface="Arial" panose="020B0604020202020204" pitchFamily="34" charset="0"/>
              </a:rPr>
              <a:t>komplikace. Za </a:t>
            </a:r>
            <a:r>
              <a:rPr lang="sk-SK" altLang="en-US" dirty="0">
                <a:latin typeface="Arial" panose="020B0604020202020204" pitchFamily="34" charset="0"/>
              </a:rPr>
              <a:t>patrně </a:t>
            </a:r>
            <a:r>
              <a:rPr lang="en-US" altLang="en-US" dirty="0">
                <a:latin typeface="Arial" panose="020B0604020202020204" pitchFamily="34" charset="0"/>
              </a:rPr>
              <a:t>nejzávažnější </a:t>
            </a:r>
            <a:r>
              <a:rPr lang="sk-SK" altLang="en-US" dirty="0">
                <a:latin typeface="Arial" panose="020B0604020202020204" pitchFamily="34" charset="0"/>
              </a:rPr>
              <a:t>lze </a:t>
            </a:r>
            <a:r>
              <a:rPr lang="en-US" altLang="en-US" dirty="0">
                <a:latin typeface="Arial" panose="020B0604020202020204" pitchFamily="34" charset="0"/>
              </a:rPr>
              <a:t>považov</a:t>
            </a:r>
            <a:r>
              <a:rPr lang="sk-SK" altLang="en-US" dirty="0">
                <a:latin typeface="Arial" panose="020B0604020202020204" pitchFamily="34" charset="0"/>
              </a:rPr>
              <a:t>at</a:t>
            </a:r>
            <a:r>
              <a:rPr lang="en-US" altLang="en-US" dirty="0">
                <a:latin typeface="Arial" panose="020B0604020202020204" pitchFamily="34" charset="0"/>
              </a:rPr>
              <a:t> retrobulbární hematom</a:t>
            </a:r>
            <a:r>
              <a:rPr lang="sk-SK" altLang="en-US" dirty="0">
                <a:latin typeface="Arial" panose="020B0604020202020204" pitchFamily="34" charset="0"/>
              </a:rPr>
              <a:t> (RBH)</a:t>
            </a:r>
            <a:r>
              <a:rPr lang="en-US" altLang="en-US" dirty="0">
                <a:latin typeface="Arial" panose="020B0604020202020204" pitchFamily="34" charset="0"/>
              </a:rPr>
              <a:t>, jehož incidence</a:t>
            </a:r>
            <a:r>
              <a:rPr lang="sk-SK" altLang="en-US" dirty="0">
                <a:latin typeface="Arial" panose="020B0604020202020204" pitchFamily="34" charset="0"/>
              </a:rPr>
              <a:t> </a:t>
            </a:r>
            <a:r>
              <a:rPr lang="en-US" altLang="en-US" dirty="0">
                <a:latin typeface="Arial" panose="020B0604020202020204" pitchFamily="34" charset="0"/>
              </a:rPr>
              <a:t>činí přibližně 0,0052%</a:t>
            </a:r>
            <a:r>
              <a:rPr lang="sk-SK" altLang="en-US" dirty="0">
                <a:latin typeface="Arial" panose="020B0604020202020204" pitchFamily="34" charset="0"/>
              </a:rPr>
              <a:t> (Kopecky et al., 2019)</a:t>
            </a:r>
            <a:r>
              <a:rPr lang="en-US" altLang="en-US" dirty="0">
                <a:latin typeface="Arial" panose="020B0604020202020204" pitchFamily="34" charset="0"/>
              </a:rPr>
              <a:t>. </a:t>
            </a:r>
            <a:r>
              <a:rPr lang="sk-SK" altLang="en-US" dirty="0">
                <a:latin typeface="Arial" panose="020B0604020202020204" pitchFamily="34" charset="0"/>
              </a:rPr>
              <a:t>Kromě typické symptomatologie </a:t>
            </a:r>
            <a:br>
              <a:rPr lang="sk-SK" altLang="en-US" dirty="0">
                <a:latin typeface="Arial" panose="020B0604020202020204" pitchFamily="34" charset="0"/>
              </a:rPr>
            </a:br>
            <a:r>
              <a:rPr lang="sk-SK" altLang="en-US" dirty="0">
                <a:latin typeface="Arial" panose="020B0604020202020204" pitchFamily="34" charset="0"/>
              </a:rPr>
              <a:t>a lokálního nálezu, mohou být přítomny </a:t>
            </a:r>
            <a:br>
              <a:rPr lang="sk-SK" altLang="en-US" dirty="0">
                <a:latin typeface="Arial" panose="020B0604020202020204" pitchFamily="34" charset="0"/>
              </a:rPr>
            </a:br>
            <a:r>
              <a:rPr lang="sk-SK" altLang="en-US" dirty="0">
                <a:latin typeface="Arial" panose="020B0604020202020204" pitchFamily="34" charset="0"/>
              </a:rPr>
              <a:t>i autonomní příznaky v rámci tzv. okulokardiálního reflexu. </a:t>
            </a:r>
            <a:r>
              <a:rPr lang="en-US" altLang="en-US" dirty="0">
                <a:latin typeface="Arial" panose="020B0604020202020204" pitchFamily="34" charset="0"/>
              </a:rPr>
              <a:t>V případě opožděné diagnostiky a léčby může tento stav vést</a:t>
            </a:r>
            <a:r>
              <a:rPr lang="sk-SK" altLang="en-US" dirty="0">
                <a:latin typeface="Arial" panose="020B0604020202020204" pitchFamily="34" charset="0"/>
              </a:rPr>
              <a:t> </a:t>
            </a:r>
            <a:r>
              <a:rPr lang="en-US" altLang="en-US" dirty="0">
                <a:latin typeface="Arial" panose="020B0604020202020204" pitchFamily="34" charset="0"/>
              </a:rPr>
              <a:t>k ireverzibilnímu poškození vizu</a:t>
            </a:r>
            <a:r>
              <a:rPr lang="sk-SK" altLang="en-US" dirty="0">
                <a:latin typeface="Arial" panose="020B0604020202020204" pitchFamily="34" charset="0"/>
              </a:rPr>
              <a:t>,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sk-SK" altLang="en-US" dirty="0">
                <a:latin typeface="Arial" panose="020B0604020202020204" pitchFamily="34" charset="0"/>
              </a:rPr>
              <a:t>a</a:t>
            </a:r>
            <a:r>
              <a:rPr lang="en-US" altLang="en-US" dirty="0">
                <a:latin typeface="Arial" panose="020B0604020202020204" pitchFamily="34" charset="0"/>
              </a:rPr>
              <a:t>ž k oslepnutí</a:t>
            </a:r>
            <a:r>
              <a:rPr lang="sk-SK" altLang="en-US" dirty="0">
                <a:latin typeface="Arial" panose="020B0604020202020204" pitchFamily="34" charset="0"/>
              </a:rPr>
              <a:t> během 60-90min.</a:t>
            </a:r>
          </a:p>
        </p:txBody>
      </p:sp>
      <p:sp>
        <p:nvSpPr>
          <p:cNvPr id="41" name="Text Box 36"/>
          <p:cNvSpPr txBox="1">
            <a:spLocks noChangeArrowheads="1"/>
          </p:cNvSpPr>
          <p:nvPr/>
        </p:nvSpPr>
        <p:spPr bwMode="auto">
          <a:xfrm>
            <a:off x="23168252" y="4702631"/>
            <a:ext cx="6258043" cy="6257224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sk-SK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Diskuze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20000"/>
              </a:spcBef>
            </a:pPr>
            <a:r>
              <a:rPr lang="sk-SK" altLang="en-US" dirty="0">
                <a:latin typeface="Arial" panose="020B0604020202020204" pitchFamily="34" charset="0"/>
              </a:rPr>
              <a:t>P</a:t>
            </a:r>
            <a:r>
              <a:rPr lang="en-US" altLang="en-US" dirty="0">
                <a:latin typeface="Arial" panose="020B0604020202020204" pitchFamily="34" charset="0"/>
              </a:rPr>
              <a:t>oškození vizu u RBH je důsledkem akutního zvýšení intraorbitálního tlaku (</a:t>
            </a:r>
            <a:r>
              <a:rPr lang="sk-SK" altLang="en-US" dirty="0">
                <a:latin typeface="Arial" panose="020B0604020202020204" pitchFamily="34" charset="0"/>
              </a:rPr>
              <a:t>norma </a:t>
            </a:r>
            <a:r>
              <a:rPr lang="en-US" altLang="en-US" dirty="0">
                <a:latin typeface="Arial" panose="020B0604020202020204" pitchFamily="34" charset="0"/>
              </a:rPr>
              <a:t>8–21 mmHg), který se klinicky projevuje jako orbitální kompartment </a:t>
            </a:r>
            <a:r>
              <a:rPr lang="sk-SK" altLang="en-US" dirty="0">
                <a:latin typeface="Arial" panose="020B0604020202020204" pitchFamily="34" charset="0"/>
              </a:rPr>
              <a:t>s</a:t>
            </a:r>
            <a:r>
              <a:rPr lang="en-US" altLang="en-US" dirty="0">
                <a:latin typeface="Arial" panose="020B0604020202020204" pitchFamily="34" charset="0"/>
              </a:rPr>
              <a:t>yndrom.</a:t>
            </a:r>
            <a:r>
              <a:rPr lang="sk-SK" altLang="en-US" dirty="0">
                <a:latin typeface="Arial" panose="020B0604020202020204" pitchFamily="34" charset="0"/>
              </a:rPr>
              <a:t> </a:t>
            </a:r>
            <a:r>
              <a:rPr lang="en-US" altLang="en-US" dirty="0">
                <a:latin typeface="Arial" panose="020B0604020202020204" pitchFamily="34" charset="0"/>
              </a:rPr>
              <a:t>Etiopatogeneze RBH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sk-SK" altLang="en-US" dirty="0">
                <a:latin typeface="Arial" panose="020B0604020202020204" pitchFamily="34" charset="0"/>
              </a:rPr>
              <a:t>u blefaroplastiky </a:t>
            </a:r>
            <a:r>
              <a:rPr lang="sk-SK" dirty="0">
                <a:latin typeface="Arial" panose="020B0604020202020204" pitchFamily="34" charset="0"/>
              </a:rPr>
              <a:t>není přesně známa.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sk-SK" altLang="en-US" dirty="0">
                <a:latin typeface="Arial" panose="020B0604020202020204" pitchFamily="34" charset="0"/>
              </a:rPr>
              <a:t>P</a:t>
            </a:r>
            <a:r>
              <a:rPr lang="en-US" altLang="en-US" dirty="0">
                <a:latin typeface="Arial" panose="020B0604020202020204" pitchFamily="34" charset="0"/>
              </a:rPr>
              <a:t>ředpokládá</a:t>
            </a:r>
            <a:r>
              <a:rPr lang="sk-SK" altLang="en-US" dirty="0">
                <a:latin typeface="Arial" panose="020B0604020202020204" pitchFamily="34" charset="0"/>
              </a:rPr>
              <a:t> se </a:t>
            </a:r>
            <a:r>
              <a:rPr lang="en-US" altLang="en-US" dirty="0">
                <a:latin typeface="Arial" panose="020B0604020202020204" pitchFamily="34" charset="0"/>
              </a:rPr>
              <a:t>nadměrná trakce během manipulace s orbitálním tukem</a:t>
            </a:r>
            <a:r>
              <a:rPr lang="sk-SK" altLang="en-US" dirty="0">
                <a:latin typeface="Arial" panose="020B0604020202020204" pitchFamily="34" charset="0"/>
              </a:rPr>
              <a:t>, co</a:t>
            </a:r>
            <a:r>
              <a:rPr lang="en-US" altLang="en-US" dirty="0">
                <a:latin typeface="Arial" panose="020B0604020202020204" pitchFamily="34" charset="0"/>
              </a:rPr>
              <a:t> může vést k poranění hluboko uložených cév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 krvácení mimo oblast primárního zákroku. </a:t>
            </a:r>
            <a:r>
              <a:rPr lang="sk-SK" altLang="en-US" dirty="0">
                <a:latin typeface="Arial" panose="020B0604020202020204" pitchFamily="34" charset="0"/>
              </a:rPr>
              <a:t>Další</a:t>
            </a:r>
            <a:r>
              <a:rPr lang="en-US" altLang="en-US" dirty="0">
                <a:latin typeface="Arial" panose="020B0604020202020204" pitchFamily="34" charset="0"/>
              </a:rPr>
              <a:t> teori</a:t>
            </a:r>
            <a:r>
              <a:rPr lang="sk-SK" altLang="en-US" dirty="0">
                <a:latin typeface="Arial" panose="020B0604020202020204" pitchFamily="34" charset="0"/>
              </a:rPr>
              <a:t>í je</a:t>
            </a:r>
            <a:r>
              <a:rPr lang="en-US" altLang="en-US" dirty="0">
                <a:latin typeface="Arial" panose="020B0604020202020204" pitchFamily="34" charset="0"/>
              </a:rPr>
              <a:t> perzistující krvácení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z m. orbicularis oculi nebo nedostatečn</a:t>
            </a:r>
            <a:r>
              <a:rPr lang="sk-SK" altLang="en-US" dirty="0">
                <a:latin typeface="Arial" panose="020B0604020202020204" pitchFamily="34" charset="0"/>
              </a:rPr>
              <a:t>á</a:t>
            </a:r>
            <a:r>
              <a:rPr lang="en-US" altLang="en-US" dirty="0">
                <a:latin typeface="Arial" panose="020B0604020202020204" pitchFamily="34" charset="0"/>
              </a:rPr>
              <a:t> hemostáz</a:t>
            </a:r>
            <a:r>
              <a:rPr lang="sk-SK" altLang="en-US" dirty="0">
                <a:latin typeface="Arial" panose="020B0604020202020204" pitchFamily="34" charset="0"/>
              </a:rPr>
              <a:t>a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sk-SK" altLang="en-US" dirty="0">
                <a:latin typeface="Arial" panose="020B0604020202020204" pitchFamily="34" charset="0"/>
              </a:rPr>
              <a:t>resekované</a:t>
            </a:r>
            <a:r>
              <a:rPr lang="en-US" altLang="en-US" dirty="0">
                <a:latin typeface="Arial" panose="020B0604020202020204" pitchFamily="34" charset="0"/>
              </a:rPr>
              <a:t> tukové tkáně.</a:t>
            </a:r>
          </a:p>
          <a:p>
            <a:pPr algn="just">
              <a:spcBef>
                <a:spcPct val="2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52" name="Text Box 37"/>
          <p:cNvSpPr txBox="1">
            <a:spLocks noChangeArrowheads="1"/>
          </p:cNvSpPr>
          <p:nvPr/>
        </p:nvSpPr>
        <p:spPr bwMode="auto">
          <a:xfrm>
            <a:off x="837142" y="11939454"/>
            <a:ext cx="6056869" cy="8699860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</a:ln>
        </p:spPr>
        <p:txBody>
          <a:bodyPr lIns="212715" tIns="212715" rIns="212715" bIns="212715"/>
          <a:lstStyle>
            <a:lvl1pPr marL="2857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</a:pPr>
            <a:endParaRPr lang="sk-SK" b="1" dirty="0">
              <a:latin typeface="Arial" panose="020B0604020202020204" pitchFamily="34" charset="0"/>
            </a:endParaRPr>
          </a:p>
        </p:txBody>
      </p:sp>
      <p:sp>
        <p:nvSpPr>
          <p:cNvPr id="56" name="Text Box 31"/>
          <p:cNvSpPr txBox="1">
            <a:spLocks noChangeArrowheads="1"/>
          </p:cNvSpPr>
          <p:nvPr/>
        </p:nvSpPr>
        <p:spPr bwMode="auto">
          <a:xfrm>
            <a:off x="7684404" y="4702631"/>
            <a:ext cx="14689280" cy="15936684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ts val="1090"/>
              </a:spcBef>
            </a:pPr>
            <a:r>
              <a:rPr lang="sk-SK" sz="3300" b="1" dirty="0">
                <a:solidFill>
                  <a:srgbClr val="F15A22"/>
                </a:solidFill>
                <a:latin typeface="Arial" panose="020B0604020202020204" pitchFamily="34" charset="0"/>
              </a:rPr>
              <a:t>Kazuistika</a:t>
            </a:r>
          </a:p>
          <a:p>
            <a:pPr algn="just">
              <a:spcBef>
                <a:spcPct val="50000"/>
              </a:spcBef>
              <a:buSzPct val="60000"/>
              <a:buFont typeface="Monotype Sorts" pitchFamily="1" charset="2"/>
              <a:buNone/>
            </a:pPr>
            <a:r>
              <a:rPr lang="sk-SK" b="1" dirty="0">
                <a:latin typeface="Arial" panose="020B0604020202020204" pitchFamily="34" charset="0"/>
                <a:sym typeface="+mn-ea"/>
              </a:rPr>
              <a:t>79-letá pacientka s hypertenzní nemocí, DM 2.typu, na antikoagulační terapii pro náhradu Ao chlopně a dalšími komorbiditami:</a:t>
            </a:r>
            <a:endParaRPr lang="sk-SK" b="1" dirty="0">
              <a:latin typeface="Arial" panose="020B0604020202020204" pitchFamily="34" charset="0"/>
            </a:endParaRPr>
          </a:p>
          <a:p>
            <a:pPr algn="just">
              <a:spcBef>
                <a:spcPts val="1090"/>
              </a:spcBef>
            </a:pPr>
            <a:r>
              <a:rPr lang="sk-SK" altLang="en-US" dirty="0">
                <a:latin typeface="Arial" panose="020B0604020202020204" pitchFamily="34" charset="0"/>
                <a:sym typeface="+mn-ea"/>
              </a:rPr>
              <a:t>- </a:t>
            </a:r>
            <a:r>
              <a:rPr lang="en-US" altLang="en-US" dirty="0">
                <a:latin typeface="Arial" panose="020B0604020202020204" pitchFamily="34" charset="0"/>
                <a:sym typeface="+mn-ea"/>
              </a:rPr>
              <a:t>6/5/25 na soukromé oční klinice</a:t>
            </a:r>
            <a:r>
              <a:rPr lang="sk-SK" altLang="en-US" dirty="0">
                <a:latin typeface="Arial" panose="020B0604020202020204" pitchFamily="34" charset="0"/>
                <a:sym typeface="+mn-ea"/>
              </a:rPr>
              <a:t> </a:t>
            </a:r>
            <a:r>
              <a:rPr lang="en-US" altLang="en-US" dirty="0">
                <a:latin typeface="Arial" panose="020B0604020202020204" pitchFamily="34" charset="0"/>
                <a:sym typeface="+mn-ea"/>
              </a:rPr>
              <a:t>p</a:t>
            </a:r>
            <a:r>
              <a:rPr lang="sk-SK" altLang="en-US" dirty="0">
                <a:latin typeface="Arial" panose="020B0604020202020204" pitchFamily="34" charset="0"/>
                <a:sym typeface="+mn-ea"/>
              </a:rPr>
              <a:t>rovedena oboustranní</a:t>
            </a:r>
            <a:r>
              <a:rPr lang="en-US" altLang="en-US" dirty="0">
                <a:latin typeface="Arial" panose="020B0604020202020204" pitchFamily="34" charset="0"/>
                <a:sym typeface="+mn-ea"/>
              </a:rPr>
              <a:t> dolní</a:t>
            </a:r>
            <a:r>
              <a:rPr lang="sk-SK" altLang="en-US" dirty="0">
                <a:latin typeface="Arial" panose="020B0604020202020204" pitchFamily="34" charset="0"/>
                <a:sym typeface="+mn-ea"/>
              </a:rPr>
              <a:t> externí</a:t>
            </a:r>
            <a:r>
              <a:rPr lang="en-US" altLang="en-US" dirty="0">
                <a:latin typeface="Arial" panose="020B0604020202020204" pitchFamily="34" charset="0"/>
                <a:sym typeface="+mn-ea"/>
              </a:rPr>
              <a:t> blefaroplastik</a:t>
            </a:r>
            <a:r>
              <a:rPr lang="sk-SK" altLang="en-US" dirty="0">
                <a:latin typeface="Arial" panose="020B0604020202020204" pitchFamily="34" charset="0"/>
                <a:sym typeface="+mn-ea"/>
              </a:rPr>
              <a:t>a </a:t>
            </a:r>
          </a:p>
          <a:p>
            <a:pPr algn="just">
              <a:spcBef>
                <a:spcPts val="1090"/>
              </a:spcBef>
            </a:pPr>
            <a:r>
              <a:rPr lang="sk-SK" altLang="en-US" dirty="0">
                <a:latin typeface="Arial" panose="020B0604020202020204" pitchFamily="34" charset="0"/>
                <a:sym typeface="+mn-ea"/>
              </a:rPr>
              <a:t>- 7/5/25 </a:t>
            </a:r>
            <a:r>
              <a:rPr lang="en-US" altLang="en-US" dirty="0">
                <a:latin typeface="Arial" panose="020B0604020202020204" pitchFamily="34" charset="0"/>
                <a:sym typeface="+mn-ea"/>
              </a:rPr>
              <a:t>p</a:t>
            </a:r>
            <a:r>
              <a:rPr lang="sk-SK" altLang="en-US" dirty="0">
                <a:latin typeface="Arial" panose="020B0604020202020204" pitchFamily="34" charset="0"/>
                <a:sym typeface="+mn-ea"/>
              </a:rPr>
              <a:t>ř</a:t>
            </a:r>
            <a:r>
              <a:rPr lang="en-US" altLang="en-US" dirty="0">
                <a:latin typeface="Arial" panose="020B0604020202020204" pitchFamily="34" charset="0"/>
                <a:sym typeface="+mn-ea"/>
              </a:rPr>
              <a:t>ivezen</a:t>
            </a:r>
            <a:r>
              <a:rPr lang="sk-SK" altLang="en-US" dirty="0">
                <a:latin typeface="Arial" panose="020B0604020202020204" pitchFamily="34" charset="0"/>
                <a:sym typeface="+mn-ea"/>
              </a:rPr>
              <a:t>a</a:t>
            </a:r>
            <a:r>
              <a:rPr lang="en-US" altLang="en-US" dirty="0">
                <a:latin typeface="Arial" panose="020B0604020202020204" pitchFamily="34" charset="0"/>
                <a:sym typeface="+mn-ea"/>
              </a:rPr>
              <a:t> </a:t>
            </a:r>
            <a:r>
              <a:rPr lang="sk-SK" altLang="en-US" dirty="0">
                <a:latin typeface="Arial" panose="020B0604020202020204" pitchFamily="34" charset="0"/>
                <a:sym typeface="+mn-ea"/>
              </a:rPr>
              <a:t>RZP na urgentní příjem</a:t>
            </a:r>
            <a:r>
              <a:rPr lang="en-US" altLang="en-US" dirty="0">
                <a:latin typeface="Arial" panose="020B0604020202020204" pitchFamily="34" charset="0"/>
                <a:sym typeface="+mn-ea"/>
              </a:rPr>
              <a:t> pro vertigo, nauzeu se zvracením, hypertenz</a:t>
            </a:r>
            <a:r>
              <a:rPr lang="sk-SK" altLang="en-US" dirty="0">
                <a:latin typeface="Arial" panose="020B0604020202020204" pitchFamily="34" charset="0"/>
                <a:sym typeface="+mn-ea"/>
              </a:rPr>
              <a:t>i,</a:t>
            </a:r>
            <a:r>
              <a:rPr lang="en-US" altLang="en-US" dirty="0">
                <a:latin typeface="Arial" panose="020B0604020202020204" pitchFamily="34" charset="0"/>
                <a:sym typeface="+mn-ea"/>
              </a:rPr>
              <a:t> v návaznosti na výraznou bolestivost retrobulbárn</a:t>
            </a:r>
            <a:r>
              <a:rPr lang="sk-SK" altLang="en-US" dirty="0">
                <a:latin typeface="Arial" panose="020B0604020202020204" pitchFamily="34" charset="0"/>
                <a:sym typeface="+mn-ea"/>
              </a:rPr>
              <a:t>ě</a:t>
            </a:r>
            <a:r>
              <a:rPr lang="en-US" altLang="en-US" dirty="0">
                <a:latin typeface="Arial" panose="020B0604020202020204" pitchFamily="34" charset="0"/>
                <a:sym typeface="+mn-ea"/>
              </a:rPr>
              <a:t> vpravo</a:t>
            </a:r>
            <a:r>
              <a:rPr lang="sk-SK" altLang="en-US" dirty="0">
                <a:latin typeface="Arial" panose="020B0604020202020204" pitchFamily="34" charset="0"/>
                <a:sym typeface="+mn-ea"/>
              </a:rPr>
              <a:t> </a:t>
            </a:r>
            <a:r>
              <a:rPr lang="en-US" altLang="en-US" dirty="0">
                <a:latin typeface="Arial" panose="020B0604020202020204" pitchFamily="34" charset="0"/>
                <a:sym typeface="+mn-ea"/>
              </a:rPr>
              <a:t>s periorbitálním otokem</a:t>
            </a:r>
            <a:r>
              <a:rPr lang="sk-SK" altLang="en-US" dirty="0">
                <a:latin typeface="Arial" panose="020B0604020202020204" pitchFamily="34" charset="0"/>
                <a:sym typeface="+mn-ea"/>
              </a:rPr>
              <a:t>, vysloveno podezření na RBH, což bylo potvrzeno na doplněném CT vyšetření (Obr. 2)</a:t>
            </a:r>
          </a:p>
          <a:p>
            <a:pPr algn="just">
              <a:spcBef>
                <a:spcPts val="1090"/>
              </a:spcBef>
            </a:pPr>
            <a:r>
              <a:rPr lang="sk-SK" altLang="en-US" dirty="0">
                <a:latin typeface="Arial" panose="020B0604020202020204" pitchFamily="34" charset="0"/>
              </a:rPr>
              <a:t>- </a:t>
            </a:r>
            <a:r>
              <a:rPr lang="sk-SK" dirty="0">
                <a:latin typeface="Arial" panose="020B0604020202020204" pitchFamily="34" charset="0"/>
              </a:rPr>
              <a:t>dle oftalmologického vyš.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sk-SK" altLang="en-US" dirty="0">
                <a:latin typeface="Arial" panose="020B0604020202020204" pitchFamily="34" charset="0"/>
              </a:rPr>
              <a:t>vpravo </a:t>
            </a:r>
            <a:r>
              <a:rPr lang="en-US" altLang="en-US" dirty="0">
                <a:latin typeface="Arial" panose="020B0604020202020204" pitchFamily="34" charset="0"/>
              </a:rPr>
              <a:t>p</a:t>
            </a:r>
            <a:r>
              <a:rPr lang="sk-SK" altLang="en-US" dirty="0">
                <a:latin typeface="Arial" panose="020B0604020202020204" pitchFamily="34" charset="0"/>
              </a:rPr>
              <a:t>ř</a:t>
            </a:r>
            <a:r>
              <a:rPr lang="en-US" altLang="en-US" dirty="0">
                <a:latin typeface="Arial" panose="020B0604020202020204" pitchFamily="34" charset="0"/>
              </a:rPr>
              <a:t>ítomen sv</a:t>
            </a:r>
            <a:r>
              <a:rPr lang="sk-SK" altLang="en-US" dirty="0">
                <a:latin typeface="Arial" panose="020B0604020202020204" pitchFamily="34" charset="0"/>
              </a:rPr>
              <a:t>ě</a:t>
            </a:r>
            <a:r>
              <a:rPr lang="en-US" altLang="en-US" dirty="0">
                <a:latin typeface="Arial" panose="020B0604020202020204" pitchFamily="34" charset="0"/>
              </a:rPr>
              <a:t>tlocit, nitr</a:t>
            </a:r>
            <a:r>
              <a:rPr lang="sk-SK" altLang="en-US" dirty="0">
                <a:latin typeface="Arial" panose="020B0604020202020204" pitchFamily="34" charset="0"/>
              </a:rPr>
              <a:t>o</a:t>
            </a:r>
            <a:r>
              <a:rPr lang="en-US" altLang="en-US" dirty="0">
                <a:latin typeface="Arial" panose="020B0604020202020204" pitchFamily="34" charset="0"/>
              </a:rPr>
              <a:t>oční tlak</a:t>
            </a:r>
            <a:r>
              <a:rPr lang="sk-SK" altLang="en-US" dirty="0">
                <a:latin typeface="Arial" panose="020B0604020202020204" pitchFamily="34" charset="0"/>
              </a:rPr>
              <a:t> (NOT)</a:t>
            </a:r>
            <a:r>
              <a:rPr lang="en-US" altLang="en-US" dirty="0">
                <a:latin typeface="Arial" panose="020B0604020202020204" pitchFamily="34" charset="0"/>
              </a:rPr>
              <a:t> 48.9</a:t>
            </a:r>
            <a:r>
              <a:rPr lang="sk-SK" altLang="en-US" dirty="0">
                <a:latin typeface="Arial" panose="020B0604020202020204" pitchFamily="34" charset="0"/>
              </a:rPr>
              <a:t> mmHg</a:t>
            </a:r>
            <a:r>
              <a:rPr lang="en-US" altLang="en-US" dirty="0">
                <a:latin typeface="Arial" panose="020B0604020202020204" pitchFamily="34" charset="0"/>
              </a:rPr>
              <a:t>, </a:t>
            </a:r>
            <a:r>
              <a:rPr lang="sk-SK" altLang="en-US" dirty="0">
                <a:latin typeface="Arial" panose="020B0604020202020204" pitchFamily="34" charset="0"/>
              </a:rPr>
              <a:t>relativní aferentní pupilární defekt (</a:t>
            </a:r>
            <a:r>
              <a:rPr lang="en-US" altLang="en-US" dirty="0">
                <a:latin typeface="Arial" panose="020B0604020202020204" pitchFamily="34" charset="0"/>
              </a:rPr>
              <a:t>RAPD</a:t>
            </a:r>
            <a:r>
              <a:rPr lang="sk-SK" altLang="en-US" dirty="0">
                <a:latin typeface="Arial" panose="020B0604020202020204" pitchFamily="34" charset="0"/>
              </a:rPr>
              <a:t>)</a:t>
            </a:r>
            <a:r>
              <a:rPr lang="en-US" altLang="en-US" dirty="0">
                <a:latin typeface="Arial" panose="020B0604020202020204" pitchFamily="34" charset="0"/>
              </a:rPr>
              <a:t>, sufuze spojivky a omezen</a:t>
            </a:r>
            <a:r>
              <a:rPr lang="sk-SK" altLang="en-US" dirty="0">
                <a:latin typeface="Arial" panose="020B0604020202020204" pitchFamily="34" charset="0"/>
              </a:rPr>
              <a:t>á</a:t>
            </a:r>
            <a:r>
              <a:rPr lang="en-US" altLang="en-US" dirty="0">
                <a:latin typeface="Arial" panose="020B0604020202020204" pitchFamily="34" charset="0"/>
              </a:rPr>
              <a:t> hybnost bulbu</a:t>
            </a:r>
          </a:p>
          <a:p>
            <a:pPr algn="just">
              <a:spcBef>
                <a:spcPts val="1090"/>
              </a:spcBef>
            </a:pPr>
            <a:r>
              <a:rPr lang="sk-SK" altLang="en-US" dirty="0">
                <a:latin typeface="Arial" panose="020B0604020202020204" pitchFamily="34" charset="0"/>
              </a:rPr>
              <a:t>- </a:t>
            </a:r>
            <a:r>
              <a:rPr lang="sk-SK" dirty="0">
                <a:latin typeface="Arial" panose="020B0604020202020204" pitchFamily="34" charset="0"/>
              </a:rPr>
              <a:t>urgentně </a:t>
            </a:r>
            <a:r>
              <a:rPr lang="en-US" altLang="en-US" dirty="0">
                <a:latin typeface="Arial" panose="020B0604020202020204" pitchFamily="34" charset="0"/>
              </a:rPr>
              <a:t>provedena kantotomie s kantolýzou </a:t>
            </a:r>
            <a:r>
              <a:rPr lang="sk-SK" altLang="en-US" dirty="0">
                <a:latin typeface="Arial" panose="020B0604020202020204" pitchFamily="34" charset="0"/>
              </a:rPr>
              <a:t>a</a:t>
            </a:r>
            <a:r>
              <a:rPr lang="en-US" altLang="en-US" dirty="0">
                <a:latin typeface="Arial" panose="020B0604020202020204" pitchFamily="34" charset="0"/>
              </a:rPr>
              <a:t> evakuací hematomu</a:t>
            </a:r>
            <a:r>
              <a:rPr lang="sk-SK" altLang="en-US" dirty="0">
                <a:latin typeface="Arial" panose="020B0604020202020204" pitchFamily="34" charset="0"/>
              </a:rPr>
              <a:t>, což vedlo k poklesu </a:t>
            </a:r>
            <a:r>
              <a:rPr lang="en-US" altLang="en-US" dirty="0">
                <a:latin typeface="Arial" panose="020B0604020202020204" pitchFamily="34" charset="0"/>
              </a:rPr>
              <a:t>NOT na 35</a:t>
            </a:r>
            <a:r>
              <a:rPr lang="sk-SK" altLang="en-US" dirty="0">
                <a:latin typeface="Arial" panose="020B0604020202020204" pitchFamily="34" charset="0"/>
              </a:rPr>
              <a:t>mmHg</a:t>
            </a:r>
            <a:r>
              <a:rPr lang="en-US" altLang="en-US" dirty="0">
                <a:latin typeface="Arial" panose="020B0604020202020204" pitchFamily="34" charset="0"/>
              </a:rPr>
              <a:t>, p</a:t>
            </a:r>
            <a:r>
              <a:rPr lang="sk-SK" altLang="en-US" dirty="0">
                <a:latin typeface="Arial" panose="020B0604020202020204" pitchFamily="34" charset="0"/>
              </a:rPr>
              <a:t>ř</a:t>
            </a:r>
            <a:r>
              <a:rPr lang="en-US" altLang="en-US" dirty="0">
                <a:latin typeface="Arial" panose="020B0604020202020204" pitchFamily="34" charset="0"/>
              </a:rPr>
              <a:t>etrváva</a:t>
            </a:r>
            <a:r>
              <a:rPr lang="sk-SK" altLang="en-US" dirty="0">
                <a:latin typeface="Arial" panose="020B0604020202020204" pitchFamily="34" charset="0"/>
              </a:rPr>
              <a:t>ní</a:t>
            </a:r>
            <a:r>
              <a:rPr lang="en-US" altLang="en-US" dirty="0">
                <a:latin typeface="Arial" panose="020B0604020202020204" pitchFamily="34" charset="0"/>
              </a:rPr>
              <a:t> RAPD, </a:t>
            </a:r>
            <a:r>
              <a:rPr lang="sk-SK" altLang="en-US" dirty="0">
                <a:latin typeface="Arial" panose="020B0604020202020204" pitchFamily="34" charset="0"/>
              </a:rPr>
              <a:t>poruchy vizu, </a:t>
            </a:r>
            <a:r>
              <a:rPr lang="en-US" altLang="en-US" dirty="0">
                <a:latin typeface="Arial" panose="020B0604020202020204" pitchFamily="34" charset="0"/>
              </a:rPr>
              <a:t>subjektivn</a:t>
            </a:r>
            <a:r>
              <a:rPr lang="sk-SK" altLang="en-US" dirty="0">
                <a:latin typeface="Arial" panose="020B0604020202020204" pitchFamily="34" charset="0"/>
              </a:rPr>
              <a:t>ě</a:t>
            </a:r>
            <a:r>
              <a:rPr lang="en-US" altLang="en-US" dirty="0">
                <a:latin typeface="Arial" panose="020B0604020202020204" pitchFamily="34" charset="0"/>
              </a:rPr>
              <a:t> jenom úleva od bolesti</a:t>
            </a:r>
            <a:r>
              <a:rPr lang="sk-SK" altLang="en-US" dirty="0">
                <a:latin typeface="Arial" panose="020B0604020202020204" pitchFamily="34" charset="0"/>
              </a:rPr>
              <a:t>, </a:t>
            </a:r>
            <a:r>
              <a:rPr lang="en-US" altLang="en-US" dirty="0">
                <a:latin typeface="Arial" panose="020B0604020202020204" pitchFamily="34" charset="0"/>
              </a:rPr>
              <a:t>očním léka</a:t>
            </a:r>
            <a:r>
              <a:rPr lang="sk-SK" altLang="en-US" dirty="0">
                <a:latin typeface="Arial" panose="020B0604020202020204" pitchFamily="34" charset="0"/>
              </a:rPr>
              <a:t>ř</a:t>
            </a:r>
            <a:r>
              <a:rPr lang="en-US" altLang="en-US" dirty="0">
                <a:latin typeface="Arial" panose="020B0604020202020204" pitchFamily="34" charset="0"/>
              </a:rPr>
              <a:t>em indikována endonazální endoskopická dekomprese očnice</a:t>
            </a:r>
          </a:p>
          <a:p>
            <a:pPr algn="just">
              <a:spcBef>
                <a:spcPts val="1090"/>
              </a:spcBef>
            </a:pPr>
            <a:r>
              <a:rPr lang="sk-SK" altLang="en-US" dirty="0">
                <a:latin typeface="Arial" panose="020B0604020202020204" pitchFamily="34" charset="0"/>
              </a:rPr>
              <a:t>- </a:t>
            </a:r>
            <a:r>
              <a:rPr lang="en-US" altLang="en-US" dirty="0">
                <a:latin typeface="Arial" panose="020B0604020202020204" pitchFamily="34" charset="0"/>
              </a:rPr>
              <a:t>provedena FESS </a:t>
            </a:r>
            <a:r>
              <a:rPr lang="sk-SK" altLang="en-US" dirty="0">
                <a:latin typeface="Arial" panose="020B0604020202020204" pitchFamily="34" charset="0"/>
              </a:rPr>
              <a:t>vpravo se </a:t>
            </a:r>
            <a:r>
              <a:rPr lang="en-US" altLang="en-US" dirty="0">
                <a:latin typeface="Arial" panose="020B0604020202020204" pitchFamily="34" charset="0"/>
              </a:rPr>
              <a:t>snesení</a:t>
            </a:r>
            <a:r>
              <a:rPr lang="sk-SK" altLang="en-US" dirty="0">
                <a:latin typeface="Arial" panose="020B0604020202020204" pitchFamily="34" charset="0"/>
              </a:rPr>
              <a:t>m</a:t>
            </a:r>
            <a:r>
              <a:rPr lang="en-US" altLang="en-US" dirty="0">
                <a:latin typeface="Arial" panose="020B0604020202020204" pitchFamily="34" charset="0"/>
              </a:rPr>
              <a:t> lamina papyracea, incizí periorbity </a:t>
            </a:r>
            <a:r>
              <a:rPr lang="sk-SK" altLang="en-US" dirty="0">
                <a:latin typeface="Arial" panose="020B0604020202020204" pitchFamily="34" charset="0"/>
              </a:rPr>
              <a:t>a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sk-SK" altLang="en-US" dirty="0">
                <a:latin typeface="Arial" panose="020B0604020202020204" pitchFamily="34" charset="0"/>
              </a:rPr>
              <a:t>revize</a:t>
            </a:r>
            <a:r>
              <a:rPr lang="en-US" altLang="en-US" dirty="0">
                <a:latin typeface="Arial" panose="020B0604020202020204" pitchFamily="34" charset="0"/>
              </a:rPr>
              <a:t> blefaroplastiky </a:t>
            </a:r>
            <a:r>
              <a:rPr lang="sk-SK" dirty="0">
                <a:latin typeface="Arial" panose="020B0604020202020204" pitchFamily="34" charset="0"/>
              </a:rPr>
              <a:t>oftalmologem</a:t>
            </a:r>
          </a:p>
          <a:p>
            <a:pPr algn="just">
              <a:spcBef>
                <a:spcPts val="1090"/>
              </a:spcBef>
            </a:pPr>
            <a:r>
              <a:rPr lang="sk-SK" dirty="0">
                <a:latin typeface="Arial" panose="020B0604020202020204" pitchFamily="34" charset="0"/>
              </a:rPr>
              <a:t>- záhajena systémová vysokodávkovaná kortikoterapie (opakovaně Solu-medrol 500mg IV s postupnou deeskalací) a lokální terapie</a:t>
            </a:r>
            <a:endParaRPr lang="en-US" altLang="en-US" dirty="0">
              <a:latin typeface="Arial" panose="020B0604020202020204" pitchFamily="34" charset="0"/>
            </a:endParaRPr>
          </a:p>
          <a:p>
            <a:pPr algn="just">
              <a:spcBef>
                <a:spcPts val="1090"/>
              </a:spcBef>
            </a:pPr>
            <a:r>
              <a:rPr lang="sk-SK" altLang="en-US" dirty="0">
                <a:latin typeface="Arial" panose="020B0604020202020204" pitchFamily="34" charset="0"/>
              </a:rPr>
              <a:t>- 5. pooperační den propuštěna do ambulantní péče, schopna rozeznat pohyb z 1m temporálně, přítomen RAPD vpravo, N</a:t>
            </a:r>
            <a:r>
              <a:rPr lang="en-US" altLang="en-US" dirty="0">
                <a:latin typeface="Arial" panose="020B0604020202020204" pitchFamily="34" charset="0"/>
              </a:rPr>
              <a:t>OT bilat. 12</a:t>
            </a:r>
            <a:r>
              <a:rPr lang="sk-SK" altLang="en-US" dirty="0">
                <a:latin typeface="Arial" panose="020B0604020202020204" pitchFamily="34" charset="0"/>
              </a:rPr>
              <a:t> mmHg</a:t>
            </a:r>
            <a:r>
              <a:rPr lang="en-US" altLang="en-US" dirty="0">
                <a:latin typeface="Arial" panose="020B0604020202020204" pitchFamily="34" charset="0"/>
              </a:rPr>
              <a:t>, bulbus voln</a:t>
            </a:r>
            <a:r>
              <a:rPr lang="sk-SK" altLang="en-US" dirty="0">
                <a:latin typeface="Arial" panose="020B0604020202020204" pitchFamily="34" charset="0"/>
              </a:rPr>
              <a:t>ě</a:t>
            </a:r>
            <a:r>
              <a:rPr lang="en-US" altLang="en-US" dirty="0">
                <a:latin typeface="Arial" panose="020B0604020202020204" pitchFamily="34" charset="0"/>
              </a:rPr>
              <a:t> hybný všemi sm</a:t>
            </a:r>
            <a:r>
              <a:rPr lang="sk-SK" altLang="en-US" dirty="0">
                <a:latin typeface="Arial" panose="020B0604020202020204" pitchFamily="34" charset="0"/>
              </a:rPr>
              <a:t>ě</a:t>
            </a:r>
            <a:r>
              <a:rPr lang="en-US" altLang="en-US" dirty="0">
                <a:latin typeface="Arial" panose="020B0604020202020204" pitchFamily="34" charset="0"/>
              </a:rPr>
              <a:t>ry</a:t>
            </a:r>
          </a:p>
          <a:p>
            <a:pPr algn="just">
              <a:spcBef>
                <a:spcPct val="5000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62" name="Text Box 40"/>
          <p:cNvSpPr txBox="1">
            <a:spLocks noChangeArrowheads="1"/>
          </p:cNvSpPr>
          <p:nvPr/>
        </p:nvSpPr>
        <p:spPr bwMode="auto">
          <a:xfrm>
            <a:off x="23180028" y="12115985"/>
            <a:ext cx="6258043" cy="3695684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Závěr</a:t>
            </a:r>
          </a:p>
          <a:p>
            <a:pPr algn="just">
              <a:spcBef>
                <a:spcPct val="20000"/>
              </a:spcBef>
            </a:pPr>
            <a:r>
              <a:rPr lang="sk-SK" dirty="0">
                <a:latin typeface="Arial" panose="020B0604020202020204" pitchFamily="34" charset="0"/>
              </a:rPr>
              <a:t>Cílem bylo </a:t>
            </a:r>
            <a:r>
              <a:rPr lang="en-US" altLang="en-US" dirty="0">
                <a:latin typeface="Arial" panose="020B0604020202020204" pitchFamily="34" charset="0"/>
              </a:rPr>
              <a:t>zdůraznit význam mezioborové spolupráce a nezbytnost aktivního zvažování možnosti </a:t>
            </a:r>
            <a:r>
              <a:rPr lang="sk-SK" altLang="en-US" dirty="0">
                <a:latin typeface="Arial" panose="020B0604020202020204" pitchFamily="34" charset="0"/>
              </a:rPr>
              <a:t>RBH</a:t>
            </a:r>
            <a:r>
              <a:rPr lang="en-US" altLang="en-US" dirty="0">
                <a:latin typeface="Arial" panose="020B0604020202020204" pitchFamily="34" charset="0"/>
              </a:rPr>
              <a:t>, a to i v případech, kdy se nejedná primárně o komplikaci ORL výkonu</a:t>
            </a:r>
            <a:r>
              <a:rPr lang="sk-SK" altLang="en-US" dirty="0">
                <a:latin typeface="Arial" panose="020B0604020202020204" pitchFamily="34" charset="0"/>
              </a:rPr>
              <a:t> a </a:t>
            </a:r>
            <a:r>
              <a:rPr lang="en-US" altLang="en-US" dirty="0">
                <a:latin typeface="Arial" panose="020B0604020202020204" pitchFamily="34" charset="0"/>
              </a:rPr>
              <a:t>klinická symptomatologie může být zpočátku nespecifická nebo zavádějící</a:t>
            </a:r>
            <a:r>
              <a:rPr lang="sk-SK" altLang="en-US" dirty="0">
                <a:latin typeface="Arial" panose="020B0604020202020204" pitchFamily="34" charset="0"/>
              </a:rPr>
              <a:t>.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cs-CZ" altLang="nl-NL" sz="1655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63" name="Text Box 41"/>
          <p:cNvSpPr txBox="1">
            <a:spLocks noChangeArrowheads="1"/>
          </p:cNvSpPr>
          <p:nvPr/>
        </p:nvSpPr>
        <p:spPr bwMode="auto">
          <a:xfrm>
            <a:off x="23180028" y="16967800"/>
            <a:ext cx="6258043" cy="3671514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Poděkování</a:t>
            </a:r>
          </a:p>
          <a:p>
            <a:pPr>
              <a:spcBef>
                <a:spcPct val="20000"/>
              </a:spcBef>
            </a:pPr>
            <a:r>
              <a:rPr lang="en-GB" altLang="cs-CZ" sz="2100" i="1" dirty="0" err="1">
                <a:latin typeface="Arial" panose="020B0604020202020204" pitchFamily="34" charset="0"/>
              </a:rPr>
              <a:t>Práce</a:t>
            </a:r>
            <a:r>
              <a:rPr lang="en-GB" altLang="cs-CZ" sz="2100" i="1" dirty="0">
                <a:latin typeface="Arial" panose="020B0604020202020204" pitchFamily="34" charset="0"/>
              </a:rPr>
              <a:t> </a:t>
            </a:r>
            <a:r>
              <a:rPr lang="en-GB" altLang="cs-CZ" sz="2100" i="1" dirty="0" err="1">
                <a:latin typeface="Arial" panose="020B0604020202020204" pitchFamily="34" charset="0"/>
              </a:rPr>
              <a:t>byla</a:t>
            </a:r>
            <a:r>
              <a:rPr lang="en-GB" altLang="cs-CZ" sz="2100" i="1" dirty="0">
                <a:latin typeface="Arial" panose="020B0604020202020204" pitchFamily="34" charset="0"/>
              </a:rPr>
              <a:t> </a:t>
            </a:r>
            <a:r>
              <a:rPr lang="en-GB" altLang="cs-CZ" sz="2100" i="1" dirty="0" err="1">
                <a:latin typeface="Arial" panose="020B0604020202020204" pitchFamily="34" charset="0"/>
              </a:rPr>
              <a:t>podpořena</a:t>
            </a:r>
            <a:r>
              <a:rPr lang="en-GB" altLang="cs-CZ" sz="2100" i="1" dirty="0">
                <a:latin typeface="Arial" panose="020B0604020202020204" pitchFamily="34" charset="0"/>
              </a:rPr>
              <a:t> </a:t>
            </a:r>
            <a:r>
              <a:rPr lang="en-GB" altLang="cs-CZ" sz="2100" i="1" dirty="0" err="1">
                <a:latin typeface="Arial" panose="020B0604020202020204" pitchFamily="34" charset="0"/>
              </a:rPr>
              <a:t>grantem</a:t>
            </a:r>
            <a:r>
              <a:rPr lang="en-GB" altLang="cs-CZ" sz="2100" i="1" dirty="0">
                <a:latin typeface="Arial" panose="020B0604020202020204" pitchFamily="34" charset="0"/>
              </a:rPr>
              <a:t> </a:t>
            </a:r>
            <a:r>
              <a:rPr lang="sk-SK" altLang="en-GB" sz="2100" i="1" dirty="0">
                <a:latin typeface="Arial" panose="020B0604020202020204" pitchFamily="34" charset="0"/>
              </a:rPr>
              <a:t>MZ ČR - RVO (FNOI, 00098892) a interním grantem LF UPOL 2025-13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79805" y="12466320"/>
            <a:ext cx="5709285" cy="4339590"/>
          </a:xfrm>
          <a:prstGeom prst="rect">
            <a:avLst/>
          </a:prstGeom>
        </p:spPr>
      </p:pic>
      <p:pic>
        <p:nvPicPr>
          <p:cNvPr id="4" name="Picture 3" descr="Snímka obrazovky 2025-07-27 0127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49055" y="13479145"/>
            <a:ext cx="5713095" cy="5022850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1162685" y="16828135"/>
            <a:ext cx="5526405" cy="8293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sk-SK" altLang="en-US"/>
              <a:t>Obr. 1: externí dolní blefaroplastika s incizí septa a excizí tuku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8949055" y="18709005"/>
            <a:ext cx="571373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altLang="en-US"/>
              <a:t>Obr. 2: nativní CT vyš. mozku s p</a:t>
            </a:r>
            <a:r>
              <a:rPr lang="en-US" altLang="en-US"/>
              <a:t>rotruz</a:t>
            </a:r>
            <a:r>
              <a:rPr lang="sk-SK" altLang="en-US"/>
              <a:t>í</a:t>
            </a:r>
            <a:r>
              <a:rPr lang="en-US" altLang="en-US"/>
              <a:t> očního bulbu vpravo s hematomem v měkkých tkáních periorbitálně a retrobulbárně intraorbitálně mediálně</a:t>
            </a:r>
            <a:r>
              <a:rPr lang="sk-SK" altLang="en-US"/>
              <a:t> (šipka)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15525750" y="18709005"/>
            <a:ext cx="5712460" cy="10820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sk-SK" altLang="en-US"/>
              <a:t>Obr. 3: laterální kantotomie s kantolýzou dolního víčkového vazu</a:t>
            </a:r>
          </a:p>
        </p:txBody>
      </p:sp>
      <p:pic>
        <p:nvPicPr>
          <p:cNvPr id="12" name="Picture 11"/>
          <p:cNvPicPr/>
          <p:nvPr/>
        </p:nvPicPr>
        <p:blipFill>
          <a:blip r:embed="rId5"/>
          <a:srcRect l="11913" t="5393"/>
          <a:stretch>
            <a:fillRect/>
          </a:stretch>
        </p:blipFill>
        <p:spPr>
          <a:xfrm>
            <a:off x="15525750" y="13479780"/>
            <a:ext cx="5713095" cy="5022215"/>
          </a:xfrm>
          <a:prstGeom prst="rect">
            <a:avLst/>
          </a:prstGeom>
        </p:spPr>
      </p:pic>
      <p:sp>
        <p:nvSpPr>
          <p:cNvPr id="13" name="Up Arrow 12"/>
          <p:cNvSpPr/>
          <p:nvPr/>
        </p:nvSpPr>
        <p:spPr>
          <a:xfrm rot="2760000">
            <a:off x="10705465" y="14462760"/>
            <a:ext cx="363220" cy="721995"/>
          </a:xfrm>
          <a:prstGeom prst="upArrow">
            <a:avLst/>
          </a:prstGeom>
          <a:solidFill>
            <a:srgbClr val="F15A22"/>
          </a:solidFill>
          <a:ln>
            <a:solidFill>
              <a:srgbClr val="F15A22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583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Monotype Sorts</vt:lpstr>
      <vt:lpstr>Motiv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ORL akademie</dc:title>
  <dc:creator>Šárka</dc:creator>
  <cp:lastModifiedBy>Daniel Martinik</cp:lastModifiedBy>
  <cp:revision>59</cp:revision>
  <dcterms:created xsi:type="dcterms:W3CDTF">2017-08-30T13:07:00Z</dcterms:created>
  <dcterms:modified xsi:type="dcterms:W3CDTF">2025-09-09T17:13:20Z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4519F980D95E4BAC81A28A6A8DFCD3F0_13</vt:lpwstr>
  </property>
  <property fmtid="{D5CDD505-2E9C-101B-9397-08002B2CF9AE}" pid="3" name="KSOProductBuildVer">
    <vt:lpwstr>1033-12.2.0.22222</vt:lpwstr>
  </property>
</Properties>
</file>