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Chrobok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0095D9"/>
    <a:srgbClr val="F25822"/>
    <a:srgbClr val="0085CE"/>
    <a:srgbClr val="0375B3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6327"/>
  </p:normalViewPr>
  <p:slideViewPr>
    <p:cSldViewPr snapToGrid="0">
      <p:cViewPr varScale="1">
        <p:scale>
          <a:sx n="16" d="100"/>
          <a:sy n="16" d="100"/>
        </p:scale>
        <p:origin x="1420" y="16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47F3A-3AD6-4867-A993-9F9689960B4C}" type="datetimeFigureOut">
              <a:rPr lang="en-US" smtClean="0"/>
              <a:t>09-Sep-25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68464-4C9D-4E43-B398-0A50DAA6E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68464-4C9D-4E43-B398-0A50DAA6EA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link.springer.com/article/10.1007/s00276-013-1115-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89859" y="1970193"/>
            <a:ext cx="16168481" cy="1618087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Boiarchuk O.,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Salzman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R.</a:t>
            </a:r>
            <a:endParaRPr lang="cs-CZ" altLang="nl-NL" sz="3800" b="1" strike="sngStrike" dirty="0">
              <a:solidFill>
                <a:srgbClr val="F1592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Klinika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otorinolaryngologie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a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chirurgie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hlavy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a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krku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, Fakultní nemocnice Olomouc; Univerzita Palackého v Olomouci</a:t>
            </a:r>
            <a:endParaRPr lang="en-GB" altLang="nl-NL" sz="2700" dirty="0">
              <a:solidFill>
                <a:srgbClr val="F1592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01431" y="334064"/>
            <a:ext cx="18055079" cy="1793315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Papilární karcinom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ductus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thyreoglossus</a:t>
            </a:r>
            <a:endParaRPr lang="cs-CZ" altLang="cs-CZ" sz="4800" b="1" dirty="0">
              <a:solidFill>
                <a:srgbClr val="0095D9"/>
              </a:solidFill>
              <a:latin typeface="Arial" panose="020B0604020202020204" pitchFamily="34" charset="0"/>
            </a:endParaRPr>
          </a:p>
          <a:p>
            <a:pPr algn="ctr"/>
            <a:endParaRPr lang="cs-CZ" altLang="cs-CZ" sz="4800" b="1" dirty="0">
              <a:solidFill>
                <a:srgbClr val="0095D9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085" y="71566"/>
            <a:ext cx="12187451" cy="2268000"/>
          </a:xfrm>
          <a:prstGeom prst="rect">
            <a:avLst/>
          </a:prstGeom>
        </p:spPr>
      </p:pic>
      <p:sp>
        <p:nvSpPr>
          <p:cNvPr id="36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18" y="4076988"/>
            <a:ext cx="6237682" cy="598141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000" b="1" dirty="0">
                <a:solidFill>
                  <a:srgbClr val="F15A22"/>
                </a:solidFill>
                <a:latin typeface="Arial" panose="020B0604020202020204" pitchFamily="34" charset="0"/>
              </a:rPr>
              <a:t>Úvod </a:t>
            </a:r>
          </a:p>
          <a:p>
            <a:pPr marL="342900" indent="-342900" algn="just">
              <a:spcBef>
                <a:spcPts val="1091"/>
              </a:spcBef>
              <a:buClr>
                <a:srgbClr val="0375B3"/>
              </a:buClr>
              <a:buFont typeface="Arial" panose="020B0604020202020204" pitchFamily="34" charset="0"/>
              <a:buChar char="•"/>
            </a:pPr>
            <a:r>
              <a:rPr lang="cs-CZ" altLang="cs-CZ" b="1" dirty="0">
                <a:latin typeface="Arial" panose="020B0604020202020204" pitchFamily="34" charset="0"/>
              </a:rPr>
              <a:t>Papilární karcinom </a:t>
            </a:r>
            <a:r>
              <a:rPr lang="cs-CZ" altLang="cs-CZ" b="1" dirty="0" err="1">
                <a:latin typeface="Arial" panose="020B0604020202020204" pitchFamily="34" charset="0"/>
              </a:rPr>
              <a:t>ductus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latin typeface="Arial" panose="020B0604020202020204" pitchFamily="34" charset="0"/>
              </a:rPr>
              <a:t>thyreoglossus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je vzácný typ nádoru štítné žlázy, který vzniká z tkáně </a:t>
            </a:r>
            <a:r>
              <a:rPr lang="cs-CZ" altLang="cs-CZ" dirty="0" err="1">
                <a:latin typeface="Arial" panose="020B0604020202020204" pitchFamily="34" charset="0"/>
              </a:rPr>
              <a:t>tyreoglosálního</a:t>
            </a:r>
            <a:r>
              <a:rPr lang="cs-CZ" altLang="cs-CZ" dirty="0">
                <a:latin typeface="Arial" panose="020B0604020202020204" pitchFamily="34" charset="0"/>
              </a:rPr>
              <a:t> duktu. </a:t>
            </a:r>
          </a:p>
          <a:p>
            <a:pPr marL="342900" indent="-342900" algn="just">
              <a:spcBef>
                <a:spcPts val="1091"/>
              </a:spcBef>
              <a:buClr>
                <a:srgbClr val="0375B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Tento duktus je embryonální struktura spojující kořen jazyka se štítnou žlázou během vývoje, přičemž za normálních okolností dochází k jeho zániku.</a:t>
            </a:r>
          </a:p>
          <a:p>
            <a:pPr marL="342900" indent="-342900" algn="just">
              <a:spcBef>
                <a:spcPts val="1091"/>
              </a:spcBef>
              <a:buClr>
                <a:srgbClr val="0375B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Klinicky se duktus může manifestovat jako zduření ve střední části krku, většinou nebolestivé, případně obtížemi               při polykání nebo dýchání.</a:t>
            </a:r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438" y="9295019"/>
            <a:ext cx="6438857" cy="249784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Cíl 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nl-NL" dirty="0">
                <a:latin typeface="Arial" panose="020B0604020202020204" pitchFamily="34" charset="0"/>
                <a:cs typeface="Arial" panose="020B0604020202020204" pitchFamily="34" charset="0"/>
              </a:rPr>
              <a:t>Cílem kazuistiky je poukázat na vzácný typ nádoru v </a:t>
            </a:r>
            <a:r>
              <a:rPr lang="cs-CZ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tyroglosálním</a:t>
            </a:r>
            <a:r>
              <a:rPr lang="cs-CZ" altLang="nl-NL" dirty="0">
                <a:latin typeface="Arial" panose="020B0604020202020204" pitchFamily="34" charset="0"/>
                <a:cs typeface="Arial" panose="020B0604020202020204" pitchFamily="34" charset="0"/>
              </a:rPr>
              <a:t> duktu, který se může prezentovat jako běžná mediální krční cysta. </a:t>
            </a:r>
            <a:endParaRPr lang="en-AU" alt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37">
            <a:extLst>
              <a:ext uri="{FF2B5EF4-FFF2-40B4-BE49-F238E27FC236}">
                <a16:creationId xmlns:a16="http://schemas.microsoft.com/office/drawing/2014/main" id="{DC73CF15-9EBC-4B96-9D0B-B6D49A10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41" y="10691811"/>
            <a:ext cx="6249459" cy="10357749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 marL="2857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cs-CZ" altLang="cs-CZ" sz="3000" b="1" dirty="0">
                <a:solidFill>
                  <a:srgbClr val="F15A22"/>
                </a:solidFill>
                <a:latin typeface="Arial" panose="020B0604020202020204" pitchFamily="34" charset="0"/>
              </a:rPr>
              <a:t>Kazuistika </a:t>
            </a:r>
          </a:p>
          <a:p>
            <a:pPr marL="342900" indent="-342900" algn="just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61letý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pacient odeslán na ORL kliniku pro 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ezistenci na krku, kterou pozoroval asi půl roku, udával pocit tlaku na krku,        při zvedání hlavy pocit napnutí.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091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ORL klinické vyšetření: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rezistence       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střední čáře krku při dolním okraji jazylky vel. 1x1,5cm, fixovaná ke spodině, pohyblivé při vypláznutí jazyka, kůže nad rezistencí byla klidná. Klinicky stanovena diagnóza: mediální krční cysta.</a:t>
            </a:r>
          </a:p>
          <a:p>
            <a:pPr marL="342900" indent="-342900" algn="just">
              <a:spcBef>
                <a:spcPts val="1091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UZ krku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nález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septovaného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cystického útvaru, se ztluštělou stěnou, který je ve vtahu s jazylkou, nedosahuje štítné žlázy.</a:t>
            </a:r>
          </a:p>
          <a:p>
            <a:pPr marL="342900" indent="-342900" algn="just">
              <a:spcBef>
                <a:spcPts val="1091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suspektní změny stěny mediální krční cysty doplněno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CT krku s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k.l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komplikovaná cysta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thyreoglossus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zánětlivě změněná vel. 26x16x15mm.</a:t>
            </a:r>
          </a:p>
          <a:p>
            <a:pPr marL="342900" indent="-342900" algn="just">
              <a:spcBef>
                <a:spcPts val="1091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Pacient byl indikován k exstirpaci cysty. Prvotně byla provedena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Sistrunkova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operace, výkon a pooperační hojení bylo bez komplikaci. Histologicky byl prokázán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papilární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karcinom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thyroidálního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typu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9385E6AD-FBEE-418B-BC4F-A8DD89D9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690" y="4077293"/>
            <a:ext cx="14689280" cy="16972573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Zobrazovací vyšetření</a:t>
            </a: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9214" y="12081164"/>
            <a:ext cx="6438857" cy="662247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Závěry </a:t>
            </a:r>
          </a:p>
          <a:p>
            <a:pPr marL="457200" indent="-457200" algn="just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Výskyt karcinomu v mediální krční cystě současně s negativním histologickým nálezem štítné žlázy je vzácný. </a:t>
            </a:r>
          </a:p>
          <a:p>
            <a:pPr marL="457200" indent="-457200" algn="just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Diagnostika nádoru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tyroglosálního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duktu   je náhodná. </a:t>
            </a:r>
          </a:p>
          <a:p>
            <a:pPr marL="457200" indent="-457200" algn="just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altLang="nl-NL" dirty="0">
                <a:latin typeface="Arial" panose="020B0604020202020204" pitchFamily="34" charset="0"/>
                <a:cs typeface="Arial" panose="020B0604020202020204" pitchFamily="34" charset="0"/>
              </a:rPr>
              <a:t>Léčbou volby je operace dle </a:t>
            </a:r>
            <a:r>
              <a:rPr lang="cs-CZ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Sistrunka</a:t>
            </a:r>
            <a:r>
              <a:rPr lang="cs-CZ" altLang="nl-NL" dirty="0">
                <a:latin typeface="Arial" panose="020B0604020202020204" pitchFamily="34" charset="0"/>
                <a:cs typeface="Arial" panose="020B0604020202020204" pitchFamily="34" charset="0"/>
              </a:rPr>
              <a:t>      s resekcí těla jazylky s totální </a:t>
            </a:r>
            <a:r>
              <a:rPr lang="cs-CZ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tyreoidektomií</a:t>
            </a:r>
            <a:r>
              <a:rPr lang="cs-CZ" altLang="nl-N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nl-NL" dirty="0">
                <a:latin typeface="Arial "/>
                <a:cs typeface="Arial" panose="020B0604020202020204" pitchFamily="34" charset="0"/>
              </a:rPr>
              <a:t>Po operaci následuje léčba radiojódem k ablaci zbytkové tkáně štítné žlázy a potenciálních </a:t>
            </a:r>
            <a:r>
              <a:rPr lang="cs-CZ" altLang="nl-NL" dirty="0" err="1">
                <a:latin typeface="Arial "/>
                <a:cs typeface="Arial" panose="020B0604020202020204" pitchFamily="34" charset="0"/>
              </a:rPr>
              <a:t>mikrometastáz</a:t>
            </a:r>
            <a:r>
              <a:rPr lang="cs-CZ" altLang="nl-NL" dirty="0">
                <a:latin typeface="Arial 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altLang="nl-NL" dirty="0">
                <a:latin typeface="Arial "/>
                <a:cs typeface="Arial" panose="020B0604020202020204" pitchFamily="34" charset="0"/>
              </a:rPr>
              <a:t>Prognóza karcinomu </a:t>
            </a:r>
            <a:r>
              <a:rPr lang="cs-CZ" altLang="nl-NL" dirty="0" err="1">
                <a:latin typeface="Arial "/>
                <a:cs typeface="Arial" panose="020B0604020202020204" pitchFamily="34" charset="0"/>
              </a:rPr>
              <a:t>ductus</a:t>
            </a:r>
            <a:r>
              <a:rPr lang="cs-CZ" altLang="nl-NL" dirty="0">
                <a:latin typeface="Arial "/>
                <a:cs typeface="Arial" panose="020B0604020202020204" pitchFamily="34" charset="0"/>
              </a:rPr>
              <a:t> </a:t>
            </a:r>
            <a:r>
              <a:rPr lang="cs-CZ" altLang="nl-NL" dirty="0" err="1">
                <a:latin typeface="Arial "/>
                <a:cs typeface="Arial" panose="020B0604020202020204" pitchFamily="34" charset="0"/>
              </a:rPr>
              <a:t>thyreoglossus</a:t>
            </a:r>
            <a:r>
              <a:rPr lang="cs-CZ" altLang="nl-NL" dirty="0">
                <a:latin typeface="Arial "/>
                <a:cs typeface="Arial" panose="020B0604020202020204" pitchFamily="34" charset="0"/>
              </a:rPr>
              <a:t>, zejména u papilárního podtypu, je obecně příznivá, s udávanou 10letou mírou přežití 95–100 %. </a:t>
            </a:r>
          </a:p>
          <a:p>
            <a:pPr algn="just">
              <a:spcBef>
                <a:spcPct val="20000"/>
              </a:spcBef>
              <a:buClr>
                <a:srgbClr val="0070C0"/>
              </a:buClr>
            </a:pPr>
            <a:r>
              <a:rPr lang="cs-CZ" altLang="nl-NL" sz="2000" i="1" dirty="0">
                <a:latin typeface="Arial "/>
                <a:cs typeface="Arial" panose="020B0604020202020204" pitchFamily="34" charset="0"/>
              </a:rPr>
              <a:t>	</a:t>
            </a:r>
            <a:r>
              <a:rPr lang="cs-CZ" altLang="nl-NL" sz="2100" i="1" u="sng" dirty="0">
                <a:latin typeface="Arial "/>
                <a:cs typeface="Arial" panose="020B0604020202020204" pitchFamily="34" charset="0"/>
              </a:rPr>
              <a:t>Zdroj </a:t>
            </a:r>
            <a:r>
              <a:rPr lang="cs-CZ" sz="2100" i="1" u="sng" dirty="0">
                <a:latin typeface="Arial "/>
              </a:rPr>
              <a:t>https://rdcu.be/evitb</a:t>
            </a:r>
            <a:endParaRPr lang="cs-CZ" altLang="nl-NL" sz="2100" i="1" u="sng" dirty="0">
              <a:latin typeface="Arial 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cs-CZ" altLang="cs-CZ" sz="2091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nl-NL" sz="1655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nl-NL" sz="1655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A89AFD20-6198-4CB7-8859-DDC71DF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9214" y="18991941"/>
            <a:ext cx="6438857" cy="205762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Poděkování</a:t>
            </a:r>
          </a:p>
          <a:p>
            <a:pPr algn="just">
              <a:spcBef>
                <a:spcPct val="20000"/>
              </a:spcBef>
            </a:pPr>
            <a:r>
              <a:rPr lang="en-GB" altLang="cs-CZ" sz="2100" i="1" dirty="0" err="1">
                <a:latin typeface="Arial "/>
              </a:rPr>
              <a:t>Práce</a:t>
            </a:r>
            <a:r>
              <a:rPr lang="en-GB" altLang="cs-CZ" sz="2100" i="1" dirty="0">
                <a:latin typeface="Arial "/>
              </a:rPr>
              <a:t> </a:t>
            </a:r>
            <a:r>
              <a:rPr lang="en-GB" altLang="cs-CZ" sz="2100" i="1" dirty="0" err="1">
                <a:latin typeface="Arial "/>
              </a:rPr>
              <a:t>byla</a:t>
            </a:r>
            <a:r>
              <a:rPr lang="en-GB" altLang="cs-CZ" sz="2100" i="1" dirty="0">
                <a:latin typeface="Arial "/>
              </a:rPr>
              <a:t> </a:t>
            </a:r>
            <a:r>
              <a:rPr lang="en-GB" altLang="cs-CZ" sz="2100" i="1" dirty="0" err="1">
                <a:latin typeface="Arial "/>
              </a:rPr>
              <a:t>podpořena</a:t>
            </a:r>
            <a:r>
              <a:rPr lang="en-GB" altLang="cs-CZ" sz="2100" i="1" dirty="0">
                <a:latin typeface="Arial "/>
              </a:rPr>
              <a:t> </a:t>
            </a:r>
            <a:r>
              <a:rPr lang="en-GB" altLang="cs-CZ" sz="2100" i="1" dirty="0" err="1">
                <a:latin typeface="Arial "/>
              </a:rPr>
              <a:t>grantem</a:t>
            </a:r>
            <a:r>
              <a:rPr lang="en-GB" altLang="cs-CZ" sz="2100" i="1" dirty="0">
                <a:latin typeface="Arial "/>
              </a:rPr>
              <a:t> </a:t>
            </a:r>
            <a:r>
              <a:rPr lang="cs-CZ" sz="2100" i="1" dirty="0">
                <a:latin typeface="Arial "/>
              </a:rPr>
              <a:t>MZ ČR – RVO (</a:t>
            </a:r>
            <a:r>
              <a:rPr lang="cs-CZ" sz="2100" i="1" dirty="0" err="1">
                <a:latin typeface="Arial "/>
              </a:rPr>
              <a:t>FNOl</a:t>
            </a:r>
            <a:r>
              <a:rPr lang="cs-CZ" sz="2100" i="1" dirty="0">
                <a:latin typeface="Arial "/>
              </a:rPr>
              <a:t>, 00098892)</a:t>
            </a:r>
            <a:r>
              <a:rPr lang="cs-CZ" sz="2100" dirty="0">
                <a:latin typeface="Arial "/>
              </a:rPr>
              <a:t> </a:t>
            </a:r>
            <a:r>
              <a:rPr lang="cs-CZ" sz="2100" i="1" dirty="0">
                <a:latin typeface="Arial "/>
              </a:rPr>
              <a:t>a interním grantem LF UPOL 2025-13.</a:t>
            </a:r>
            <a:endParaRPr lang="cs-CZ" altLang="cs-CZ" sz="2100" b="1" dirty="0">
              <a:solidFill>
                <a:srgbClr val="F15A22"/>
              </a:solidFill>
              <a:latin typeface="Arial 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5554125-A98E-4645-A9F5-919F34F5D293}"/>
              </a:ext>
            </a:extLst>
          </p:cNvPr>
          <p:cNvSpPr txBox="1"/>
          <p:nvPr/>
        </p:nvSpPr>
        <p:spPr>
          <a:xfrm>
            <a:off x="15612477" y="11851324"/>
            <a:ext cx="490126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300" i="1" dirty="0">
                <a:latin typeface="Arial" panose="020B0604020202020204" pitchFamily="34" charset="0"/>
                <a:cs typeface="Arial" panose="020B0604020202020204" pitchFamily="34" charset="0"/>
              </a:rPr>
              <a:t>CT krku s kontrastem</a:t>
            </a:r>
          </a:p>
          <a:p>
            <a:pPr algn="just"/>
            <a:r>
              <a:rPr lang="pl-PL" sz="2300" i="1" dirty="0">
                <a:latin typeface="Arial" panose="020B0604020202020204" pitchFamily="34" charset="0"/>
                <a:cs typeface="Arial" panose="020B0604020202020204" pitchFamily="34" charset="0"/>
              </a:rPr>
              <a:t>Sagitální projekce </a:t>
            </a:r>
          </a:p>
          <a:p>
            <a:pPr algn="just"/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Při dolním, ventrálním okraji os </a:t>
            </a:r>
            <a:r>
              <a:rPr 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hyoideum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septovaný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 cystický útvar se solidní komponentou</a:t>
            </a:r>
            <a:endParaRPr lang="pl-PL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D3754E-8ABF-4156-9FEE-5D40D361F16A}"/>
              </a:ext>
            </a:extLst>
          </p:cNvPr>
          <p:cNvSpPr txBox="1"/>
          <p:nvPr/>
        </p:nvSpPr>
        <p:spPr>
          <a:xfrm>
            <a:off x="8153694" y="11802806"/>
            <a:ext cx="490126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alt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CT krku s kontrastem </a:t>
            </a:r>
          </a:p>
          <a:p>
            <a:pPr algn="just"/>
            <a:r>
              <a:rPr lang="cs-CZ" alt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Transverzální projekce</a:t>
            </a:r>
          </a:p>
          <a:p>
            <a:pPr algn="just"/>
            <a:r>
              <a:rPr lang="cs-CZ" altLang="cs-CZ" sz="2300" dirty="0">
                <a:latin typeface="Arial" panose="020B0604020202020204" pitchFamily="34" charset="0"/>
                <a:cs typeface="Arial" panose="020B0604020202020204" pitchFamily="34" charset="0"/>
              </a:rPr>
              <a:t>Ve střední čáře ventrálně od os </a:t>
            </a:r>
            <a:r>
              <a:rPr lang="cs-CZ" alt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hyoideum</a:t>
            </a:r>
            <a:r>
              <a:rPr lang="cs-CZ" altLang="cs-CZ" sz="2300" dirty="0">
                <a:latin typeface="Arial" panose="020B0604020202020204" pitchFamily="34" charset="0"/>
                <a:cs typeface="Arial" panose="020B0604020202020204" pitchFamily="34" charset="0"/>
              </a:rPr>
              <a:t> je cystický útvar, velikostí 26x16x15mm</a:t>
            </a:r>
            <a:endParaRPr lang="en-AU" altLang="cs-CZ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057A992-5D7B-4CB4-9822-6C084B808304}"/>
              </a:ext>
            </a:extLst>
          </p:cNvPr>
          <p:cNvSpPr txBox="1"/>
          <p:nvPr/>
        </p:nvSpPr>
        <p:spPr>
          <a:xfrm>
            <a:off x="8098285" y="19396894"/>
            <a:ext cx="1407305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300" dirty="0" err="1">
                <a:latin typeface="Arial "/>
              </a:rPr>
              <a:t>Ductus</a:t>
            </a:r>
            <a:r>
              <a:rPr lang="cs-CZ" sz="2300" dirty="0">
                <a:latin typeface="Arial "/>
              </a:rPr>
              <a:t> </a:t>
            </a:r>
            <a:r>
              <a:rPr lang="cs-CZ" sz="2300" dirty="0" err="1">
                <a:latin typeface="Arial "/>
              </a:rPr>
              <a:t>thyreoglossus</a:t>
            </a:r>
            <a:r>
              <a:rPr lang="cs-CZ" sz="2300" dirty="0">
                <a:latin typeface="Arial "/>
              </a:rPr>
              <a:t> je dočasný vývod, který se během nitroděložního vývoje štítné žlázy vyvíjí z kořene jazyka (</a:t>
            </a:r>
            <a:r>
              <a:rPr lang="cs-CZ" sz="2300" dirty="0" err="1">
                <a:latin typeface="Arial "/>
              </a:rPr>
              <a:t>foramen</a:t>
            </a:r>
            <a:r>
              <a:rPr lang="cs-CZ" sz="2300" dirty="0">
                <a:latin typeface="Arial "/>
              </a:rPr>
              <a:t> </a:t>
            </a:r>
            <a:r>
              <a:rPr lang="cs-CZ" sz="2300" dirty="0" err="1">
                <a:latin typeface="Arial "/>
              </a:rPr>
              <a:t>caecum</a:t>
            </a:r>
            <a:r>
              <a:rPr lang="cs-CZ" sz="2300" dirty="0">
                <a:latin typeface="Arial "/>
              </a:rPr>
              <a:t>) směrem dolů k jejímu definitivnímu místu na krku</a:t>
            </a:r>
            <a:endParaRPr lang="cs-CZ" sz="2300" dirty="0">
              <a:latin typeface="Arial 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cs-CZ" sz="2100" i="1" dirty="0">
                <a:latin typeface="Arial 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Zdroj obrázku: </a:t>
            </a:r>
            <a:r>
              <a:rPr lang="en-US" sz="2100" i="1" dirty="0">
                <a:latin typeface="Arial 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Thyroglossal duct cysts: anatomy, embryology and treatment | Surgical and Radiologic Anatomy</a:t>
            </a:r>
            <a:endParaRPr lang="cs-CZ" sz="2100" i="1" dirty="0">
              <a:latin typeface="Arial 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59BC5F1-830C-4D62-8B1D-72F7581426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r="-65"/>
          <a:stretch/>
        </p:blipFill>
        <p:spPr>
          <a:xfrm>
            <a:off x="11225994" y="14520776"/>
            <a:ext cx="8237030" cy="447116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BC00E84-F01A-49C8-84DA-F0C19879AA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147" t="25804" r="27125" b="13939"/>
          <a:stretch/>
        </p:blipFill>
        <p:spPr>
          <a:xfrm>
            <a:off x="8098285" y="5407318"/>
            <a:ext cx="7222827" cy="598748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09B35A8-EE19-4ED8-BD09-C7E6F04C77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907" t="28170" r="33872" b="19818"/>
          <a:stretch/>
        </p:blipFill>
        <p:spPr>
          <a:xfrm>
            <a:off x="15612477" y="5412208"/>
            <a:ext cx="6563954" cy="5960301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77C6BB3-DEB3-4C4E-94C0-63118C8B3180}"/>
              </a:ext>
            </a:extLst>
          </p:cNvPr>
          <p:cNvCxnSpPr/>
          <p:nvPr/>
        </p:nvCxnSpPr>
        <p:spPr>
          <a:xfrm>
            <a:off x="16658340" y="8861804"/>
            <a:ext cx="36896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5AD9F03-B4AD-4D11-ADB8-09BB4AD3F57A}"/>
              </a:ext>
            </a:extLst>
          </p:cNvPr>
          <p:cNvCxnSpPr/>
          <p:nvPr/>
        </p:nvCxnSpPr>
        <p:spPr>
          <a:xfrm>
            <a:off x="10652450" y="5811524"/>
            <a:ext cx="320842" cy="202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BD1D1B00-E35D-48E0-A7C7-436FEBB67BA8}"/>
              </a:ext>
            </a:extLst>
          </p:cNvPr>
          <p:cNvSpPr/>
          <p:nvPr/>
        </p:nvSpPr>
        <p:spPr>
          <a:xfrm>
            <a:off x="15384477" y="14498484"/>
            <a:ext cx="529389" cy="33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9A147469-C2EA-4D08-9C34-4DD4CB7275D5}"/>
              </a:ext>
            </a:extLst>
          </p:cNvPr>
          <p:cNvSpPr/>
          <p:nvPr/>
        </p:nvSpPr>
        <p:spPr>
          <a:xfrm>
            <a:off x="7985252" y="16550085"/>
            <a:ext cx="336884" cy="319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307CBF8-8E65-4B24-BBE1-89637087BED9}"/>
              </a:ext>
            </a:extLst>
          </p:cNvPr>
          <p:cNvSpPr/>
          <p:nvPr/>
        </p:nvSpPr>
        <p:spPr>
          <a:xfrm>
            <a:off x="11230052" y="14499481"/>
            <a:ext cx="324394" cy="3357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 Box 36">
            <a:extLst>
              <a:ext uri="{FF2B5EF4-FFF2-40B4-BE49-F238E27FC236}">
                <a16:creationId xmlns:a16="http://schemas.microsoft.com/office/drawing/2014/main" id="{D8A8820B-0617-43A9-96D0-BA84F329F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9214" y="4076988"/>
            <a:ext cx="6438857" cy="4929726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 algn="just">
              <a:spcBef>
                <a:spcPts val="1091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vyloučení metastáz z primární léze        ve  štítné žláze pacient byl následně indikován k totální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tyroidektomii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 krční disekcí oblasti VI. Výkon a pooperační průběh byl bez komplikací, s normální hybnosti hlasivek, bez poklesů hladiny vápníku. Histologicky byla zbylá tkáň štítné žlázy bez nádoru.</a:t>
            </a:r>
          </a:p>
          <a:p>
            <a:pPr marL="342900" indent="-342900" algn="just">
              <a:spcBef>
                <a:spcPts val="1091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Pacient byl pooperačně pro nález papilárního karcinomu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thyreoglossus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pT1b pN0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M0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indikován     k terapii radiojódem.  </a:t>
            </a:r>
            <a:endParaRPr lang="en-US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8534</TotalTime>
  <Words>521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</vt:lpstr>
      <vt:lpstr>Calibri</vt:lpstr>
      <vt:lpstr>Calibri Light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70</cp:revision>
  <dcterms:created xsi:type="dcterms:W3CDTF">2017-08-30T13:07:43Z</dcterms:created>
  <dcterms:modified xsi:type="dcterms:W3CDTF">2025-09-09T17:13:01Z</dcterms:modified>
</cp:coreProperties>
</file>