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>
      <p:cViewPr varScale="1">
        <p:scale>
          <a:sx n="22" d="100"/>
          <a:sy n="22" d="100"/>
        </p:scale>
        <p:origin x="100" y="352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pPr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Vojtová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Betka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Matyášek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Lazák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Klozar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Plzák J.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Klinika otorinolaryngologie a chirurgie hlavy a krku 1.LF UK a FN Motol</a:t>
            </a: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Chirurgická léčba </a:t>
            </a:r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retrolingvální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 obstrukce: RFITT vs. </a:t>
            </a:r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hyoidopexe</a:t>
            </a:r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0"/>
            <a:ext cx="6056869" cy="7238358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Obstrukční spánková apnoe</a:t>
            </a:r>
            <a:endParaRPr lang="en-US" altLang="cs-CZ" sz="1655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Chronické onemocnění charakterizované epizodami obstrukce horních cest dýchacích během spánku doprovázené poklesem saturace hemoglobinu kyslíkem v krvi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Diagnostika - anamnéza, dotazníky (ESS, Stop-BANG, lokální nález, spánková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monitorace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Terapie - konzervativní a chirurgická</a:t>
            </a: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Konzervativní - léčba přetlakem v dýchacích cestách (PAP), úprava životního stylu, polohová terapie,  mandibulární protraktory</a:t>
            </a: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Chirurgická - dle lokálního nálezu (jedno/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víceetážová</a:t>
            </a:r>
            <a:r>
              <a:rPr lang="cs-CZ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0676" y="4702631"/>
            <a:ext cx="6258043" cy="4009569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</a:p>
          <a:p>
            <a:pPr>
              <a:spcBef>
                <a:spcPct val="20000"/>
              </a:spcBef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Cílem této práce bylo porovnat účinnost dvou chirurgických přístupů zaměřených na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retrolingvální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oblast – radiofrekvenční ablace kořene jazyka (RFITT) 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hyoidopexe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kombinaci s UPPP. Posoudit jejich efekt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 hlediska změny apnoe–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hypopnoe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indexu (AHI) před a po operaci.</a:t>
            </a: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7" y="13331750"/>
            <a:ext cx="6056869" cy="647700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Retrospektivní studie 93 pacientů, do které byli zahrnuti pacienti, kteří podstoupili RFITT či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hyoidopexi</a:t>
            </a:r>
            <a:r>
              <a:rPr lang="cs-CZ" dirty="0">
                <a:latin typeface="Arial" pitchFamily="34" charset="0"/>
                <a:cs typeface="Arial" pitchFamily="34" charset="0"/>
              </a:rPr>
              <a:t> v kombinaci s UPPP po předchozí spánkové endoskopii (DISE) na našem pracovišti.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Hodnocenými parametry bylo AHI před výkonem a s odstupem 4-6 měsíců po jeho provedení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Účinnost terapie byla hodnocena dle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Sherových</a:t>
            </a:r>
            <a:r>
              <a:rPr lang="cs-CZ" dirty="0">
                <a:latin typeface="Arial" pitchFamily="34" charset="0"/>
                <a:cs typeface="Arial" pitchFamily="34" charset="0"/>
              </a:rPr>
              <a:t> kritérií, která definují úspěšnost jako snížení hodnoty AHI alespoň o 50 % a zároveň na hodnotu menší než 20.</a:t>
            </a: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404" y="4702631"/>
            <a:ext cx="14689280" cy="15693569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</a:t>
            </a:r>
          </a:p>
          <a:p>
            <a:pPr>
              <a:spcBef>
                <a:spcPts val="1091"/>
              </a:spcBef>
            </a:pPr>
            <a:r>
              <a:rPr lang="cs-CZ" altLang="cs-CZ" dirty="0">
                <a:latin typeface="Arial" panose="020B0604020202020204" pitchFamily="34" charset="0"/>
              </a:rPr>
              <a:t>Do souboru byli zahrnuti pacienti indikováni k chirurgickému řešení obstrukce HCD.</a:t>
            </a:r>
          </a:p>
          <a:p>
            <a:pPr>
              <a:spcBef>
                <a:spcPts val="1091"/>
              </a:spcBef>
            </a:pPr>
            <a:r>
              <a:rPr lang="cs-CZ" altLang="cs-CZ" dirty="0">
                <a:latin typeface="Arial" panose="020B0604020202020204" pitchFamily="34" charset="0"/>
              </a:rPr>
              <a:t>Byla zahrnuta data celkově 93 pacientů (80 mužů, 13 žen) s prokázanou OSA pomocí  limitované polygrafie.</a:t>
            </a:r>
          </a:p>
          <a:p>
            <a:pPr>
              <a:spcBef>
                <a:spcPts val="1091"/>
              </a:spcBef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Pacienti byli rozděleni do 2 skupin podle typu provedeného výkonu: UPPP+ RFITT (n=70) a UPPP + </a:t>
            </a:r>
            <a:r>
              <a:rPr lang="cs-CZ" altLang="cs-CZ" dirty="0" err="1">
                <a:latin typeface="Arial" panose="020B0604020202020204" pitchFamily="34" charset="0"/>
              </a:rPr>
              <a:t>hyoidopexe</a:t>
            </a:r>
            <a:r>
              <a:rPr lang="cs-CZ" altLang="cs-CZ" dirty="0">
                <a:latin typeface="Arial" panose="020B0604020202020204" pitchFamily="34" charset="0"/>
              </a:rPr>
              <a:t> (n=23).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U 87 pacientů (93,5%) došlo k redukci AHI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Standartní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Sherova</a:t>
            </a:r>
            <a:r>
              <a:rPr lang="cs-CZ" altLang="cs-CZ" dirty="0">
                <a:latin typeface="Arial" panose="020B0604020202020204" pitchFamily="34" charset="0"/>
              </a:rPr>
              <a:t> kritéria (redukce hodnoty AHI alespoň o 50% a hodnota AHI pod 20) – u skupiny UPPP+ RFITT byla kritéria splněna u 35 z 70 pacientů (50%) a u UPPP+ </a:t>
            </a:r>
            <a:r>
              <a:rPr lang="cs-CZ" altLang="cs-CZ" dirty="0" err="1">
                <a:latin typeface="Arial" panose="020B0604020202020204" pitchFamily="34" charset="0"/>
              </a:rPr>
              <a:t>hyoidopexe</a:t>
            </a:r>
            <a:r>
              <a:rPr lang="cs-CZ" altLang="cs-CZ" dirty="0">
                <a:latin typeface="Arial" panose="020B0604020202020204" pitchFamily="34" charset="0"/>
              </a:rPr>
              <a:t> splněna u 15 z 23 pacientů (65,2%).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Zajimavým</a:t>
            </a:r>
            <a:r>
              <a:rPr lang="cs-CZ" altLang="cs-CZ" dirty="0">
                <a:latin typeface="Arial" panose="020B0604020202020204" pitchFamily="34" charset="0"/>
              </a:rPr>
              <a:t> výsledkem byl průměrný pokles AHI: UPPP+ RFITT o 10,1 bodu vs. UPPP + </a:t>
            </a:r>
            <a:r>
              <a:rPr lang="cs-CZ" altLang="cs-CZ" dirty="0" err="1">
                <a:latin typeface="Arial" panose="020B0604020202020204" pitchFamily="34" charset="0"/>
              </a:rPr>
              <a:t>hyoidopexe</a:t>
            </a:r>
            <a:r>
              <a:rPr lang="cs-CZ" altLang="cs-CZ" dirty="0">
                <a:latin typeface="Arial" panose="020B0604020202020204" pitchFamily="34" charset="0"/>
              </a:rPr>
              <a:t> o 18,5 bodu.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Ve srovnání se zahraniční literaturou se úspěšnost léčby dle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Sherových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kritérií při použití radiofrekvenční termoterapie kořene jazyka jako součásti víceúrovňové chirurgie pro OSAS pohybuje od 33 do 59 % (1).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našem souboru je to 50 %.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Naše výsledky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hyoidopexe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(úspěšnost 65,2 %) převyšují údaje uváděné v zahraniční literatuře, kde je účinnost chirurgické fixace jazylky (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hyoid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suspension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 uváděna kolem 50% (2).</a:t>
            </a:r>
            <a:endParaRPr 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dirty="0">
                <a:latin typeface="Arial" pitchFamily="34" charset="0"/>
                <a:cs typeface="Arial" pitchFamily="34" charset="0"/>
              </a:rPr>
              <a:t> Vyšší míru úspěšnosti v našem souboru lze pravděpodobně přičíst zavedení předoperační spánkové endoskopie (DISE) před každým chirurgickým výkonem. Zlepšuje identifikaci lokalizace obstrukce a umožňuje tím optimalizaci chirurgického postupu. V udávané zahraniční studii (2) tato diagnostická metoda nebyla standardně použita.</a:t>
            </a:r>
            <a:endParaRPr lang="cs-CZ" altLang="cs-CZ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3651" y="9485080"/>
            <a:ext cx="6258043" cy="508817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 </a:t>
            </a:r>
          </a:p>
          <a:p>
            <a:pPr>
              <a:spcBef>
                <a:spcPct val="20000"/>
              </a:spcBef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Obě metody vedly k výrazné redukci AHI u většiny pacientů (93,5 %). </a:t>
            </a:r>
          </a:p>
          <a:p>
            <a:pPr>
              <a:spcBef>
                <a:spcPct val="20000"/>
              </a:spcBef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 hlediska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Sherových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kritérií dosáhla vyšší účinnosti skupina UPPP +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hyoidopexe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(65,2 %). </a:t>
            </a:r>
          </a:p>
          <a:p>
            <a:pPr>
              <a:spcBef>
                <a:spcPct val="20000"/>
              </a:spcBef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 této skupiny byl také zaznamenám vyšší průměrný pokles AHI, což naznačuje její vysokou účinnost při indikaci zejména u středně těžké či těžké OSA. </a:t>
            </a:r>
            <a:endParaRPr lang="cs-CZ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6502" y="18798989"/>
            <a:ext cx="6258043" cy="158675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MUDr. Vojtová Michaela</a:t>
            </a:r>
          </a:p>
          <a:p>
            <a:pPr>
              <a:spcBef>
                <a:spcPct val="20000"/>
              </a:spcBef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michaela.vojtova@fnmotol.cz </a:t>
            </a:r>
          </a:p>
          <a:p>
            <a:pPr>
              <a:spcBef>
                <a:spcPct val="20000"/>
              </a:spcBef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Klinika otorinolaryngologie a chirurgie hlavy a krku 1.LF UK a FN Motol </a:t>
            </a:r>
            <a:r>
              <a:rPr lang="en-AU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1380" y="8576648"/>
            <a:ext cx="1977053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en-AU" altLang="cs-CZ" i="1" dirty="0"/>
          </a:p>
        </p:txBody>
      </p:sp>
      <p:sp>
        <p:nvSpPr>
          <p:cNvPr id="2" name="AutoShape 2" descr="Výstupní obrázek">
            <a:extLst>
              <a:ext uri="{FF2B5EF4-FFF2-40B4-BE49-F238E27FC236}">
                <a16:creationId xmlns:a16="http://schemas.microsoft.com/office/drawing/2014/main" id="{39C81F50-7E34-0E0E-199F-8691E83B31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84413" y="105394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" name="Obrázek 8" descr="Obsah obrázku text, snímek obrazovky, Vykreslený graf, řada/pruh&#10;&#10;Obsah generovaný pomocí AI může být nesprávný.">
            <a:extLst>
              <a:ext uri="{FF2B5EF4-FFF2-40B4-BE49-F238E27FC236}">
                <a16:creationId xmlns:a16="http://schemas.microsoft.com/office/drawing/2014/main" id="{040EEDC3-1958-2900-E94B-9086A108B0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638" y="10802361"/>
            <a:ext cx="8823062" cy="5234207"/>
          </a:xfrm>
          <a:prstGeom prst="rect">
            <a:avLst/>
          </a:prstGeom>
        </p:spPr>
      </p:pic>
      <p:sp>
        <p:nvSpPr>
          <p:cNvPr id="14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47535" y="15658271"/>
            <a:ext cx="6258043" cy="289867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Zdroje</a:t>
            </a: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cs-CZ" sz="1600" dirty="0" err="1">
                <a:latin typeface="Arial" pitchFamily="34" charset="0"/>
                <a:cs typeface="Arial" pitchFamily="34" charset="0"/>
              </a:rPr>
              <a:t>Farrar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J.,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Ryan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J., Oliver, E.,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Gillespie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 M. B.: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Radiofrequency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ablation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treatment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of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obstructive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sleep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apnea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: a meta-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analysis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Laryngoscope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roč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118, 2008, s. 1878-1883.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cs-CZ" sz="1600" dirty="0">
                <a:latin typeface="Arial" pitchFamily="34" charset="0"/>
                <a:cs typeface="Arial" pitchFamily="34" charset="0"/>
              </a:rPr>
              <a:t>Verse T,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Baisch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A,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Maurer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JT,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Stuck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BA,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Hörmann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K.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Multilevel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surgery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obstructive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sleep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apnea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short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-term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results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Otolaryngol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Head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Neck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Surg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. 2006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Apr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;134(4):571-7. </a:t>
            </a:r>
            <a:r>
              <a:rPr lang="cs-CZ" sz="1600" dirty="0" err="1">
                <a:latin typeface="Arial" pitchFamily="34" charset="0"/>
                <a:cs typeface="Arial" pitchFamily="34" charset="0"/>
              </a:rPr>
              <a:t>doi</a:t>
            </a:r>
            <a:r>
              <a:rPr lang="cs-CZ" sz="1600" dirty="0">
                <a:latin typeface="Arial" pitchFamily="34" charset="0"/>
                <a:cs typeface="Arial" pitchFamily="34" charset="0"/>
              </a:rPr>
              <a:t>: 10.1016/j.otohns.2005.10.062. PMID: 16564374.</a:t>
            </a:r>
            <a:endParaRPr lang="cs-CZ" altLang="cs-CZ" sz="1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AutoNum type="arabicPeriod"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1600" b="1" dirty="0">
              <a:solidFill>
                <a:srgbClr val="F15A22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</a:pPr>
            <a:r>
              <a:rPr lang="cs-CZ" altLang="cs-CZ" sz="2400" b="1" dirty="0">
                <a:solidFill>
                  <a:srgbClr val="F15A22"/>
                </a:solidFill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9159</TotalTime>
  <Words>684</Words>
  <Application>Microsoft Office PowerPoint</Application>
  <PresentationFormat>Custom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Monotype Sorts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152</cp:revision>
  <dcterms:created xsi:type="dcterms:W3CDTF">2017-08-30T13:07:43Z</dcterms:created>
  <dcterms:modified xsi:type="dcterms:W3CDTF">2025-09-09T17:35:22Z</dcterms:modified>
</cp:coreProperties>
</file>