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41">
          <p15:clr>
            <a:srgbClr val="A4A3A4"/>
          </p15:clr>
        </p15:guide>
        <p15:guide id="2" pos="957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6327"/>
  </p:normalViewPr>
  <p:slideViewPr>
    <p:cSldViewPr snapToGrid="0">
      <p:cViewPr varScale="1">
        <p:scale>
          <a:sx n="22" d="100"/>
          <a:sy n="22" d="100"/>
        </p:scale>
        <p:origin x="100" y="352"/>
      </p:cViewPr>
      <p:guideLst>
        <p:guide orient="horz" pos="6741"/>
        <p:guide pos="95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09-Sep-25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4353" y="1143000"/>
            <a:ext cx="4369294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1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5"/>
            </a:lvl1pPr>
            <a:lvl2pPr marL="1425575" indent="0" algn="ctr">
              <a:buNone/>
              <a:defRPr sz="6235"/>
            </a:lvl2pPr>
            <a:lvl3pPr marL="2851150" indent="0" algn="ctr">
              <a:buNone/>
              <a:defRPr sz="5615"/>
            </a:lvl3pPr>
            <a:lvl4pPr marL="4276725" indent="0" algn="ctr">
              <a:buNone/>
              <a:defRPr sz="4990"/>
            </a:lvl4pPr>
            <a:lvl5pPr marL="5702300" indent="0" algn="ctr">
              <a:buNone/>
              <a:defRPr sz="4990"/>
            </a:lvl5pPr>
            <a:lvl6pPr marL="7127875" indent="0" algn="ctr">
              <a:buNone/>
              <a:defRPr sz="4990"/>
            </a:lvl6pPr>
            <a:lvl7pPr marL="8553450" indent="0" algn="ctr">
              <a:buNone/>
              <a:defRPr sz="4990"/>
            </a:lvl7pPr>
            <a:lvl8pPr marL="9979025" indent="0" algn="ctr">
              <a:buNone/>
              <a:defRPr sz="4990"/>
            </a:lvl8pPr>
            <a:lvl9pPr marL="11404600" indent="0" algn="ctr">
              <a:buNone/>
              <a:defRPr sz="499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1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5">
                <a:solidFill>
                  <a:schemeClr val="tx1"/>
                </a:solidFill>
              </a:defRPr>
            </a:lvl1pPr>
            <a:lvl2pPr marL="1425575" indent="0">
              <a:buNone/>
              <a:defRPr sz="6235">
                <a:solidFill>
                  <a:schemeClr val="tx1">
                    <a:tint val="75000"/>
                  </a:schemeClr>
                </a:solidFill>
              </a:defRPr>
            </a:lvl2pPr>
            <a:lvl3pPr marL="2851150" indent="0">
              <a:buNone/>
              <a:defRPr sz="5615">
                <a:solidFill>
                  <a:schemeClr val="tx1">
                    <a:tint val="75000"/>
                  </a:schemeClr>
                </a:solidFill>
              </a:defRPr>
            </a:lvl3pPr>
            <a:lvl4pPr marL="42767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4pPr>
            <a:lvl5pPr marL="57023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5pPr>
            <a:lvl6pPr marL="712787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6pPr>
            <a:lvl7pPr marL="855345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7pPr>
            <a:lvl8pPr marL="99790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8pPr>
            <a:lvl9pPr marL="114046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80"/>
            </a:lvl1pPr>
            <a:lvl2pPr>
              <a:defRPr sz="8730"/>
            </a:lvl2pPr>
            <a:lvl3pPr>
              <a:defRPr sz="7485"/>
            </a:lvl3pPr>
            <a:lvl4pPr>
              <a:defRPr sz="6235"/>
            </a:lvl4pPr>
            <a:lvl5pPr>
              <a:defRPr sz="6235"/>
            </a:lvl5pPr>
            <a:lvl6pPr>
              <a:defRPr sz="6235"/>
            </a:lvl6pPr>
            <a:lvl7pPr>
              <a:defRPr sz="6235"/>
            </a:lvl7pPr>
            <a:lvl8pPr>
              <a:defRPr sz="6235"/>
            </a:lvl8pPr>
            <a:lvl9pPr>
              <a:defRPr sz="6235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80"/>
            </a:lvl1pPr>
            <a:lvl2pPr marL="1425575" indent="0">
              <a:buNone/>
              <a:defRPr sz="8730"/>
            </a:lvl2pPr>
            <a:lvl3pPr marL="2851150" indent="0">
              <a:buNone/>
              <a:defRPr sz="7485"/>
            </a:lvl3pPr>
            <a:lvl4pPr marL="4276725" indent="0">
              <a:buNone/>
              <a:defRPr sz="6235"/>
            </a:lvl4pPr>
            <a:lvl5pPr marL="5702300" indent="0">
              <a:buNone/>
              <a:defRPr sz="6235"/>
            </a:lvl5pPr>
            <a:lvl6pPr marL="7127875" indent="0">
              <a:buNone/>
              <a:defRPr sz="6235"/>
            </a:lvl6pPr>
            <a:lvl7pPr marL="8553450" indent="0">
              <a:buNone/>
              <a:defRPr sz="6235"/>
            </a:lvl7pPr>
            <a:lvl8pPr marL="9979025" indent="0">
              <a:buNone/>
              <a:defRPr sz="6235"/>
            </a:lvl8pPr>
            <a:lvl9pPr marL="11404600" indent="0">
              <a:buNone/>
              <a:defRPr sz="6235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851150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3105" indent="-713105" algn="l" defTabSz="2851150" rtl="0" eaLnBrk="1" latinLnBrk="0" hangingPunct="1">
        <a:lnSpc>
          <a:spcPct val="90000"/>
        </a:lnSpc>
        <a:spcBef>
          <a:spcPts val="3120"/>
        </a:spcBef>
        <a:buFont typeface="Arial" panose="020B0604020202020204" pitchFamily="34" charset="0"/>
        <a:buChar char="•"/>
        <a:defRPr sz="8730" kern="1200">
          <a:solidFill>
            <a:schemeClr val="tx1"/>
          </a:solidFill>
          <a:latin typeface="+mn-lt"/>
          <a:ea typeface="+mn-ea"/>
          <a:cs typeface="+mn-cs"/>
        </a:defRPr>
      </a:lvl1pPr>
      <a:lvl2pPr marL="21386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7485" kern="1200">
          <a:solidFill>
            <a:schemeClr val="tx1"/>
          </a:solidFill>
          <a:latin typeface="+mn-lt"/>
          <a:ea typeface="+mn-ea"/>
          <a:cs typeface="+mn-cs"/>
        </a:defRPr>
      </a:lvl2pPr>
      <a:lvl3pPr marL="35642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6235" kern="1200">
          <a:solidFill>
            <a:schemeClr val="tx1"/>
          </a:solidFill>
          <a:latin typeface="+mn-lt"/>
          <a:ea typeface="+mn-ea"/>
          <a:cs typeface="+mn-cs"/>
        </a:defRPr>
      </a:lvl3pPr>
      <a:lvl4pPr marL="49898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64154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8409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92665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106921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21177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1pPr>
      <a:lvl2pPr marL="14255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2pPr>
      <a:lvl3pPr marL="28511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3pPr>
      <a:lvl4pPr marL="42767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57023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1278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85534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99790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14046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197019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Šebestová K.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1,2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Lukeš P.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1,2</a:t>
            </a:r>
            <a:r>
              <a:rPr lang="cs-CZ" altLang="nl-NL" sz="3800" b="1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, Kubeš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2</a:t>
            </a:r>
            <a:r>
              <a:rPr lang="cs-CZ" altLang="nl-NL" sz="3800" b="1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, Kalfeřt D.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, Plzák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1</a:t>
            </a:r>
            <a:endParaRPr lang="cs-CZ" altLang="nl-NL" sz="3800" b="1" dirty="0">
              <a:solidFill>
                <a:srgbClr val="F15922"/>
              </a:solidFill>
              <a:latin typeface="Arial Bold" panose="020B0604020202020204" charset="0"/>
              <a:cs typeface="Arial Bold" panose="020B060402020202020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Klinika otorinolaryngologie a chirurgie hlavy a krku 1.LF UK a FN Motol; 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Proton therapy center Czech s. r. o.</a:t>
            </a:r>
            <a:endParaRPr lang="en-GB" altLang="nl-NL" sz="2700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269046" y="309299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Protonová terapie maligních nádorů slinných žláz </a:t>
            </a: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/>
          <p:cNvSpPr txBox="1">
            <a:spLocks noChangeArrowheads="1"/>
          </p:cNvSpPr>
          <p:nvPr/>
        </p:nvSpPr>
        <p:spPr bwMode="auto">
          <a:xfrm>
            <a:off x="836930" y="4702810"/>
            <a:ext cx="6057900" cy="734822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indent="0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None/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</a:t>
            </a:r>
          </a:p>
          <a:p>
            <a:pPr marL="457200" indent="-457200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karcinomy slinných žláz (MSGC) zastupují 8 % všech malignit v oblasti hlavy a krku</a:t>
            </a:r>
          </a:p>
          <a:p>
            <a:pPr marL="457200" indent="-457200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metodou první volby léčby je </a:t>
            </a:r>
            <a:r>
              <a:rPr lang="cs-CZ" altLang="cs-CZ" b="1" dirty="0">
                <a:solidFill>
                  <a:schemeClr val="tx1"/>
                </a:solidFill>
                <a:latin typeface="Arial Bold" panose="020B0604020202020204" charset="0"/>
                <a:cs typeface="Arial Bold" panose="020B0604020202020204" charset="0"/>
              </a:rPr>
              <a:t>chirurgická terapie, ev. v kombinaci s adjuvantní radioterapií</a:t>
            </a:r>
          </a:p>
          <a:p>
            <a:pPr marL="457200" indent="-457200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standartně bývala indikována fotonová terapie jako adjuvantní léčba</a:t>
            </a:r>
          </a:p>
          <a:p>
            <a:pPr marL="457200" indent="-457200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b="1" dirty="0">
                <a:solidFill>
                  <a:schemeClr val="tx1"/>
                </a:solidFill>
                <a:latin typeface="Arial Bold" panose="020B0604020202020204" charset="0"/>
                <a:cs typeface="Arial Bold" panose="020B0604020202020204" charset="0"/>
              </a:rPr>
              <a:t>v poslední době je stále častěji zvažována terapie protonovým svazkem,</a:t>
            </a: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 je prezentována jako šetrnější a cílenější způsob částicové radiační onkologické terapie využívající Braggova vrcholu  </a:t>
            </a:r>
            <a:b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- většina energie je předána na konci doletu částic, tudíž méně než fotonová terapie ovlivňuje struktury v okolí</a:t>
            </a:r>
          </a:p>
          <a:p>
            <a:pPr marL="342900" indent="-342900">
              <a:spcBef>
                <a:spcPts val="1090"/>
              </a:spcBef>
              <a:buClr>
                <a:srgbClr val="008BD2"/>
              </a:buClr>
              <a:buSzPct val="130000"/>
              <a:buFont typeface="Arial" panose="020B0604020202020204" pitchFamily="34" charset="0"/>
              <a:buChar char="•"/>
            </a:pPr>
            <a:endParaRPr lang="cs-CZ" altLang="cs-C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" name="Text Box 36"/>
          <p:cNvSpPr txBox="1">
            <a:spLocks noChangeArrowheads="1"/>
          </p:cNvSpPr>
          <p:nvPr/>
        </p:nvSpPr>
        <p:spPr bwMode="auto">
          <a:xfrm>
            <a:off x="23167340" y="4702810"/>
            <a:ext cx="6257925" cy="3717925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600" b="1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Cíl studie</a:t>
            </a:r>
          </a:p>
          <a:p>
            <a:pPr>
              <a:spcBef>
                <a:spcPct val="20000"/>
              </a:spcBef>
            </a:pPr>
            <a:r>
              <a:rPr lang="cs-CZ" altLang="cs-CZ" sz="2000" b="1" dirty="0">
                <a:solidFill>
                  <a:srgbClr val="F15922"/>
                </a:solidFill>
                <a:latin typeface="Arial Bold" panose="020B0604020202020204" charset="0"/>
                <a:cs typeface="Arial Bold" panose="020B0604020202020204" charset="0"/>
              </a:rPr>
              <a:t>zodpovědět následující otázky:</a:t>
            </a:r>
          </a:p>
          <a:p>
            <a:pPr marL="342900" indent="-342900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je terapie protonovým svazkem účinnou modalitou v léčbě MSGC?</a:t>
            </a:r>
          </a:p>
          <a:p>
            <a:pPr marL="342900" indent="-342900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jaké jsou nejčastější známky pozdní toxicity při protonové léčbě slinných žláz?</a:t>
            </a:r>
          </a:p>
          <a:p>
            <a:pPr marL="342900" indent="-342900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liší se od projevů způsobených terapií fotony?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cs-CZ" altLang="cs-CZ" dirty="0">
              <a:latin typeface="Arial" panose="020B0604020202020204" pitchFamily="34" charset="0"/>
            </a:endParaRPr>
          </a:p>
        </p:txBody>
      </p:sp>
      <p:sp>
        <p:nvSpPr>
          <p:cNvPr id="52" name="Text Box 37"/>
          <p:cNvSpPr txBox="1">
            <a:spLocks noChangeArrowheads="1"/>
          </p:cNvSpPr>
          <p:nvPr/>
        </p:nvSpPr>
        <p:spPr bwMode="auto">
          <a:xfrm>
            <a:off x="839316" y="12303914"/>
            <a:ext cx="6056630" cy="8719133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 </a:t>
            </a: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retrospektivní studie - 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soubor 43 pacientů </a:t>
            </a:r>
            <a:r>
              <a:rPr lang="cs-CZ" altLang="cs-CZ" sz="2400" b="1" dirty="0">
                <a:latin typeface="Arial" panose="020B0604020202020204" pitchFamily="34" charset="0"/>
              </a:rPr>
              <a:t>indikovaných k protonové terapii v letech 2012-2022 ve FN Motol</a:t>
            </a:r>
            <a:endParaRPr lang="cs-CZ" altLang="cs-CZ" sz="2400" dirty="0">
              <a:latin typeface="Arial" panose="020B0604020202020204" pitchFamily="34" charset="0"/>
            </a:endParaRPr>
          </a:p>
          <a:p>
            <a:pPr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en-GB" sz="2400" b="1" dirty="0">
                <a:latin typeface="Arial Bold" panose="020B0604020202020204" charset="0"/>
                <a:cs typeface="Arial Bold" panose="020B0604020202020204" charset="0"/>
              </a:rPr>
              <a:t>zahrnující kritéria:</a:t>
            </a:r>
            <a:r>
              <a:rPr lang="cs-CZ" altLang="en-GB" sz="2400" dirty="0">
                <a:latin typeface="Arial" panose="020B0604020202020204" pitchFamily="34" charset="0"/>
              </a:rPr>
              <a:t> </a:t>
            </a:r>
          </a:p>
          <a:p>
            <a:pPr lvl="1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en-GB" sz="2400" dirty="0">
                <a:latin typeface="Arial" panose="020B0604020202020204" pitchFamily="34" charset="0"/>
              </a:rPr>
              <a:t>primární zhoubné nádory velkých slinných žláz (glandula parotis, glandula submandibularis)</a:t>
            </a:r>
          </a:p>
          <a:p>
            <a:pPr lvl="1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en-GB" sz="2400" dirty="0">
                <a:latin typeface="Arial" panose="020B0604020202020204" pitchFamily="34" charset="0"/>
              </a:rPr>
              <a:t>primární i adjuvantní onkologická terapie</a:t>
            </a:r>
            <a:endParaRPr lang="en-GB" altLang="cs-CZ" sz="2400" dirty="0">
              <a:latin typeface="Arial" panose="020B0604020202020204" pitchFamily="34" charset="0"/>
            </a:endParaRPr>
          </a:p>
          <a:p>
            <a:pPr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400" b="1" dirty="0" err="1">
                <a:latin typeface="Arial Bold" panose="020B0604020202020204" charset="0"/>
                <a:cs typeface="Arial Bold" panose="020B0604020202020204" charset="0"/>
              </a:rPr>
              <a:t>vylučující</a:t>
            </a:r>
            <a:r>
              <a:rPr lang="en-GB" altLang="cs-CZ" sz="2400" b="1" dirty="0">
                <a:latin typeface="Arial Bold" panose="020B0604020202020204" charset="0"/>
                <a:cs typeface="Arial Bold" panose="020B0604020202020204" charset="0"/>
              </a:rPr>
              <a:t> </a:t>
            </a:r>
            <a:r>
              <a:rPr lang="en-GB" altLang="cs-CZ" sz="2400" b="1" dirty="0" err="1">
                <a:latin typeface="Arial Bold" panose="020B0604020202020204" charset="0"/>
                <a:cs typeface="Arial Bold" panose="020B0604020202020204" charset="0"/>
              </a:rPr>
              <a:t>kritéria</a:t>
            </a:r>
          </a:p>
          <a:p>
            <a:pPr lvl="1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en-GB" sz="2400" dirty="0">
                <a:latin typeface="Arial" panose="020B0604020202020204" pitchFamily="34" charset="0"/>
              </a:rPr>
              <a:t>histologie: </a:t>
            </a:r>
            <a:r>
              <a:rPr lang="cs-CZ" altLang="en-GB" sz="2400" dirty="0" err="1">
                <a:latin typeface="Arial" panose="020B0604020202020204" pitchFamily="34" charset="0"/>
              </a:rPr>
              <a:t>dlaždicobuněčný</a:t>
            </a:r>
            <a:r>
              <a:rPr lang="cs-CZ" altLang="en-GB" sz="2400" dirty="0">
                <a:latin typeface="Arial" panose="020B0604020202020204" pitchFamily="34" charset="0"/>
              </a:rPr>
              <a:t> karcinom, melanom  = potenciální možné metastázy kožních nádorů</a:t>
            </a:r>
          </a:p>
          <a:p>
            <a:pPr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en-GB" sz="2400" dirty="0">
                <a:latin typeface="Arial" panose="020B0604020202020204" pitchFamily="34" charset="0"/>
              </a:rPr>
              <a:t>bylo analyzováno pětileté přežití (Kaplan-</a:t>
            </a:r>
            <a:r>
              <a:rPr lang="cs-CZ" altLang="en-GB" sz="2400" dirty="0" err="1">
                <a:latin typeface="Arial" panose="020B0604020202020204" pitchFamily="34" charset="0"/>
              </a:rPr>
              <a:t>Meierova</a:t>
            </a:r>
            <a:r>
              <a:rPr lang="cs-CZ" altLang="en-GB" sz="2400" dirty="0">
                <a:latin typeface="Arial" panose="020B0604020202020204" pitchFamily="34" charset="0"/>
              </a:rPr>
              <a:t> křivka) a pozdní toxicita (škála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RTOG/EORTC LATE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Radiation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Morbidity)</a:t>
            </a:r>
            <a:endParaRPr lang="en-GB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None/>
            </a:pPr>
            <a:endParaRPr lang="en-GB" altLang="cs-CZ" dirty="0">
              <a:latin typeface="Arial" panose="020B0604020202020204" pitchFamily="34" charset="0"/>
            </a:endParaRPr>
          </a:p>
          <a:p>
            <a:pPr marL="0" indent="0">
              <a:spcBef>
                <a:spcPts val="1090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None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/>
          <p:cNvSpPr txBox="1">
            <a:spLocks noChangeArrowheads="1"/>
          </p:cNvSpPr>
          <p:nvPr/>
        </p:nvSpPr>
        <p:spPr bwMode="auto">
          <a:xfrm>
            <a:off x="7692659" y="4639766"/>
            <a:ext cx="14689280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indent="0" algn="l">
              <a:spcBef>
                <a:spcPct val="20000"/>
              </a:spcBef>
              <a:buNone/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</a:t>
            </a:r>
            <a:endParaRPr lang="cs-CZ" altLang="en-GB" sz="1655" i="1" dirty="0">
              <a:latin typeface="Arial" panose="020B0604020202020204" pitchFamily="34" charset="0"/>
            </a:endParaRPr>
          </a:p>
        </p:txBody>
      </p:sp>
      <p:sp>
        <p:nvSpPr>
          <p:cNvPr id="62" name="Text Box 40"/>
          <p:cNvSpPr txBox="1">
            <a:spLocks noChangeArrowheads="1"/>
          </p:cNvSpPr>
          <p:nvPr/>
        </p:nvSpPr>
        <p:spPr bwMode="auto">
          <a:xfrm>
            <a:off x="23180040" y="8999562"/>
            <a:ext cx="6257925" cy="8275183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 </a:t>
            </a:r>
          </a:p>
          <a:p>
            <a:pPr marL="342900" indent="-342900" algn="l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chirurgické řešení společně s adjuvantním ozářením protonovými svazky je účinnou terapií MSGC</a:t>
            </a:r>
          </a:p>
          <a:p>
            <a:pPr marL="342900" indent="-342900" algn="l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5-leté přežití bylo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u pacientů s adjuvantní léčbou protony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60 %</a:t>
            </a:r>
            <a:endParaRPr lang="cs-CZ" alt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dle dostupné literatury se 5-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leté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přežití při adjuvantní terapii fotony pohybuje v rozmezí 53-67 %, účinnost fotonové terapie je srovnatelná s účinností protonové terapie ve zkoumaném souboru</a:t>
            </a:r>
          </a:p>
          <a:p>
            <a:pPr marL="342900" indent="-342900" algn="l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salivární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karcinomy jsou heterogenní skupinou onemocnění, odpověď jednotlivých histologických typů na protonovou léčbu je předmětem dalšího výzkumu</a:t>
            </a:r>
          </a:p>
          <a:p>
            <a:pPr marL="342900" indent="-342900" algn="l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nejčastějším projevem pozdní toxicity je postradiační fibróza a dermatitida, narozdíl od fotonové terapie, kde dle aktuálně dostupných zdrojů dominuje dysfagie a xerostomie</a:t>
            </a:r>
          </a:p>
          <a:p>
            <a:pPr algn="l">
              <a:spcBef>
                <a:spcPct val="50000"/>
              </a:spcBef>
            </a:pPr>
            <a:endParaRPr lang="cs-CZ" altLang="nl-N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cs-CZ" altLang="nl-NL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3" name="Text Box 41"/>
          <p:cNvSpPr txBox="1">
            <a:spLocks noChangeArrowheads="1"/>
          </p:cNvSpPr>
          <p:nvPr/>
        </p:nvSpPr>
        <p:spPr bwMode="auto">
          <a:xfrm>
            <a:off x="23178238" y="17721082"/>
            <a:ext cx="6257925" cy="254762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</a:t>
            </a:r>
            <a:endParaRPr lang="en-US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GB" altLang="cs-CZ" sz="2100" i="1" dirty="0" err="1">
                <a:latin typeface="Arial" panose="020B0604020202020204" pitchFamily="34" charset="0"/>
              </a:rPr>
              <a:t>Práce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byla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podpořena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grantem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br>
              <a:rPr lang="en-GB" altLang="cs-CZ" sz="2100" i="1" dirty="0">
                <a:latin typeface="Arial" panose="020B0604020202020204" pitchFamily="34" charset="0"/>
              </a:rPr>
            </a:br>
            <a:r>
              <a:rPr sz="2100" i="1" dirty="0">
                <a:latin typeface="Arial" panose="020B0604020202020204" pitchFamily="34" charset="0"/>
              </a:rPr>
              <a:t>AZV NU23-03-00557 a Cooperatio Surg</a:t>
            </a:r>
            <a:r>
              <a:rPr lang="cs-CZ" sz="2100" i="1" dirty="0">
                <a:latin typeface="Arial" panose="020B0604020202020204" pitchFamily="34" charset="0"/>
              </a:rPr>
              <a:t>ical Disciplines.</a:t>
            </a:r>
            <a:endParaRPr lang="cs-CZ" altLang="nl-NL" sz="2100" b="1" dirty="0">
              <a:solidFill>
                <a:srgbClr val="F159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cs-CZ" altLang="nl-NL" sz="2100" dirty="0">
                <a:solidFill>
                  <a:schemeClr val="tx1"/>
                </a:solidFill>
                <a:latin typeface="Arial" panose="020B0604020202020204" pitchFamily="34" charset="0"/>
              </a:rPr>
              <a:t>kontakt: karolina.sebestova@fnmotol.cz</a:t>
            </a:r>
          </a:p>
          <a:p>
            <a:pPr>
              <a:spcBef>
                <a:spcPct val="50000"/>
              </a:spcBef>
            </a:pPr>
            <a:r>
              <a:rPr lang="en-AU" altLang="cs-CZ" sz="1655" dirty="0">
                <a:latin typeface="Arial" panose="020B0604020202020204" pitchFamily="34" charset="0"/>
              </a:rPr>
              <a:t> </a:t>
            </a:r>
            <a:endParaRPr lang="en-US" altLang="cs-CZ" sz="1655" dirty="0">
              <a:latin typeface="Arial" panose="020B0604020202020204" pitchFamily="34" charset="0"/>
            </a:endParaRPr>
          </a:p>
        </p:txBody>
      </p:sp>
      <p:sp>
        <p:nvSpPr>
          <p:cNvPr id="65" name="Text Box 73"/>
          <p:cNvSpPr txBox="1">
            <a:spLocks noChangeArrowheads="1"/>
          </p:cNvSpPr>
          <p:nvPr/>
        </p:nvSpPr>
        <p:spPr bwMode="auto">
          <a:xfrm>
            <a:off x="7873365" y="11530965"/>
            <a:ext cx="845375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cs-CZ" altLang="en-AU" i="1" dirty="0"/>
              <a:t>Obr. 1 - Distribuce radiační dávky v ozařované oblasti (cíl: glandula parotis + ipsilaterální krční uzliny), převzato z: researchgate.net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635970" y="2109470"/>
            <a:ext cx="3709670" cy="17932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3940" y="2102485"/>
            <a:ext cx="1771650" cy="1800225"/>
          </a:xfrm>
          <a:prstGeom prst="rect">
            <a:avLst/>
          </a:prstGeom>
        </p:spPr>
      </p:pic>
      <p:sp>
        <p:nvSpPr>
          <p:cNvPr id="15" name="Text Box 73"/>
          <p:cNvSpPr txBox="1">
            <a:spLocks noChangeArrowheads="1"/>
          </p:cNvSpPr>
          <p:nvPr/>
        </p:nvSpPr>
        <p:spPr bwMode="auto">
          <a:xfrm>
            <a:off x="7819390" y="16055340"/>
            <a:ext cx="7127240" cy="105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cs-CZ" altLang="en-AU" i="1" dirty="0"/>
              <a:t>Graf 2 - Kaplan-Meierova křivka přežití pacientů léčných primární a adjuvantní onkologickou léčbou protonovým zářením</a:t>
            </a:r>
          </a:p>
        </p:txBody>
      </p:sp>
      <p:graphicFrame>
        <p:nvGraphicFramePr>
          <p:cNvPr id="23" name="Table 22"/>
          <p:cNvGraphicFramePr/>
          <p:nvPr/>
        </p:nvGraphicFramePr>
        <p:xfrm>
          <a:off x="7861300" y="6303645"/>
          <a:ext cx="8465820" cy="5065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5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 dirty="0" err="1"/>
                        <a:t>celkem</a:t>
                      </a:r>
                      <a:r>
                        <a:rPr lang="en-US" sz="2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43</a:t>
                      </a:r>
                      <a:r>
                        <a:rPr lang="cs-CZ" altLang="en-US" sz="1600"/>
                        <a:t> (z celkových 96 ozařovaných v Proton Therapy Centre z celé ČR a Slovenska)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věk v době diagnózy</a:t>
                      </a:r>
                      <a:r>
                        <a:rPr lang="cs-CZ" altLang="en-US" sz="2400"/>
                        <a:t> (medián)</a:t>
                      </a:r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60</a:t>
                      </a:r>
                      <a:r>
                        <a:rPr lang="cs-CZ" altLang="en-US" sz="2400"/>
                        <a:t> let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muži:ženy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23:20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žijící k 1. 8.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2</a:t>
                      </a:r>
                      <a:r>
                        <a:rPr lang="cs-CZ" altLang="en-US" sz="240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histologických typů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nejčastější </a:t>
                      </a:r>
                      <a:r>
                        <a:rPr lang="cs-CZ" altLang="en-US" sz="2400"/>
                        <a:t>histologie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adenoidně</a:t>
                      </a:r>
                      <a:r>
                        <a:rPr lang="cs-CZ" altLang="en-US" sz="2400"/>
                        <a:t> </a:t>
                      </a:r>
                      <a:r>
                        <a:rPr lang="en-US" sz="2400"/>
                        <a:t>cystický karcinom (30</a:t>
                      </a:r>
                      <a:r>
                        <a:rPr lang="cs-CZ" altLang="en-US" sz="2400"/>
                        <a:t> </a:t>
                      </a:r>
                      <a:r>
                        <a:rPr lang="en-US" sz="2400"/>
                        <a:t>%</a:t>
                      </a:r>
                      <a:r>
                        <a:rPr lang="cs-CZ" altLang="en-US" sz="240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jako primární terapie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jako adjuvantní terapie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/>
                        <a:t>průměrná délka sledování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en-US" sz="2400" dirty="0"/>
                        <a:t>2 </a:t>
                      </a:r>
                      <a:r>
                        <a:rPr lang="en-US" sz="2400" dirty="0" err="1"/>
                        <a:t>roky</a:t>
                      </a:r>
                      <a:r>
                        <a:rPr lang="en-US" sz="2400" dirty="0"/>
                        <a:t> a 10 </a:t>
                      </a:r>
                      <a:r>
                        <a:rPr lang="en-US" sz="2400" dirty="0" err="1"/>
                        <a:t>měsíců</a:t>
                      </a:r>
                      <a:endParaRPr lang="cs-CZ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4" name="Text Box 73"/>
          <p:cNvSpPr txBox="1">
            <a:spLocks noChangeArrowheads="1"/>
          </p:cNvSpPr>
          <p:nvPr/>
        </p:nvSpPr>
        <p:spPr bwMode="auto">
          <a:xfrm>
            <a:off x="7873365" y="5728970"/>
            <a:ext cx="6056630" cy="56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en-AU" i="1" dirty="0"/>
              <a:t>Tab. 1 a 2 - Základní parametry</a:t>
            </a:r>
          </a:p>
        </p:txBody>
      </p:sp>
      <p:sp>
        <p:nvSpPr>
          <p:cNvPr id="26" name="Text Box 73"/>
          <p:cNvSpPr txBox="1">
            <a:spLocks noChangeArrowheads="1"/>
          </p:cNvSpPr>
          <p:nvPr/>
        </p:nvSpPr>
        <p:spPr bwMode="auto">
          <a:xfrm>
            <a:off x="16377285" y="9752965"/>
            <a:ext cx="6056630" cy="56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en-AU" i="1" dirty="0"/>
              <a:t>Graf 1 - Histologické zastoupení</a:t>
            </a:r>
          </a:p>
        </p:txBody>
      </p:sp>
      <p:graphicFrame>
        <p:nvGraphicFramePr>
          <p:cNvPr id="27" name="Table 26"/>
          <p:cNvGraphicFramePr/>
          <p:nvPr/>
        </p:nvGraphicFramePr>
        <p:xfrm>
          <a:off x="16377285" y="6303645"/>
          <a:ext cx="5277485" cy="2629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16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rozsah nádoru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počet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altLang="en-US" sz="2300"/>
                        <a:t>primární 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T4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Text Box 73"/>
          <p:cNvSpPr txBox="1">
            <a:spLocks noChangeArrowheads="1"/>
          </p:cNvSpPr>
          <p:nvPr/>
        </p:nvSpPr>
        <p:spPr bwMode="auto">
          <a:xfrm>
            <a:off x="16326485" y="15596235"/>
            <a:ext cx="6057265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cs-CZ" altLang="en-AU" i="1" dirty="0"/>
              <a:t>Graf 3 - Pozdní toxicita (3 a více měsíců </a:t>
            </a:r>
            <a:br>
              <a:rPr lang="cs-CZ" altLang="en-AU" i="1" dirty="0"/>
            </a:br>
            <a:r>
              <a:rPr lang="cs-CZ" altLang="en-AU" i="1" dirty="0"/>
              <a:t>od ukončené terapie) - četnost výskytu</a:t>
            </a:r>
          </a:p>
        </p:txBody>
      </p:sp>
      <p:pic>
        <p:nvPicPr>
          <p:cNvPr id="3" name="Picture 2" descr="Snímek obrazovky 2025-08-15 v 17.43.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5755" y="12303760"/>
            <a:ext cx="7650480" cy="3666490"/>
          </a:xfrm>
          <a:prstGeom prst="rect">
            <a:avLst/>
          </a:prstGeom>
        </p:spPr>
      </p:pic>
      <p:pic>
        <p:nvPicPr>
          <p:cNvPr id="9" name="Picture 8" descr="PRAVP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93685" y="17006570"/>
            <a:ext cx="6814820" cy="350329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377285" y="10295255"/>
            <a:ext cx="5735320" cy="465645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356330" y="16373475"/>
            <a:ext cx="5483860" cy="40900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523</Words>
  <Application>Microsoft Office PowerPoint</Application>
  <PresentationFormat>Custom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Bold</vt:lpstr>
      <vt:lpstr>Calibri</vt:lpstr>
      <vt:lpstr>Calibri Light</vt:lpstr>
      <vt:lpstr>Monotype Sorts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75</cp:revision>
  <dcterms:created xsi:type="dcterms:W3CDTF">2025-08-15T17:33:13Z</dcterms:created>
  <dcterms:modified xsi:type="dcterms:W3CDTF">2025-09-09T17:31:42Z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1033-5.4.1.7973</vt:lpwstr>
  </property>
</Properties>
</file>