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9"/>
    <a:srgbClr val="0375B3"/>
    <a:srgbClr val="0085CE"/>
    <a:srgbClr val="F25822"/>
    <a:srgbClr val="E21F87"/>
    <a:srgbClr val="F15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D0404-5A9C-C912-797A-16E3D704620E}" v="54" dt="2025-08-20T19:05:02.446"/>
    <p1510:client id="{58D79D24-3482-CE45-221B-B213E653635E}" v="43" dt="2025-08-20T08:27:09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5782"/>
  </p:normalViewPr>
  <p:slideViewPr>
    <p:cSldViewPr snapToGrid="0">
      <p:cViewPr varScale="1">
        <p:scale>
          <a:sx n="22" d="100"/>
          <a:sy n="22" d="100"/>
        </p:scale>
        <p:origin x="100" y="35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0">
            <a:extLst>
              <a:ext uri="{FF2B5EF4-FFF2-40B4-BE49-F238E27FC236}">
                <a16:creationId xmlns:a16="http://schemas.microsoft.com/office/drawing/2014/main" id="{9F094DDD-EEAF-DB2D-D292-60150BC9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410" y="3659082"/>
            <a:ext cx="14937710" cy="528368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837143" y="2013102"/>
            <a:ext cx="28042657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Poláková Ema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Vyhnánková Svatava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1,2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Kulkovská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Denisa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 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Verešpejová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Ľudmila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Šulc Tomáš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 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Chovanec Martin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 1,2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4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Otorinolaryngologická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klinika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Univerzita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Karlova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, 3. 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lékařská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fakulta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Fakultní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Nemocnice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400" dirty="0" err="1">
                <a:solidFill>
                  <a:srgbClr val="F15922"/>
                </a:solidFill>
                <a:latin typeface="Arial" panose="020B0604020202020204" pitchFamily="34" charset="0"/>
              </a:rPr>
              <a:t>Královské</a:t>
            </a:r>
            <a:r>
              <a:rPr lang="en-GB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 Vinohrady, </a:t>
            </a:r>
            <a:r>
              <a:rPr lang="cs-CZ" altLang="nl-NL" sz="24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</a:t>
            </a:r>
            <a:r>
              <a:rPr lang="cs-CZ" altLang="nl-NL" sz="2400" dirty="0">
                <a:solidFill>
                  <a:srgbClr val="F15922"/>
                </a:solidFill>
                <a:latin typeface="Arial" panose="020B0604020202020204" pitchFamily="34" charset="0"/>
              </a:rPr>
              <a:t>Anatomický ústav, Univerzita Karlova, 1. lékařská fakulta, Praha, Česká republika</a:t>
            </a:r>
            <a:endParaRPr lang="en-GB" altLang="nl-NL" sz="24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08096" y="1001343"/>
            <a:ext cx="28832369" cy="1367736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t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Využití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supraklavikulárního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laloku k rekonstrukci rozsáhlých defektů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temporo-parotické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oblasti</a:t>
            </a: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3" y="3631189"/>
            <a:ext cx="7170984" cy="1480921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sz="3300" b="1" noProof="0" dirty="0" err="1">
                <a:solidFill>
                  <a:srgbClr val="F15A22"/>
                </a:solidFill>
                <a:latin typeface="Arial" panose="020B0604020202020204" pitchFamily="34" charset="0"/>
              </a:rPr>
              <a:t>Supraklavikulární</a:t>
            </a:r>
            <a:r>
              <a:rPr lang="cs-CZ" sz="3300" b="1" noProof="0" dirty="0">
                <a:solidFill>
                  <a:srgbClr val="F15A22"/>
                </a:solidFill>
                <a:latin typeface="Arial" panose="020B0604020202020204" pitchFamily="34" charset="0"/>
              </a:rPr>
              <a:t> lalok (SCF)</a:t>
            </a:r>
          </a:p>
          <a:p>
            <a:pPr>
              <a:spcBef>
                <a:spcPct val="20000"/>
              </a:spcBef>
            </a:pPr>
            <a:endParaRPr lang="cs-CZ" sz="1000" b="1" noProof="0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 algn="just"/>
            <a:endParaRPr lang="cs-CZ" b="1" noProof="0" dirty="0">
              <a:solidFill>
                <a:srgbClr val="00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noProof="0" dirty="0">
                <a:solidFill>
                  <a:srgbClr val="0095D9"/>
                </a:solidFill>
                <a:latin typeface="Arial"/>
                <a:ea typeface="MS PGothic"/>
                <a:cs typeface="Arial"/>
              </a:rPr>
              <a:t>Anatomie a technika</a:t>
            </a:r>
          </a:p>
          <a:p>
            <a:pPr algn="just"/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Supraklavikulární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lalok (SCF) je tenký, poddajný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fasciokutánní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lalok založený na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supraklavikulární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větvi a.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transversa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colli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a doprovodných žilách [1,2].</a:t>
            </a:r>
          </a:p>
          <a:p>
            <a:pPr algn="just"/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Tepny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pediklu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mají průměr cca 1–1,5 mm a délku 3–7 cm, doprovází jej žíly drénující do v.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jugularis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nebo v.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subclavia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[3].</a:t>
            </a:r>
            <a:r>
              <a:rPr lang="cs-CZ" b="1" noProof="0" dirty="0">
                <a:solidFill>
                  <a:srgbClr val="03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Modelace SCF je relativně rychlá i snadná s nízkou morbiditou v místě odběru. Lalok lze využít jako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stopkovaný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, ale v případě potřeby může být přenesen na vzdálená místa s užitím cévní anastomózy [1,2]. Rozměry kožního ostrovu mohou dosahovat až 24×8 cm. Elevaci provádíme typicky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subfasciálně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nejdistálnějšího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místa směrem k odstupu cévní stopky [1] (Obr. 1 a 2).</a:t>
            </a:r>
          </a:p>
          <a:p>
            <a:pPr algn="just"/>
            <a:endParaRPr lang="cs-CZ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noProof="0" dirty="0">
                <a:solidFill>
                  <a:srgbClr val="0095D9"/>
                </a:solidFill>
                <a:latin typeface="Arial"/>
                <a:ea typeface="MS PGothic"/>
                <a:cs typeface="Arial"/>
              </a:rPr>
              <a:t>Indikace a využití</a:t>
            </a:r>
          </a:p>
          <a:p>
            <a:pPr algn="just"/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V posledních dvou dekádách se SCF stal velmi populárním postupem řešení rozsáhlých defektů v oblasti hlavy a krku. Lze říci, že je alternativou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myokutánního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laloku z m.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pectoralis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major a mikrochirurgického přenosu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fasciokutánního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laloku z radiálního předloktí. Lokalizace a anatomické poměry činí SCF velmi zajímavou technikou pro rekonstrukci defektů v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parotické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a temporální oblasti. Uplatní se zejména u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polymorbidních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pacientů nebo při nemožnosti využít volné laloky [2,3]. Pro povrchové defekty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temporo-parotické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krajiny také nabízí výbornou barevnou shodu a estetický výsledek [3].</a:t>
            </a:r>
          </a:p>
          <a:p>
            <a:pPr algn="just"/>
            <a:endParaRPr lang="cs-CZ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noProof="0" dirty="0">
                <a:solidFill>
                  <a:srgbClr val="0095D9"/>
                </a:solidFill>
                <a:latin typeface="Arial"/>
                <a:ea typeface="MS PGothic"/>
                <a:cs typeface="Arial"/>
              </a:rPr>
              <a:t>Výsledky a komplikace</a:t>
            </a:r>
          </a:p>
          <a:p>
            <a:pPr algn="just"/>
            <a:r>
              <a:rPr lang="cs-CZ" dirty="0">
                <a:latin typeface="Arial"/>
                <a:ea typeface="MS PGothic"/>
                <a:cs typeface="Arial"/>
              </a:rPr>
              <a:t>Míra p</a:t>
            </a:r>
            <a:r>
              <a:rPr lang="cs-CZ" noProof="0" dirty="0">
                <a:latin typeface="Arial"/>
                <a:ea typeface="MS PGothic"/>
                <a:cs typeface="Arial"/>
              </a:rPr>
              <a:t>řežívání laloků je vysoká a komplikace (distální nekróza, infekce, dehiscence) jsou méně časté [2]. Riziko komplikací však stoupá při délce nad 24 cm [4], každopádně metoda je bezpečná i po krční disekci a radioterapii </a:t>
            </a:r>
            <a:r>
              <a:rPr lang="cs-CZ" dirty="0">
                <a:latin typeface="Arial"/>
                <a:ea typeface="MS PGothic"/>
                <a:cs typeface="Arial"/>
              </a:rPr>
              <a:t>[5].</a:t>
            </a:r>
            <a:r>
              <a:rPr lang="cs-CZ" noProof="0" dirty="0">
                <a:latin typeface="Arial"/>
                <a:ea typeface="MS PGothic"/>
                <a:cs typeface="Arial"/>
              </a:rPr>
              <a:t> Přežití </a:t>
            </a:r>
            <a:r>
              <a:rPr lang="cs-CZ" noProof="0" dirty="0" err="1">
                <a:latin typeface="Arial"/>
                <a:ea typeface="MS PGothic"/>
                <a:cs typeface="Arial"/>
              </a:rPr>
              <a:t>supraklavikulárního</a:t>
            </a:r>
            <a:r>
              <a:rPr lang="cs-CZ" noProof="0" dirty="0">
                <a:latin typeface="Arial"/>
                <a:ea typeface="MS PGothic"/>
                <a:cs typeface="Arial"/>
              </a:rPr>
              <a:t> laloku dosahuje až 94 % </a:t>
            </a:r>
            <a:r>
              <a:rPr lang="cs-CZ" dirty="0">
                <a:latin typeface="Arial"/>
                <a:ea typeface="MS PGothic"/>
                <a:cs typeface="Arial"/>
              </a:rPr>
              <a:t>[6].</a:t>
            </a:r>
            <a:endParaRPr lang="cs-CZ" noProof="0" dirty="0">
              <a:latin typeface="Arial"/>
              <a:ea typeface="MS PGothic"/>
              <a:cs typeface="Arial"/>
            </a:endParaRP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6482" y="9046889"/>
            <a:ext cx="11701588" cy="6478187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sz="3300" b="1" noProof="0" dirty="0">
                <a:solidFill>
                  <a:srgbClr val="F15A22"/>
                </a:solidFill>
                <a:latin typeface="Arial" panose="020B0604020202020204" pitchFamily="34" charset="0"/>
              </a:rPr>
              <a:t>Metodika a výsledky</a:t>
            </a:r>
          </a:p>
          <a:p>
            <a:pPr>
              <a:spcBef>
                <a:spcPct val="20000"/>
              </a:spcBef>
            </a:pPr>
            <a:r>
              <a:rPr lang="cs-CZ" sz="1200" b="1" noProof="0" dirty="0">
                <a:solidFill>
                  <a:srgbClr val="F15A22"/>
                </a:solidFill>
                <a:latin typeface="Arial" panose="020B0604020202020204" pitchFamily="34" charset="0"/>
              </a:rPr>
              <a:t>  </a:t>
            </a:r>
          </a:p>
          <a:p>
            <a:pPr algn="just"/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Provedli jsme retrospektivní analýzu souboru pacientů, u kterých byla využita technika SCF k rekonstrukci defektu v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temporo-parotické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oblasti za období 2021-2025 (Tab. 1). Tento typ lalokové plastiky byl využit k rekonstrukci defektů po extenzivních resekcích zhoubných nádorů u devíti mužů a jedné ženy (Obr. 2 a 3). Nejčastější indikací byla operativa karcinomů v oblasti spánkové kosti, kde výsledný defekt vznikl resekcí boltce a přilehlé kůže, spánkové kosti, příušní žlázy a krční disekcí. Technika byla využita také v jednom případě obdobně rozsáhlé resekce pro pokročilý nádor slinné žlázy a dále v jednom případě léčby primárního nádoru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lební. </a:t>
            </a:r>
          </a:p>
          <a:p>
            <a:pPr algn="just"/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Ve všech případech byl defekt v místě odběru uzavřen primárně, přičemž jsme nezaznamenali žádné zásadní komplikace hojení v oblasti ramene a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nadklíčku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. Hojení se zkomplikovalo pouze u dvou pacientů - u prvního došlo k odhojení laloku v místě rekonstrukce a u druhého došlo k odložené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fistulizaci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s komunikací do trepanační dutiny. U obou těchto pacientů byla provedena operační revize a definitivní rekonstrukce defektu jinou technikou. Ve zbylých osmi případech se lalok hojil nekomplikovaně s příznivým funkčním i kosmetickým výsledkem. </a:t>
            </a: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2433" y="15730486"/>
            <a:ext cx="11701588" cy="2709913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sz="3300" b="1" noProof="0" dirty="0">
                <a:solidFill>
                  <a:srgbClr val="F15A22"/>
                </a:solidFill>
                <a:latin typeface="Arial" panose="020B0604020202020204" pitchFamily="34" charset="0"/>
              </a:rPr>
              <a:t>Závěry</a:t>
            </a:r>
          </a:p>
          <a:p>
            <a:pPr algn="just">
              <a:spcBef>
                <a:spcPct val="20000"/>
              </a:spcBef>
            </a:pP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Supraklavikulární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lalok představuje velmi účelnou techniku rekonstrukce extenzivních defektů v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temporo-parotické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oblasti. Jeho výhodou je relativně snadný postup odběru, dostatečný oblouk rotace a optimální charakteristiky tkáně při současně nízké morbiditě. Představuje tak velmi účelnou alternativu k laloku z m.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latissimus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0" dirty="0" err="1">
                <a:latin typeface="Arial" panose="020B0604020202020204" pitchFamily="34" charset="0"/>
                <a:cs typeface="Arial" panose="020B0604020202020204" pitchFamily="34" charset="0"/>
              </a:rPr>
              <a:t>dorsi</a:t>
            </a: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 nebo dolnímu trapézovému laloku, které jsou užívány ve shodné indikaci.</a:t>
            </a:r>
            <a:endParaRPr lang="cs-CZ" sz="1655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90" y="18572578"/>
            <a:ext cx="7170983" cy="2310355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Poděkování</a:t>
            </a:r>
          </a:p>
          <a:p>
            <a:pPr algn="just">
              <a:spcBef>
                <a:spcPct val="20000"/>
              </a:spcBef>
            </a:pPr>
            <a:r>
              <a:rPr lang="cs-CZ" sz="2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Práce byla podpořena výzkumným projektem Univerzity Karlovy </a:t>
            </a:r>
            <a:r>
              <a:rPr lang="cs-CZ" sz="2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Cooperatio</a:t>
            </a:r>
            <a:r>
              <a:rPr lang="cs-CZ" sz="2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43 </a:t>
            </a:r>
            <a:r>
              <a:rPr lang="cs-CZ" sz="2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Surgical</a:t>
            </a:r>
            <a:r>
              <a:rPr lang="cs-CZ" sz="2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Disciplines</a:t>
            </a:r>
            <a:r>
              <a:rPr lang="cs-CZ" sz="2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altLang="cs-CZ" sz="2100" b="1" i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AU" altLang="cs-CZ" sz="1655" dirty="0">
                <a:latin typeface="Arial" panose="020B0604020202020204" pitchFamily="34" charset="0"/>
              </a:rPr>
              <a:t> </a:t>
            </a:r>
            <a:endParaRPr lang="en-US" altLang="cs-CZ" sz="1655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1B4049B9-565E-6A9C-CDD2-C317C5E71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7807"/>
              </p:ext>
            </p:extLst>
          </p:nvPr>
        </p:nvGraphicFramePr>
        <p:xfrm>
          <a:off x="14588034" y="3712822"/>
          <a:ext cx="14730462" cy="4631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061">
                  <a:extLst>
                    <a:ext uri="{9D8B030D-6E8A-4147-A177-3AD203B41FA5}">
                      <a16:colId xmlns:a16="http://schemas.microsoft.com/office/drawing/2014/main" val="3111928045"/>
                    </a:ext>
                  </a:extLst>
                </a:gridCol>
                <a:gridCol w="994610">
                  <a:extLst>
                    <a:ext uri="{9D8B030D-6E8A-4147-A177-3AD203B41FA5}">
                      <a16:colId xmlns:a16="http://schemas.microsoft.com/office/drawing/2014/main" val="3521428686"/>
                    </a:ext>
                  </a:extLst>
                </a:gridCol>
                <a:gridCol w="2735204">
                  <a:extLst>
                    <a:ext uri="{9D8B030D-6E8A-4147-A177-3AD203B41FA5}">
                      <a16:colId xmlns:a16="http://schemas.microsoft.com/office/drawing/2014/main" val="2807031045"/>
                    </a:ext>
                  </a:extLst>
                </a:gridCol>
                <a:gridCol w="1467828">
                  <a:extLst>
                    <a:ext uri="{9D8B030D-6E8A-4147-A177-3AD203B41FA5}">
                      <a16:colId xmlns:a16="http://schemas.microsoft.com/office/drawing/2014/main" val="4216825498"/>
                    </a:ext>
                  </a:extLst>
                </a:gridCol>
                <a:gridCol w="3866147">
                  <a:extLst>
                    <a:ext uri="{9D8B030D-6E8A-4147-A177-3AD203B41FA5}">
                      <a16:colId xmlns:a16="http://schemas.microsoft.com/office/drawing/2014/main" val="3949575114"/>
                    </a:ext>
                  </a:extLst>
                </a:gridCol>
                <a:gridCol w="2470484">
                  <a:extLst>
                    <a:ext uri="{9D8B030D-6E8A-4147-A177-3AD203B41FA5}">
                      <a16:colId xmlns:a16="http://schemas.microsoft.com/office/drawing/2014/main" val="2592098505"/>
                    </a:ext>
                  </a:extLst>
                </a:gridCol>
                <a:gridCol w="2127128">
                  <a:extLst>
                    <a:ext uri="{9D8B030D-6E8A-4147-A177-3AD203B41FA5}">
                      <a16:colId xmlns:a16="http://schemas.microsoft.com/office/drawing/2014/main" val="3695497255"/>
                    </a:ext>
                  </a:extLst>
                </a:gridCol>
              </a:tblGrid>
              <a:tr h="64399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Pohlaví</a:t>
                      </a:r>
                    </a:p>
                  </a:txBody>
                  <a:tcPr anchor="ctr">
                    <a:solidFill>
                      <a:srgbClr val="F159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věk</a:t>
                      </a:r>
                    </a:p>
                  </a:txBody>
                  <a:tcPr anchor="ctr">
                    <a:solidFill>
                      <a:srgbClr val="F159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Diagnóza</a:t>
                      </a:r>
                    </a:p>
                  </a:txBody>
                  <a:tcPr anchor="ctr">
                    <a:solidFill>
                      <a:srgbClr val="F159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TNM</a:t>
                      </a:r>
                    </a:p>
                  </a:txBody>
                  <a:tcPr anchor="ctr">
                    <a:solidFill>
                      <a:srgbClr val="F159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Výkon</a:t>
                      </a:r>
                    </a:p>
                  </a:txBody>
                  <a:tcPr anchor="ctr">
                    <a:solidFill>
                      <a:srgbClr val="F159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Předchozí RT/RTCHT</a:t>
                      </a:r>
                    </a:p>
                  </a:txBody>
                  <a:tcPr anchor="ctr">
                    <a:solidFill>
                      <a:srgbClr val="F159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Komplikace v hojení SCF</a:t>
                      </a:r>
                    </a:p>
                  </a:txBody>
                  <a:tcPr anchor="ctr">
                    <a:solidFill>
                      <a:srgbClr val="F159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39754"/>
                  </a:ext>
                </a:extLst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85</a:t>
                      </a:r>
                      <a:endParaRPr lang="sk-SK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temporalis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auriculae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T4a N3 M0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TTBR + PE (I-IV) + ND (I-V, so,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663801"/>
                  </a:ext>
                </a:extLst>
              </a:tr>
              <a:tr h="45141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temporalis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auriculae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T4a N1 M0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STBR + PE (I-V) + ND (I-V, so,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82606"/>
                  </a:ext>
                </a:extLst>
              </a:tr>
              <a:tr h="3930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BCC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temporalis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auriculae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511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T4a N0 M0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STBR + PE (I-V) + ND (I-V, so,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34820"/>
                  </a:ext>
                </a:extLst>
              </a:tr>
              <a:tr h="40561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T4a N2b M0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STBR + PE (I-V, CN VII) + ND (I-V, so,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44781"/>
                  </a:ext>
                </a:extLst>
              </a:tr>
              <a:tr h="43983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BCC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temporalis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auriculae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511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T4a N0 M0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511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STBR + PE (I-V) + ND (I-V, so,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4176"/>
                  </a:ext>
                </a:extLst>
              </a:tr>
              <a:tr h="43983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chondrosarcoma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511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IFTB + PE (I-V, CN VII) + ND (II, III)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ano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59313"/>
                  </a:ext>
                </a:extLst>
              </a:tr>
              <a:tr h="45141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SCC 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temporalis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auriculae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 N3  M0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STBR + PE (I-IV) + ND (II-V, so, 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38518"/>
                  </a:ext>
                </a:extLst>
              </a:tr>
              <a:tr h="43983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SCC 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temporalis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auriculae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  N0 M0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STBR + PE (I-IV) + ND (II-V, so, 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ano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476"/>
                  </a:ext>
                </a:extLst>
              </a:tr>
              <a:tr h="48511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SCC 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temporalis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auriculae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T4b N0 M0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TTBR + PE (I-IV) + ND (II-V, so, </a:t>
                      </a:r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ano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ano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348372"/>
                  </a:ext>
                </a:extLst>
              </a:tr>
            </a:tbl>
          </a:graphicData>
        </a:graphic>
      </p:graphicFrame>
      <p:sp>
        <p:nvSpPr>
          <p:cNvPr id="16" name="Text Box 37">
            <a:extLst>
              <a:ext uri="{FF2B5EF4-FFF2-40B4-BE49-F238E27FC236}">
                <a16:creationId xmlns:a16="http://schemas.microsoft.com/office/drawing/2014/main" id="{93F5908A-860D-B91B-53FA-1FFDA4592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000" y="18554270"/>
            <a:ext cx="21159380" cy="2328663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sk-SK" altLang="cs-CZ" sz="2800" b="1" dirty="0" err="1">
                <a:solidFill>
                  <a:srgbClr val="F15A22"/>
                </a:solidFill>
                <a:latin typeface="Arial" panose="020B0604020202020204" pitchFamily="34" charset="0"/>
              </a:rPr>
              <a:t>Literatura</a:t>
            </a:r>
            <a:endParaRPr lang="sk-SK" altLang="cs-CZ" sz="28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cs-CZ" sz="1500" err="1">
                <a:latin typeface="Arial"/>
                <a:ea typeface="MS PGothic"/>
                <a:cs typeface="Arial"/>
              </a:rPr>
              <a:t>Granzow</a:t>
            </a:r>
            <a:r>
              <a:rPr lang="cs-CZ" sz="1500" dirty="0">
                <a:latin typeface="Arial"/>
                <a:ea typeface="MS PGothic"/>
                <a:cs typeface="Arial"/>
              </a:rPr>
              <a:t> JW, </a:t>
            </a:r>
            <a:r>
              <a:rPr lang="cs-CZ" sz="1500" err="1">
                <a:latin typeface="Arial"/>
                <a:ea typeface="MS PGothic"/>
                <a:cs typeface="Arial"/>
              </a:rPr>
              <a:t>Suliman</a:t>
            </a:r>
            <a:r>
              <a:rPr lang="cs-CZ" sz="1500" dirty="0">
                <a:latin typeface="Arial"/>
                <a:ea typeface="MS PGothic"/>
                <a:cs typeface="Arial"/>
              </a:rPr>
              <a:t> A, </a:t>
            </a:r>
            <a:r>
              <a:rPr lang="cs-CZ" sz="1500" err="1">
                <a:latin typeface="Arial"/>
                <a:ea typeface="MS PGothic"/>
                <a:cs typeface="Arial"/>
              </a:rPr>
              <a:t>Roostaeian</a:t>
            </a:r>
            <a:r>
              <a:rPr lang="cs-CZ" sz="1500" dirty="0">
                <a:latin typeface="Arial"/>
                <a:ea typeface="MS PGothic"/>
                <a:cs typeface="Arial"/>
              </a:rPr>
              <a:t> J, Perry A, </a:t>
            </a:r>
            <a:r>
              <a:rPr lang="cs-CZ" sz="1500" err="1">
                <a:latin typeface="Arial"/>
                <a:ea typeface="MS PGothic"/>
                <a:cs typeface="Arial"/>
              </a:rPr>
              <a:t>Boyd</a:t>
            </a:r>
            <a:r>
              <a:rPr lang="cs-CZ" sz="1500" dirty="0">
                <a:latin typeface="Arial"/>
                <a:ea typeface="MS PGothic"/>
                <a:cs typeface="Arial"/>
              </a:rPr>
              <a:t> JB. </a:t>
            </a:r>
            <a:r>
              <a:rPr lang="cs-CZ" sz="1500" err="1">
                <a:latin typeface="Arial"/>
                <a:ea typeface="MS PGothic"/>
                <a:cs typeface="Arial"/>
              </a:rPr>
              <a:t>The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Supraclavicular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Artery</a:t>
            </a:r>
            <a:r>
              <a:rPr lang="cs-CZ" sz="1500" dirty="0">
                <a:latin typeface="Arial"/>
                <a:ea typeface="MS PGothic"/>
                <a:cs typeface="Arial"/>
              </a:rPr>
              <a:t> Island </a:t>
            </a:r>
            <a:r>
              <a:rPr lang="cs-CZ" sz="1500" err="1">
                <a:latin typeface="Arial"/>
                <a:ea typeface="MS PGothic"/>
                <a:cs typeface="Arial"/>
              </a:rPr>
              <a:t>Flap</a:t>
            </a:r>
            <a:r>
              <a:rPr lang="cs-CZ" sz="1500" dirty="0">
                <a:latin typeface="Arial"/>
                <a:ea typeface="MS PGothic"/>
                <a:cs typeface="Arial"/>
              </a:rPr>
              <a:t> (SCAIF) </a:t>
            </a:r>
            <a:r>
              <a:rPr lang="cs-CZ" sz="1500" err="1">
                <a:latin typeface="Arial"/>
                <a:ea typeface="MS PGothic"/>
                <a:cs typeface="Arial"/>
              </a:rPr>
              <a:t>for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Head</a:t>
            </a:r>
            <a:r>
              <a:rPr lang="cs-CZ" sz="1500" dirty="0">
                <a:latin typeface="Arial"/>
                <a:ea typeface="MS PGothic"/>
                <a:cs typeface="Arial"/>
              </a:rPr>
              <a:t> and </a:t>
            </a:r>
            <a:r>
              <a:rPr lang="cs-CZ" sz="1500" err="1">
                <a:latin typeface="Arial"/>
                <a:ea typeface="MS PGothic"/>
                <a:cs typeface="Arial"/>
              </a:rPr>
              <a:t>Neck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Reconstruction</a:t>
            </a:r>
            <a:r>
              <a:rPr lang="cs-CZ" sz="1500" dirty="0">
                <a:latin typeface="Arial"/>
                <a:ea typeface="MS PGothic"/>
                <a:cs typeface="Arial"/>
              </a:rPr>
              <a:t>: </a:t>
            </a:r>
            <a:r>
              <a:rPr lang="cs-CZ" sz="1500" err="1">
                <a:latin typeface="Arial"/>
                <a:ea typeface="MS PGothic"/>
                <a:cs typeface="Arial"/>
              </a:rPr>
              <a:t>Surgical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Technique</a:t>
            </a:r>
            <a:r>
              <a:rPr lang="cs-CZ" sz="1500" dirty="0">
                <a:latin typeface="Arial"/>
                <a:ea typeface="MS PGothic"/>
                <a:cs typeface="Arial"/>
              </a:rPr>
              <a:t> and </a:t>
            </a:r>
            <a:r>
              <a:rPr lang="cs-CZ" sz="1500" err="1">
                <a:latin typeface="Arial"/>
                <a:ea typeface="MS PGothic"/>
                <a:cs typeface="Arial"/>
              </a:rPr>
              <a:t>Refinements</a:t>
            </a:r>
            <a:r>
              <a:rPr lang="cs-CZ" sz="1500" dirty="0">
                <a:latin typeface="Arial"/>
                <a:ea typeface="MS PGothic"/>
                <a:cs typeface="Arial"/>
              </a:rPr>
              <a:t>. </a:t>
            </a:r>
            <a:r>
              <a:rPr lang="cs-CZ" sz="1500" err="1">
                <a:latin typeface="Arial"/>
                <a:ea typeface="MS PGothic"/>
                <a:cs typeface="Arial"/>
              </a:rPr>
              <a:t>Otolaryngol</a:t>
            </a:r>
            <a:r>
              <a:rPr lang="cs-CZ" sz="1500" dirty="0">
                <a:latin typeface="Arial"/>
                <a:ea typeface="MS PGothic"/>
                <a:cs typeface="Arial"/>
              </a:rPr>
              <a:t>--</a:t>
            </a:r>
            <a:r>
              <a:rPr lang="cs-CZ" sz="1500" err="1">
                <a:latin typeface="Arial"/>
                <a:ea typeface="MS PGothic"/>
                <a:cs typeface="Arial"/>
              </a:rPr>
              <a:t>head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neck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surg</a:t>
            </a:r>
            <a:r>
              <a:rPr lang="cs-CZ" sz="1500" dirty="0">
                <a:latin typeface="Arial"/>
                <a:ea typeface="MS PGothic"/>
                <a:cs typeface="Arial"/>
              </a:rPr>
              <a:t>. 2013 June;148(6):933–40. </a:t>
            </a:r>
          </a:p>
          <a:p>
            <a:pPr marL="457200" indent="-457200">
              <a:buAutoNum type="arabicPeriod"/>
            </a:pPr>
            <a:r>
              <a:rPr lang="cs-CZ" sz="1500" err="1">
                <a:latin typeface="Arial"/>
                <a:ea typeface="MS PGothic"/>
                <a:cs typeface="Arial"/>
              </a:rPr>
              <a:t>Wong</a:t>
            </a:r>
            <a:r>
              <a:rPr lang="cs-CZ" sz="1500" dirty="0">
                <a:latin typeface="Arial"/>
                <a:ea typeface="MS PGothic"/>
                <a:cs typeface="Arial"/>
              </a:rPr>
              <a:t> S, </a:t>
            </a:r>
            <a:r>
              <a:rPr lang="cs-CZ" sz="1500" err="1">
                <a:latin typeface="Arial"/>
                <a:ea typeface="MS PGothic"/>
                <a:cs typeface="Arial"/>
              </a:rPr>
              <a:t>Brennan</a:t>
            </a:r>
            <a:r>
              <a:rPr lang="cs-CZ" sz="1500" dirty="0">
                <a:latin typeface="Arial"/>
                <a:ea typeface="MS PGothic"/>
                <a:cs typeface="Arial"/>
              </a:rPr>
              <a:t> M, </a:t>
            </a:r>
            <a:r>
              <a:rPr lang="cs-CZ" sz="1500" err="1">
                <a:latin typeface="Arial"/>
                <a:ea typeface="MS PGothic"/>
                <a:cs typeface="Arial"/>
              </a:rPr>
              <a:t>Nishikawa</a:t>
            </a:r>
            <a:r>
              <a:rPr lang="cs-CZ" sz="1500" dirty="0">
                <a:latin typeface="Arial"/>
                <a:ea typeface="MS PGothic"/>
                <a:cs typeface="Arial"/>
              </a:rPr>
              <a:t> S, Lim JH. </a:t>
            </a:r>
            <a:r>
              <a:rPr lang="cs-CZ" sz="1500" err="1">
                <a:latin typeface="Arial"/>
                <a:ea typeface="MS PGothic"/>
                <a:cs typeface="Arial"/>
              </a:rPr>
              <a:t>Supraclavicular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Artery</a:t>
            </a:r>
            <a:r>
              <a:rPr lang="cs-CZ" sz="1500" dirty="0">
                <a:latin typeface="Arial"/>
                <a:ea typeface="MS PGothic"/>
                <a:cs typeface="Arial"/>
              </a:rPr>
              <a:t> Island </a:t>
            </a:r>
            <a:r>
              <a:rPr lang="cs-CZ" sz="1500" err="1">
                <a:latin typeface="Arial"/>
                <a:ea typeface="MS PGothic"/>
                <a:cs typeface="Arial"/>
              </a:rPr>
              <a:t>Flap</a:t>
            </a:r>
            <a:r>
              <a:rPr lang="cs-CZ" sz="1500" dirty="0">
                <a:latin typeface="Arial"/>
                <a:ea typeface="MS PGothic"/>
                <a:cs typeface="Arial"/>
              </a:rPr>
              <a:t> in </a:t>
            </a:r>
            <a:r>
              <a:rPr lang="cs-CZ" sz="1500" err="1">
                <a:latin typeface="Arial"/>
                <a:ea typeface="MS PGothic"/>
                <a:cs typeface="Arial"/>
              </a:rPr>
              <a:t>Head</a:t>
            </a:r>
            <a:r>
              <a:rPr lang="cs-CZ" sz="1500" dirty="0">
                <a:latin typeface="Arial"/>
                <a:ea typeface="MS PGothic"/>
                <a:cs typeface="Arial"/>
              </a:rPr>
              <a:t> and </a:t>
            </a:r>
            <a:r>
              <a:rPr lang="cs-CZ" sz="1500" err="1">
                <a:latin typeface="Arial"/>
                <a:ea typeface="MS PGothic"/>
                <a:cs typeface="Arial"/>
              </a:rPr>
              <a:t>Neck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Reconstruction</a:t>
            </a:r>
            <a:r>
              <a:rPr lang="cs-CZ" sz="1500" dirty="0">
                <a:latin typeface="Arial"/>
                <a:ea typeface="MS PGothic"/>
                <a:cs typeface="Arial"/>
              </a:rPr>
              <a:t>: A Case </a:t>
            </a:r>
            <a:r>
              <a:rPr lang="cs-CZ" sz="1500" err="1">
                <a:latin typeface="Arial"/>
                <a:ea typeface="MS PGothic"/>
                <a:cs typeface="Arial"/>
              </a:rPr>
              <a:t>Series</a:t>
            </a:r>
            <a:r>
              <a:rPr lang="cs-CZ" sz="1500" dirty="0">
                <a:latin typeface="Arial"/>
                <a:ea typeface="MS PGothic"/>
                <a:cs typeface="Arial"/>
              </a:rPr>
              <a:t> and </a:t>
            </a:r>
            <a:r>
              <a:rPr lang="cs-CZ" sz="1500" err="1">
                <a:latin typeface="Arial"/>
                <a:ea typeface="MS PGothic"/>
                <a:cs typeface="Arial"/>
              </a:rPr>
              <a:t>Literature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Review</a:t>
            </a:r>
            <a:r>
              <a:rPr lang="cs-CZ" sz="1500" dirty="0">
                <a:latin typeface="Arial"/>
                <a:ea typeface="MS PGothic"/>
                <a:cs typeface="Arial"/>
              </a:rPr>
              <a:t>. Perm J. 2019;23:19.006. </a:t>
            </a:r>
          </a:p>
          <a:p>
            <a:pPr marL="457200" indent="-457200">
              <a:buAutoNum type="arabicPeriod"/>
            </a:pPr>
            <a:r>
              <a:rPr lang="cs-CZ" sz="1500" err="1">
                <a:latin typeface="Arial"/>
                <a:ea typeface="MS PGothic"/>
                <a:cs typeface="Arial"/>
              </a:rPr>
              <a:t>Emerick</a:t>
            </a:r>
            <a:r>
              <a:rPr lang="cs-CZ" sz="1500" dirty="0">
                <a:latin typeface="Arial"/>
                <a:ea typeface="MS PGothic"/>
                <a:cs typeface="Arial"/>
              </a:rPr>
              <a:t> KS, </a:t>
            </a:r>
            <a:r>
              <a:rPr lang="cs-CZ" sz="1500" err="1">
                <a:latin typeface="Arial"/>
                <a:ea typeface="MS PGothic"/>
                <a:cs typeface="Arial"/>
              </a:rPr>
              <a:t>Herr</a:t>
            </a:r>
            <a:r>
              <a:rPr lang="cs-CZ" sz="1500" dirty="0">
                <a:latin typeface="Arial"/>
                <a:ea typeface="MS PGothic"/>
                <a:cs typeface="Arial"/>
              </a:rPr>
              <a:t> MW, Lin DT, Santos F, </a:t>
            </a:r>
            <a:r>
              <a:rPr lang="cs-CZ" sz="1500" err="1">
                <a:latin typeface="Arial"/>
                <a:ea typeface="MS PGothic"/>
                <a:cs typeface="Arial"/>
              </a:rPr>
              <a:t>Deschler</a:t>
            </a:r>
            <a:r>
              <a:rPr lang="cs-CZ" sz="1500" dirty="0">
                <a:latin typeface="Arial"/>
                <a:ea typeface="MS PGothic"/>
                <a:cs typeface="Arial"/>
              </a:rPr>
              <a:t> DG. </a:t>
            </a:r>
            <a:r>
              <a:rPr lang="cs-CZ" sz="1500" err="1">
                <a:latin typeface="Arial"/>
                <a:ea typeface="MS PGothic"/>
                <a:cs typeface="Arial"/>
              </a:rPr>
              <a:t>Supraclavicular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Artery</a:t>
            </a:r>
            <a:r>
              <a:rPr lang="cs-CZ" sz="1500" dirty="0">
                <a:latin typeface="Arial"/>
                <a:ea typeface="MS PGothic"/>
                <a:cs typeface="Arial"/>
              </a:rPr>
              <a:t> Island </a:t>
            </a:r>
            <a:r>
              <a:rPr lang="cs-CZ" sz="1500" err="1">
                <a:latin typeface="Arial"/>
                <a:ea typeface="MS PGothic"/>
                <a:cs typeface="Arial"/>
              </a:rPr>
              <a:t>Flap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for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Reconstruction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of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Complex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Parotidectomy</a:t>
            </a:r>
            <a:r>
              <a:rPr lang="cs-CZ" sz="1500" dirty="0">
                <a:latin typeface="Arial"/>
                <a:ea typeface="MS PGothic"/>
                <a:cs typeface="Arial"/>
              </a:rPr>
              <a:t>, </a:t>
            </a:r>
            <a:r>
              <a:rPr lang="cs-CZ" sz="1500" err="1">
                <a:latin typeface="Arial"/>
                <a:ea typeface="MS PGothic"/>
                <a:cs typeface="Arial"/>
              </a:rPr>
              <a:t>Lateral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Skull</a:t>
            </a:r>
            <a:r>
              <a:rPr lang="cs-CZ" sz="1500" dirty="0">
                <a:latin typeface="Arial"/>
                <a:ea typeface="MS PGothic"/>
                <a:cs typeface="Arial"/>
              </a:rPr>
              <a:t> Base, and </a:t>
            </a:r>
            <a:r>
              <a:rPr lang="cs-CZ" sz="1500" err="1">
                <a:latin typeface="Arial"/>
                <a:ea typeface="MS PGothic"/>
                <a:cs typeface="Arial"/>
              </a:rPr>
              <a:t>Total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Auriculectomy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Defects</a:t>
            </a:r>
            <a:r>
              <a:rPr lang="cs-CZ" sz="1500" dirty="0">
                <a:latin typeface="Arial"/>
                <a:ea typeface="MS PGothic"/>
                <a:cs typeface="Arial"/>
              </a:rPr>
              <a:t>. JAMA </a:t>
            </a:r>
            <a:r>
              <a:rPr lang="cs-CZ" sz="1500" err="1">
                <a:latin typeface="Arial"/>
                <a:ea typeface="MS PGothic"/>
                <a:cs typeface="Arial"/>
              </a:rPr>
              <a:t>Otolaryngol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Head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Neck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Surg</a:t>
            </a:r>
            <a:r>
              <a:rPr lang="cs-CZ" sz="1500" dirty="0">
                <a:latin typeface="Arial"/>
                <a:ea typeface="MS PGothic"/>
                <a:cs typeface="Arial"/>
              </a:rPr>
              <a:t>. 2014 Sept 1;140(9):861. </a:t>
            </a:r>
          </a:p>
          <a:p>
            <a:pPr marL="457200" indent="-457200">
              <a:buAutoNum type="arabicPeriod"/>
            </a:pPr>
            <a:r>
              <a:rPr lang="cs-CZ" sz="1500" dirty="0">
                <a:latin typeface="Arial"/>
                <a:ea typeface="MS PGothic"/>
                <a:cs typeface="Arial"/>
              </a:rPr>
              <a:t>Kokot N, Kim JH, </a:t>
            </a:r>
            <a:r>
              <a:rPr lang="cs-CZ" sz="1500" err="1">
                <a:latin typeface="Arial"/>
                <a:ea typeface="MS PGothic"/>
                <a:cs typeface="Arial"/>
              </a:rPr>
              <a:t>West</a:t>
            </a:r>
            <a:r>
              <a:rPr lang="cs-CZ" sz="1500" dirty="0">
                <a:latin typeface="Arial"/>
                <a:ea typeface="MS PGothic"/>
                <a:cs typeface="Arial"/>
              </a:rPr>
              <a:t> JD, </a:t>
            </a:r>
            <a:r>
              <a:rPr lang="cs-CZ" sz="1500" err="1">
                <a:latin typeface="Arial"/>
                <a:ea typeface="MS PGothic"/>
                <a:cs typeface="Arial"/>
              </a:rPr>
              <a:t>Zhang</a:t>
            </a:r>
            <a:r>
              <a:rPr lang="cs-CZ" sz="1500" dirty="0">
                <a:latin typeface="Arial"/>
                <a:ea typeface="MS PGothic"/>
                <a:cs typeface="Arial"/>
              </a:rPr>
              <a:t> P. </a:t>
            </a:r>
            <a:r>
              <a:rPr lang="cs-CZ" sz="1500" err="1">
                <a:latin typeface="Arial"/>
                <a:ea typeface="MS PGothic"/>
                <a:cs typeface="Arial"/>
              </a:rPr>
              <a:t>Supraclavicular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Artery</a:t>
            </a:r>
            <a:r>
              <a:rPr lang="cs-CZ" sz="1500" dirty="0">
                <a:latin typeface="Arial"/>
                <a:ea typeface="MS PGothic"/>
                <a:cs typeface="Arial"/>
              </a:rPr>
              <a:t> Island </a:t>
            </a:r>
            <a:r>
              <a:rPr lang="cs-CZ" sz="1500" err="1">
                <a:latin typeface="Arial"/>
                <a:ea typeface="MS PGothic"/>
                <a:cs typeface="Arial"/>
              </a:rPr>
              <a:t>Flap</a:t>
            </a:r>
            <a:r>
              <a:rPr lang="cs-CZ" sz="1500" dirty="0">
                <a:latin typeface="Arial"/>
                <a:ea typeface="MS PGothic"/>
                <a:cs typeface="Arial"/>
              </a:rPr>
              <a:t>: </a:t>
            </a:r>
            <a:r>
              <a:rPr lang="cs-CZ" sz="1500" err="1">
                <a:latin typeface="Arial"/>
                <a:ea typeface="MS PGothic"/>
                <a:cs typeface="Arial"/>
              </a:rPr>
              <a:t>Critical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Appraisal</a:t>
            </a:r>
            <a:r>
              <a:rPr lang="cs-CZ" sz="1500" dirty="0">
                <a:latin typeface="Arial"/>
                <a:ea typeface="MS PGothic"/>
                <a:cs typeface="Arial"/>
              </a:rPr>
              <a:t> and </a:t>
            </a:r>
            <a:r>
              <a:rPr lang="cs-CZ" sz="1500" err="1">
                <a:latin typeface="Arial"/>
                <a:ea typeface="MS PGothic"/>
                <a:cs typeface="Arial"/>
              </a:rPr>
              <a:t>Comparison</a:t>
            </a:r>
            <a:r>
              <a:rPr lang="cs-CZ" sz="1500" dirty="0">
                <a:latin typeface="Arial"/>
                <a:ea typeface="MS PGothic"/>
                <a:cs typeface="Arial"/>
              </a:rPr>
              <a:t> to </a:t>
            </a:r>
            <a:r>
              <a:rPr lang="cs-CZ" sz="1500" err="1">
                <a:latin typeface="Arial"/>
                <a:ea typeface="MS PGothic"/>
                <a:cs typeface="Arial"/>
              </a:rPr>
              <a:t>Alternate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Reconstruction</a:t>
            </a:r>
            <a:r>
              <a:rPr lang="cs-CZ" sz="1500" dirty="0">
                <a:latin typeface="Arial"/>
                <a:ea typeface="MS PGothic"/>
                <a:cs typeface="Arial"/>
              </a:rPr>
              <a:t>. </a:t>
            </a:r>
            <a:r>
              <a:rPr lang="cs-CZ" sz="1500" err="1">
                <a:latin typeface="Arial"/>
                <a:ea typeface="MS PGothic"/>
                <a:cs typeface="Arial"/>
              </a:rPr>
              <a:t>The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Laryngoscope</a:t>
            </a:r>
            <a:r>
              <a:rPr lang="cs-CZ" sz="1500" dirty="0">
                <a:latin typeface="Arial"/>
                <a:ea typeface="MS PGothic"/>
                <a:cs typeface="Arial"/>
              </a:rPr>
              <a:t>. 2022 Feb;132(S3):1–14. </a:t>
            </a:r>
            <a:endParaRPr lang="sk-SK" sz="1500">
              <a:latin typeface="Arial"/>
              <a:ea typeface="MS PGothic"/>
              <a:cs typeface="Arial"/>
            </a:endParaRPr>
          </a:p>
          <a:p>
            <a:pPr marL="457200" indent="-457200">
              <a:buAutoNum type="arabicPeriod"/>
            </a:pPr>
            <a:r>
              <a:rPr lang="cs-CZ" sz="1500" err="1">
                <a:latin typeface="Arial"/>
                <a:ea typeface="MS PGothic"/>
                <a:cs typeface="Arial"/>
              </a:rPr>
              <a:t>Razdan</a:t>
            </a:r>
            <a:r>
              <a:rPr lang="cs-CZ" sz="1500" dirty="0">
                <a:latin typeface="Arial"/>
                <a:ea typeface="MS PGothic"/>
                <a:cs typeface="Arial"/>
              </a:rPr>
              <a:t> S, </a:t>
            </a:r>
            <a:r>
              <a:rPr lang="cs-CZ" sz="1500" err="1">
                <a:latin typeface="Arial"/>
                <a:ea typeface="MS PGothic"/>
                <a:cs typeface="Arial"/>
              </a:rPr>
              <a:t>Albornoz</a:t>
            </a:r>
            <a:r>
              <a:rPr lang="cs-CZ" sz="1500" dirty="0">
                <a:latin typeface="Arial"/>
                <a:ea typeface="MS PGothic"/>
                <a:cs typeface="Arial"/>
              </a:rPr>
              <a:t> C, Ro T, </a:t>
            </a:r>
            <a:r>
              <a:rPr lang="cs-CZ" sz="1500" err="1">
                <a:latin typeface="Arial"/>
                <a:ea typeface="MS PGothic"/>
                <a:cs typeface="Arial"/>
              </a:rPr>
              <a:t>Cordeiro</a:t>
            </a:r>
            <a:r>
              <a:rPr lang="cs-CZ" sz="1500" dirty="0">
                <a:latin typeface="Arial"/>
                <a:ea typeface="MS PGothic"/>
                <a:cs typeface="Arial"/>
              </a:rPr>
              <a:t> P, </a:t>
            </a:r>
            <a:r>
              <a:rPr lang="cs-CZ" sz="1500" err="1">
                <a:latin typeface="Arial"/>
                <a:ea typeface="MS PGothic"/>
                <a:cs typeface="Arial"/>
              </a:rPr>
              <a:t>Disa</a:t>
            </a:r>
            <a:r>
              <a:rPr lang="cs-CZ" sz="1500" dirty="0">
                <a:latin typeface="Arial"/>
                <a:ea typeface="MS PGothic"/>
                <a:cs typeface="Arial"/>
              </a:rPr>
              <a:t> J, </a:t>
            </a:r>
            <a:r>
              <a:rPr lang="cs-CZ" sz="1500" err="1">
                <a:latin typeface="Arial"/>
                <a:ea typeface="MS PGothic"/>
                <a:cs typeface="Arial"/>
              </a:rPr>
              <a:t>McCarthy</a:t>
            </a:r>
            <a:r>
              <a:rPr lang="cs-CZ" sz="1500" dirty="0">
                <a:latin typeface="Arial"/>
                <a:ea typeface="MS PGothic"/>
                <a:cs typeface="Arial"/>
              </a:rPr>
              <a:t> C, et al. </a:t>
            </a:r>
            <a:r>
              <a:rPr lang="cs-CZ" sz="1500" err="1">
                <a:latin typeface="Arial"/>
                <a:ea typeface="MS PGothic"/>
                <a:cs typeface="Arial"/>
              </a:rPr>
              <a:t>Safety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of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the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Supraclavicular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Artery</a:t>
            </a:r>
            <a:r>
              <a:rPr lang="cs-CZ" sz="1500" dirty="0">
                <a:latin typeface="Arial"/>
                <a:ea typeface="MS PGothic"/>
                <a:cs typeface="Arial"/>
              </a:rPr>
              <a:t> Island </a:t>
            </a:r>
            <a:r>
              <a:rPr lang="cs-CZ" sz="1500" err="1">
                <a:latin typeface="Arial"/>
                <a:ea typeface="MS PGothic"/>
                <a:cs typeface="Arial"/>
              </a:rPr>
              <a:t>Flap</a:t>
            </a:r>
            <a:r>
              <a:rPr lang="cs-CZ" sz="1500" dirty="0">
                <a:latin typeface="Arial"/>
                <a:ea typeface="MS PGothic"/>
                <a:cs typeface="Arial"/>
              </a:rPr>
              <a:t> in </a:t>
            </a:r>
            <a:r>
              <a:rPr lang="cs-CZ" sz="1500" err="1">
                <a:latin typeface="Arial"/>
                <a:ea typeface="MS PGothic"/>
                <a:cs typeface="Arial"/>
              </a:rPr>
              <a:t>the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Setting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of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Neck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Dissection</a:t>
            </a:r>
            <a:r>
              <a:rPr lang="cs-CZ" sz="1500" dirty="0">
                <a:latin typeface="Arial"/>
                <a:ea typeface="MS PGothic"/>
                <a:cs typeface="Arial"/>
              </a:rPr>
              <a:t> and </a:t>
            </a:r>
            <a:r>
              <a:rPr lang="cs-CZ" sz="1500" err="1">
                <a:latin typeface="Arial"/>
                <a:ea typeface="MS PGothic"/>
                <a:cs typeface="Arial"/>
              </a:rPr>
              <a:t>Radiation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Therapy</a:t>
            </a:r>
            <a:r>
              <a:rPr lang="cs-CZ" sz="1500" dirty="0">
                <a:latin typeface="Arial"/>
                <a:ea typeface="MS PGothic"/>
                <a:cs typeface="Arial"/>
              </a:rPr>
              <a:t>. J </a:t>
            </a:r>
            <a:r>
              <a:rPr lang="cs-CZ" sz="1500" err="1">
                <a:latin typeface="Arial"/>
                <a:ea typeface="MS PGothic"/>
                <a:cs typeface="Arial"/>
              </a:rPr>
              <a:t>reconstr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Microsurg</a:t>
            </a:r>
            <a:r>
              <a:rPr lang="cs-CZ" sz="1500" dirty="0">
                <a:latin typeface="Arial"/>
                <a:ea typeface="MS PGothic"/>
                <a:cs typeface="Arial"/>
              </a:rPr>
              <a:t>. 2015 Mar 13;31(05):378–83. </a:t>
            </a:r>
          </a:p>
          <a:p>
            <a:pPr marL="457200" indent="-457200">
              <a:buAutoNum type="arabicPeriod"/>
            </a:pPr>
            <a:r>
              <a:rPr lang="cs-CZ" sz="1500" err="1">
                <a:latin typeface="Arial"/>
                <a:ea typeface="MS PGothic"/>
                <a:cs typeface="Arial"/>
              </a:rPr>
              <a:t>Ruffin</a:t>
            </a:r>
            <a:r>
              <a:rPr lang="cs-CZ" sz="1500" dirty="0">
                <a:latin typeface="Arial"/>
                <a:ea typeface="MS PGothic"/>
                <a:cs typeface="Arial"/>
              </a:rPr>
              <a:t> W, Gal TJ. </a:t>
            </a:r>
            <a:r>
              <a:rPr lang="cs-CZ" sz="1500" err="1">
                <a:latin typeface="Arial"/>
                <a:ea typeface="MS PGothic"/>
                <a:cs typeface="Arial"/>
              </a:rPr>
              <a:t>Impact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of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Flap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Size</a:t>
            </a:r>
            <a:r>
              <a:rPr lang="cs-CZ" sz="1500" dirty="0">
                <a:latin typeface="Arial"/>
                <a:ea typeface="MS PGothic"/>
                <a:cs typeface="Arial"/>
              </a:rPr>
              <a:t> and </a:t>
            </a:r>
            <a:r>
              <a:rPr lang="cs-CZ" sz="1500" err="1">
                <a:latin typeface="Arial"/>
                <a:ea typeface="MS PGothic"/>
                <a:cs typeface="Arial"/>
              </a:rPr>
              <a:t>Comorbidities</a:t>
            </a:r>
            <a:r>
              <a:rPr lang="cs-CZ" sz="1500" dirty="0">
                <a:latin typeface="Arial"/>
                <a:ea typeface="MS PGothic"/>
                <a:cs typeface="Arial"/>
              </a:rPr>
              <a:t> on </a:t>
            </a:r>
            <a:r>
              <a:rPr lang="cs-CZ" sz="1500" err="1">
                <a:latin typeface="Arial"/>
                <a:ea typeface="MS PGothic"/>
                <a:cs typeface="Arial"/>
              </a:rPr>
              <a:t>Supraclavicular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Artery</a:t>
            </a:r>
            <a:r>
              <a:rPr lang="cs-CZ" sz="1500" dirty="0">
                <a:latin typeface="Arial"/>
                <a:ea typeface="MS PGothic"/>
                <a:cs typeface="Arial"/>
              </a:rPr>
              <a:t> Island </a:t>
            </a:r>
            <a:r>
              <a:rPr lang="cs-CZ" sz="1500" err="1">
                <a:latin typeface="Arial"/>
                <a:ea typeface="MS PGothic"/>
                <a:cs typeface="Arial"/>
              </a:rPr>
              <a:t>Flap</a:t>
            </a:r>
            <a:r>
              <a:rPr lang="cs-CZ" sz="1500" dirty="0">
                <a:latin typeface="Arial"/>
                <a:ea typeface="MS PGothic"/>
                <a:cs typeface="Arial"/>
              </a:rPr>
              <a:t> </a:t>
            </a:r>
            <a:r>
              <a:rPr lang="cs-CZ" sz="1500" err="1">
                <a:latin typeface="Arial"/>
                <a:ea typeface="MS PGothic"/>
                <a:cs typeface="Arial"/>
              </a:rPr>
              <a:t>Outcomes</a:t>
            </a:r>
            <a:r>
              <a:rPr lang="cs-CZ" sz="1500" dirty="0">
                <a:latin typeface="Arial"/>
                <a:ea typeface="MS PGothic"/>
                <a:cs typeface="Arial"/>
              </a:rPr>
              <a:t>. OTO Open. 2024 July;8(3):e175. </a:t>
            </a:r>
            <a:endParaRPr lang="cs-CZ" altLang="cs-CZ" sz="1500" b="1">
              <a:latin typeface="Arial"/>
              <a:ea typeface="MS PGothic"/>
              <a:cs typeface="Arial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BC88D0B-27DD-2DB7-B01B-9A9478BBE9CA}"/>
              </a:ext>
            </a:extLst>
          </p:cNvPr>
          <p:cNvGrpSpPr/>
          <p:nvPr/>
        </p:nvGrpSpPr>
        <p:grpSpPr>
          <a:xfrm>
            <a:off x="8298227" y="3631189"/>
            <a:ext cx="6167606" cy="5539705"/>
            <a:chOff x="8149372" y="3631189"/>
            <a:chExt cx="6167606" cy="5539705"/>
          </a:xfrm>
        </p:grpSpPr>
        <p:sp>
          <p:nvSpPr>
            <p:cNvPr id="25" name="Pravouholník 24">
              <a:extLst>
                <a:ext uri="{FF2B5EF4-FFF2-40B4-BE49-F238E27FC236}">
                  <a16:creationId xmlns:a16="http://schemas.microsoft.com/office/drawing/2014/main" id="{AD73E645-B199-86ED-3693-7A137F58E3AF}"/>
                </a:ext>
              </a:extLst>
            </p:cNvPr>
            <p:cNvSpPr/>
            <p:nvPr/>
          </p:nvSpPr>
          <p:spPr>
            <a:xfrm>
              <a:off x="8149372" y="3631189"/>
              <a:ext cx="6048526" cy="53021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4" name="Obrázok 3" descr="Obrázok, na ktorom je text, mapa, diagram&#10;&#10;Automaticky generovaný popis">
              <a:extLst>
                <a:ext uri="{FF2B5EF4-FFF2-40B4-BE49-F238E27FC236}">
                  <a16:creationId xmlns:a16="http://schemas.microsoft.com/office/drawing/2014/main" id="{9830ED40-E256-DE22-1DAA-EF1F256D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373" y="3727503"/>
              <a:ext cx="5866648" cy="4523409"/>
            </a:xfrm>
            <a:prstGeom prst="rect">
              <a:avLst/>
            </a:prstGeom>
          </p:spPr>
        </p:pic>
        <p:sp>
          <p:nvSpPr>
            <p:cNvPr id="26" name="BlokTextu 25">
              <a:extLst>
                <a:ext uri="{FF2B5EF4-FFF2-40B4-BE49-F238E27FC236}">
                  <a16:creationId xmlns:a16="http://schemas.microsoft.com/office/drawing/2014/main" id="{299618C6-2A36-575C-BD82-70EF407FAA8E}"/>
                </a:ext>
              </a:extLst>
            </p:cNvPr>
            <p:cNvSpPr txBox="1"/>
            <p:nvPr/>
          </p:nvSpPr>
          <p:spPr>
            <a:xfrm>
              <a:off x="8357207" y="8447619"/>
              <a:ext cx="5959771" cy="7232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 sz="2300" dirty="0">
                  <a:solidFill>
                    <a:srgbClr val="0375B3"/>
                  </a:solidFill>
                </a:rPr>
                <a:t>Obr. 1. Anatomie </a:t>
              </a:r>
              <a:r>
                <a:rPr lang="cs-CZ" sz="2300" err="1">
                  <a:solidFill>
                    <a:srgbClr val="0375B3"/>
                  </a:solidFill>
                </a:rPr>
                <a:t>supraklavikulárního</a:t>
              </a:r>
              <a:r>
                <a:rPr lang="cs-CZ" sz="2300" dirty="0">
                  <a:solidFill>
                    <a:srgbClr val="0375B3"/>
                  </a:solidFill>
                </a:rPr>
                <a:t> laloku</a:t>
              </a:r>
              <a:endParaRPr lang="cs-CZ" sz="2300" dirty="0">
                <a:solidFill>
                  <a:srgbClr val="0375B3"/>
                </a:solidFill>
                <a:ea typeface="Calibri"/>
                <a:cs typeface="Calibri"/>
              </a:endParaRPr>
            </a:p>
            <a:p>
              <a:endParaRPr lang="cs-CZ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endParaRPr>
            </a:p>
          </p:txBody>
        </p: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0AF6A044-7DBF-633A-5707-39531B2F1E9D}"/>
              </a:ext>
            </a:extLst>
          </p:cNvPr>
          <p:cNvSpPr txBox="1"/>
          <p:nvPr/>
        </p:nvSpPr>
        <p:spPr>
          <a:xfrm>
            <a:off x="14588034" y="8299418"/>
            <a:ext cx="14799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300" dirty="0">
                <a:solidFill>
                  <a:srgbClr val="0375B3"/>
                </a:solidFill>
              </a:rPr>
              <a:t>Tab. 1. Soubor případů využití SCF k rekonstrukci rozsáhlého defektu v </a:t>
            </a:r>
            <a:r>
              <a:rPr lang="cs-CZ" sz="2300" err="1">
                <a:solidFill>
                  <a:srgbClr val="0375B3"/>
                </a:solidFill>
              </a:rPr>
              <a:t>temporo-parotické</a:t>
            </a:r>
            <a:r>
              <a:rPr lang="cs-CZ" sz="2300" dirty="0">
                <a:solidFill>
                  <a:srgbClr val="0375B3"/>
                </a:solidFill>
              </a:rPr>
              <a:t> oblasti</a:t>
            </a:r>
          </a:p>
          <a:p>
            <a:r>
              <a:rPr lang="cs-CZ" sz="1200" dirty="0"/>
              <a:t>(BCC: </a:t>
            </a:r>
            <a:r>
              <a:rPr lang="cs-CZ" sz="1200" dirty="0" err="1"/>
              <a:t>bazocelulární</a:t>
            </a:r>
            <a:r>
              <a:rPr lang="cs-CZ" sz="1200" dirty="0"/>
              <a:t> karcinom; ND: krční disekce; PE: </a:t>
            </a:r>
            <a:r>
              <a:rPr lang="cs-CZ" sz="1200" dirty="0" err="1"/>
              <a:t>parotidektomie</a:t>
            </a:r>
            <a:r>
              <a:rPr lang="cs-CZ" sz="1200" dirty="0"/>
              <a:t>; SCC: dlaždicový karcinom; SDC: </a:t>
            </a:r>
            <a:r>
              <a:rPr lang="cs-CZ" sz="1200" dirty="0" err="1"/>
              <a:t>salivární</a:t>
            </a:r>
            <a:r>
              <a:rPr lang="cs-CZ" sz="1200" dirty="0"/>
              <a:t> </a:t>
            </a:r>
            <a:r>
              <a:rPr lang="cs-CZ" sz="1200" dirty="0" err="1"/>
              <a:t>duktální</a:t>
            </a:r>
            <a:r>
              <a:rPr lang="cs-CZ" sz="1200" dirty="0"/>
              <a:t> karcinom; STBR: </a:t>
            </a:r>
            <a:r>
              <a:rPr lang="cs-CZ" sz="1200" dirty="0" err="1"/>
              <a:t>subtotální</a:t>
            </a:r>
            <a:r>
              <a:rPr lang="cs-CZ" sz="1200" dirty="0"/>
              <a:t> resekce spánkové kosti; TTBR: totální resekce spánkové kosti)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7FDCF9DB-6AE2-1C11-ADDE-5700EDC7922B}"/>
              </a:ext>
            </a:extLst>
          </p:cNvPr>
          <p:cNvGrpSpPr>
            <a:grpSpLocks noChangeAspect="1"/>
          </p:cNvGrpSpPr>
          <p:nvPr/>
        </p:nvGrpSpPr>
        <p:grpSpPr>
          <a:xfrm>
            <a:off x="8280000" y="9034146"/>
            <a:ext cx="9504000" cy="3349000"/>
            <a:chOff x="8294640" y="9034146"/>
            <a:chExt cx="9441842" cy="3327096"/>
          </a:xfrm>
        </p:grpSpPr>
        <p:sp>
          <p:nvSpPr>
            <p:cNvPr id="17" name="Pravouholník 16">
              <a:extLst>
                <a:ext uri="{FF2B5EF4-FFF2-40B4-BE49-F238E27FC236}">
                  <a16:creationId xmlns:a16="http://schemas.microsoft.com/office/drawing/2014/main" id="{0288AA42-4F92-C477-8EB5-B24396A9A591}"/>
                </a:ext>
              </a:extLst>
            </p:cNvPr>
            <p:cNvSpPr/>
            <p:nvPr/>
          </p:nvSpPr>
          <p:spPr>
            <a:xfrm>
              <a:off x="8294640" y="9034146"/>
              <a:ext cx="9296573" cy="3327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" name="Obrázok 5" descr="Obrázok, na ktorom je scéna, miestnosť, lekár(sky), nemocničná izba&#10;&#10;Automaticky generovaný popis">
              <a:extLst>
                <a:ext uri="{FF2B5EF4-FFF2-40B4-BE49-F238E27FC236}">
                  <a16:creationId xmlns:a16="http://schemas.microsoft.com/office/drawing/2014/main" id="{BCCF266F-D5DD-A027-202C-3AFBE7AF0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565" y="9100570"/>
              <a:ext cx="2993238" cy="2267320"/>
            </a:xfrm>
            <a:prstGeom prst="rect">
              <a:avLst/>
            </a:prstGeom>
          </p:spPr>
        </p:pic>
        <p:pic>
          <p:nvPicPr>
            <p:cNvPr id="8" name="Obrázok 7" descr="Obrázok, na ktorom je osoba, zdravotnícke zariadenie, nemocničná izba, miestnosť&#10;&#10;Automaticky generovaný popis">
              <a:extLst>
                <a:ext uri="{FF2B5EF4-FFF2-40B4-BE49-F238E27FC236}">
                  <a16:creationId xmlns:a16="http://schemas.microsoft.com/office/drawing/2014/main" id="{89BAF907-24F5-1958-A1EA-7A939553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8882" y="9110037"/>
              <a:ext cx="2993238" cy="2244928"/>
            </a:xfrm>
            <a:prstGeom prst="rect">
              <a:avLst/>
            </a:prstGeom>
          </p:spPr>
        </p:pic>
        <p:pic>
          <p:nvPicPr>
            <p:cNvPr id="10" name="Obrázok 9" descr="Obrázok, na ktorom je lekár(sky), holá koža, zdravotnícke zariadenie, zdravotnícky zákrok&#10;&#10;Automaticky generovaný popis">
              <a:extLst>
                <a:ext uri="{FF2B5EF4-FFF2-40B4-BE49-F238E27FC236}">
                  <a16:creationId xmlns:a16="http://schemas.microsoft.com/office/drawing/2014/main" id="{C73730E6-9202-A039-AEBA-F5712C42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6258" y="9103613"/>
              <a:ext cx="2993238" cy="2251352"/>
            </a:xfrm>
            <a:prstGeom prst="rect">
              <a:avLst/>
            </a:prstGeom>
          </p:spPr>
        </p:pic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DA8F8DA8-6240-C2C9-6F50-7BEE09C289D1}"/>
                </a:ext>
              </a:extLst>
            </p:cNvPr>
            <p:cNvSpPr txBox="1"/>
            <p:nvPr/>
          </p:nvSpPr>
          <p:spPr>
            <a:xfrm>
              <a:off x="8294640" y="11441841"/>
              <a:ext cx="9441842" cy="8002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 sz="2300" dirty="0">
                  <a:solidFill>
                    <a:srgbClr val="0375B3"/>
                  </a:solidFill>
                </a:rPr>
                <a:t>Obr. 2. Rekonstrukce defektu v </a:t>
              </a:r>
              <a:r>
                <a:rPr lang="cs-CZ" sz="2300" err="1">
                  <a:solidFill>
                    <a:srgbClr val="0375B3"/>
                  </a:solidFill>
                </a:rPr>
                <a:t>temporo-parotické</a:t>
              </a:r>
              <a:r>
                <a:rPr lang="cs-CZ" sz="2300" dirty="0">
                  <a:solidFill>
                    <a:srgbClr val="0375B3"/>
                  </a:solidFill>
                </a:rPr>
                <a:t> oblasti pomocí SCF</a:t>
              </a:r>
            </a:p>
            <a:p>
              <a:r>
                <a:rPr lang="cs-CZ" sz="2300" dirty="0"/>
                <a:t>A: plánování, B: modelace laloku, C: stav po rekonstrukci</a:t>
              </a:r>
            </a:p>
          </p:txBody>
        </p:sp>
        <p:sp>
          <p:nvSpPr>
            <p:cNvPr id="28" name="BlokTextu 27">
              <a:extLst>
                <a:ext uri="{FF2B5EF4-FFF2-40B4-BE49-F238E27FC236}">
                  <a16:creationId xmlns:a16="http://schemas.microsoft.com/office/drawing/2014/main" id="{DD7FDB8E-5F36-290A-5DEC-7C371AAC88BF}"/>
                </a:ext>
              </a:extLst>
            </p:cNvPr>
            <p:cNvSpPr txBox="1"/>
            <p:nvPr/>
          </p:nvSpPr>
          <p:spPr>
            <a:xfrm>
              <a:off x="14540094" y="10952127"/>
              <a:ext cx="37182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9" name="BlokTextu 28">
              <a:extLst>
                <a:ext uri="{FF2B5EF4-FFF2-40B4-BE49-F238E27FC236}">
                  <a16:creationId xmlns:a16="http://schemas.microsoft.com/office/drawing/2014/main" id="{27CB1336-3A60-B44C-E757-51F6125DA836}"/>
                </a:ext>
              </a:extLst>
            </p:cNvPr>
            <p:cNvSpPr txBox="1"/>
            <p:nvPr/>
          </p:nvSpPr>
          <p:spPr>
            <a:xfrm>
              <a:off x="8362910" y="10949875"/>
              <a:ext cx="37182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0" name="BlokTextu 29">
              <a:extLst>
                <a:ext uri="{FF2B5EF4-FFF2-40B4-BE49-F238E27FC236}">
                  <a16:creationId xmlns:a16="http://schemas.microsoft.com/office/drawing/2014/main" id="{9914E5B3-66E4-98A4-0B6C-AD6114D2251A}"/>
                </a:ext>
              </a:extLst>
            </p:cNvPr>
            <p:cNvSpPr txBox="1"/>
            <p:nvPr/>
          </p:nvSpPr>
          <p:spPr>
            <a:xfrm>
              <a:off x="11463728" y="10954546"/>
              <a:ext cx="37182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BC5ADC84-768F-AA02-C30F-42920AAA861B}"/>
              </a:ext>
            </a:extLst>
          </p:cNvPr>
          <p:cNvGrpSpPr/>
          <p:nvPr/>
        </p:nvGrpSpPr>
        <p:grpSpPr>
          <a:xfrm>
            <a:off x="8279999" y="12570279"/>
            <a:ext cx="9360000" cy="6008561"/>
            <a:chOff x="8297559" y="12544880"/>
            <a:chExt cx="9214561" cy="5534038"/>
          </a:xfrm>
        </p:grpSpPr>
        <p:sp>
          <p:nvSpPr>
            <p:cNvPr id="18" name="Pravouholník 17">
              <a:extLst>
                <a:ext uri="{FF2B5EF4-FFF2-40B4-BE49-F238E27FC236}">
                  <a16:creationId xmlns:a16="http://schemas.microsoft.com/office/drawing/2014/main" id="{17EF33CC-1DDD-01D0-4AE6-F114859918A2}"/>
                </a:ext>
              </a:extLst>
            </p:cNvPr>
            <p:cNvSpPr/>
            <p:nvPr/>
          </p:nvSpPr>
          <p:spPr>
            <a:xfrm>
              <a:off x="8297559" y="12544880"/>
              <a:ext cx="9214561" cy="53662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Obrázok 11" descr="Obrázok, na ktorom je osoba, holá koža, krk, pokožka&#10;&#10;Automaticky generovaný popis">
              <a:extLst>
                <a:ext uri="{FF2B5EF4-FFF2-40B4-BE49-F238E27FC236}">
                  <a16:creationId xmlns:a16="http://schemas.microsoft.com/office/drawing/2014/main" id="{1C80EDD9-89F9-8585-AD09-7CA3BFEC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371" y="12628698"/>
              <a:ext cx="4336721" cy="4416323"/>
            </a:xfrm>
            <a:prstGeom prst="rect">
              <a:avLst/>
            </a:prstGeom>
          </p:spPr>
        </p:pic>
        <p:pic>
          <p:nvPicPr>
            <p:cNvPr id="14" name="Obrázok 13" descr="Obrázok, na ktorom je osoba, pokožka, krk, vráska&#10;&#10;Automaticky generovaný popis">
              <a:extLst>
                <a:ext uri="{FF2B5EF4-FFF2-40B4-BE49-F238E27FC236}">
                  <a16:creationId xmlns:a16="http://schemas.microsoft.com/office/drawing/2014/main" id="{9AC93467-A437-A651-C013-5A4335F27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9205" y="12642558"/>
              <a:ext cx="4336721" cy="4416323"/>
            </a:xfrm>
            <a:prstGeom prst="rect">
              <a:avLst/>
            </a:prstGeom>
          </p:spPr>
        </p:pic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64AAFEB8-EE22-720A-1C73-73431E61970A}"/>
                </a:ext>
              </a:extLst>
            </p:cNvPr>
            <p:cNvSpPr txBox="1"/>
            <p:nvPr/>
          </p:nvSpPr>
          <p:spPr>
            <a:xfrm>
              <a:off x="8435993" y="17086773"/>
              <a:ext cx="6838219" cy="9921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 sz="2300" dirty="0">
                  <a:solidFill>
                    <a:srgbClr val="0375B3"/>
                  </a:solidFill>
                </a:rPr>
                <a:t>Obr. 3. Před- a pooperační stav - srovnáním profilů</a:t>
              </a:r>
            </a:p>
            <a:p>
              <a:r>
                <a:rPr lang="cs-CZ" sz="2300" dirty="0"/>
                <a:t>A: předoperačně, B: pooperačně</a:t>
              </a:r>
            </a:p>
            <a:p>
              <a:endParaRPr lang="cs-CZ" dirty="0"/>
            </a:p>
          </p:txBody>
        </p:sp>
        <p:sp>
          <p:nvSpPr>
            <p:cNvPr id="32" name="BlokTextu 31">
              <a:extLst>
                <a:ext uri="{FF2B5EF4-FFF2-40B4-BE49-F238E27FC236}">
                  <a16:creationId xmlns:a16="http://schemas.microsoft.com/office/drawing/2014/main" id="{C2E5C466-72F4-D1FA-087A-FDA27634211F}"/>
                </a:ext>
              </a:extLst>
            </p:cNvPr>
            <p:cNvSpPr txBox="1"/>
            <p:nvPr/>
          </p:nvSpPr>
          <p:spPr>
            <a:xfrm>
              <a:off x="8467371" y="16641119"/>
              <a:ext cx="37182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3" name="BlokTextu 32">
              <a:extLst>
                <a:ext uri="{FF2B5EF4-FFF2-40B4-BE49-F238E27FC236}">
                  <a16:creationId xmlns:a16="http://schemas.microsoft.com/office/drawing/2014/main" id="{2790DBB4-CE5C-8942-3EE0-8EA877DB86C2}"/>
                </a:ext>
              </a:extLst>
            </p:cNvPr>
            <p:cNvSpPr txBox="1"/>
            <p:nvPr/>
          </p:nvSpPr>
          <p:spPr>
            <a:xfrm>
              <a:off x="13061997" y="16641119"/>
              <a:ext cx="37182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F27FB41E-28FF-3673-B8D2-79776625D7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r="-1"/>
          <a:stretch/>
        </p:blipFill>
        <p:spPr>
          <a:xfrm>
            <a:off x="24250844" y="221784"/>
            <a:ext cx="5619238" cy="10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8812</TotalTime>
  <Words>1206</Words>
  <Application>Microsoft Office PowerPoint</Application>
  <PresentationFormat>Custom</PresentationFormat>
  <Paragraphs>113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110</cp:revision>
  <dcterms:created xsi:type="dcterms:W3CDTF">2017-08-30T13:07:43Z</dcterms:created>
  <dcterms:modified xsi:type="dcterms:W3CDTF">2025-09-09T17:21:47Z</dcterms:modified>
</cp:coreProperties>
</file>