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30275213" cy="213836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35">
          <p15:clr>
            <a:srgbClr val="A4A3A4"/>
          </p15:clr>
        </p15:guide>
        <p15:guide id="2" pos="9535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rof. Chrobok" initials="V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F15922"/>
    <a:srgbClr val="0095D9"/>
    <a:srgbClr val="F25822"/>
    <a:srgbClr val="0085CE"/>
    <a:srgbClr val="0375B3"/>
    <a:srgbClr val="E21F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332" autoAdjust="0"/>
    <p:restoredTop sz="95374" autoAdjust="0"/>
  </p:normalViewPr>
  <p:slideViewPr>
    <p:cSldViewPr snapToGrid="0">
      <p:cViewPr varScale="1">
        <p:scale>
          <a:sx n="22" d="100"/>
          <a:sy n="22" d="100"/>
        </p:scale>
        <p:origin x="100" y="352"/>
      </p:cViewPr>
      <p:guideLst>
        <p:guide orient="horz" pos="6735"/>
        <p:guide pos="95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3499590"/>
            <a:ext cx="25733931" cy="7444669"/>
          </a:xfrm>
        </p:spPr>
        <p:txBody>
          <a:bodyPr anchor="b"/>
          <a:lstStyle>
            <a:lvl1pPr algn="ctr">
              <a:defRPr sz="18709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11231355"/>
            <a:ext cx="22706410" cy="5162758"/>
          </a:xfrm>
        </p:spPr>
        <p:txBody>
          <a:bodyPr/>
          <a:lstStyle>
            <a:lvl1pPr marL="0" indent="0" algn="ctr">
              <a:buNone/>
              <a:defRPr sz="7483"/>
            </a:lvl1pPr>
            <a:lvl2pPr marL="1425595" indent="0" algn="ctr">
              <a:buNone/>
              <a:defRPr sz="6236"/>
            </a:lvl2pPr>
            <a:lvl3pPr marL="2851191" indent="0" algn="ctr">
              <a:buNone/>
              <a:defRPr sz="5613"/>
            </a:lvl3pPr>
            <a:lvl4pPr marL="4276786" indent="0" algn="ctr">
              <a:buNone/>
              <a:defRPr sz="4989"/>
            </a:lvl4pPr>
            <a:lvl5pPr marL="5702381" indent="0" algn="ctr">
              <a:buNone/>
              <a:defRPr sz="4989"/>
            </a:lvl5pPr>
            <a:lvl6pPr marL="7127977" indent="0" algn="ctr">
              <a:buNone/>
              <a:defRPr sz="4989"/>
            </a:lvl6pPr>
            <a:lvl7pPr marL="8553572" indent="0" algn="ctr">
              <a:buNone/>
              <a:defRPr sz="4989"/>
            </a:lvl7pPr>
            <a:lvl8pPr marL="9979167" indent="0" algn="ctr">
              <a:buNone/>
              <a:defRPr sz="4989"/>
            </a:lvl8pPr>
            <a:lvl9pPr marL="11404763" indent="0" algn="ctr">
              <a:buNone/>
              <a:defRPr sz="4989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5001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2937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1138480"/>
            <a:ext cx="6528093" cy="18121634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1138480"/>
            <a:ext cx="19205838" cy="18121634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0845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3034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5331063"/>
            <a:ext cx="26112371" cy="8894992"/>
          </a:xfrm>
        </p:spPr>
        <p:txBody>
          <a:bodyPr anchor="b"/>
          <a:lstStyle>
            <a:lvl1pPr>
              <a:defRPr sz="18709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14310205"/>
            <a:ext cx="26112371" cy="4677666"/>
          </a:xfrm>
        </p:spPr>
        <p:txBody>
          <a:bodyPr/>
          <a:lstStyle>
            <a:lvl1pPr marL="0" indent="0">
              <a:buNone/>
              <a:defRPr sz="7483">
                <a:solidFill>
                  <a:schemeClr val="tx1"/>
                </a:solidFill>
              </a:defRPr>
            </a:lvl1pPr>
            <a:lvl2pPr marL="1425595" indent="0">
              <a:buNone/>
              <a:defRPr sz="6236">
                <a:solidFill>
                  <a:schemeClr val="tx1">
                    <a:tint val="75000"/>
                  </a:schemeClr>
                </a:solidFill>
              </a:defRPr>
            </a:lvl2pPr>
            <a:lvl3pPr marL="2851191" indent="0">
              <a:buNone/>
              <a:defRPr sz="5613">
                <a:solidFill>
                  <a:schemeClr val="tx1">
                    <a:tint val="75000"/>
                  </a:schemeClr>
                </a:solidFill>
              </a:defRPr>
            </a:lvl3pPr>
            <a:lvl4pPr marL="4276786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4pPr>
            <a:lvl5pPr marL="5702381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5pPr>
            <a:lvl6pPr marL="712797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6pPr>
            <a:lvl7pPr marL="8553572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7pPr>
            <a:lvl8pPr marL="997916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8pPr>
            <a:lvl9pPr marL="11404763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9652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5692400"/>
            <a:ext cx="12866966" cy="1356771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5692400"/>
            <a:ext cx="12866966" cy="1356771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3887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138485"/>
            <a:ext cx="26112371" cy="4133179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5241960"/>
            <a:ext cx="12807832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7810963"/>
            <a:ext cx="12807832" cy="1148875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5241960"/>
            <a:ext cx="12870909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7810963"/>
            <a:ext cx="12870909" cy="1148875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6509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7909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989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3078850"/>
            <a:ext cx="15326827" cy="15196234"/>
          </a:xfrm>
        </p:spPr>
        <p:txBody>
          <a:bodyPr/>
          <a:lstStyle>
            <a:lvl1pPr>
              <a:defRPr sz="9978"/>
            </a:lvl1pPr>
            <a:lvl2pPr>
              <a:defRPr sz="8731"/>
            </a:lvl2pPr>
            <a:lvl3pPr>
              <a:defRPr sz="7483"/>
            </a:lvl3pPr>
            <a:lvl4pPr>
              <a:defRPr sz="6236"/>
            </a:lvl4pPr>
            <a:lvl5pPr>
              <a:defRPr sz="6236"/>
            </a:lvl5pPr>
            <a:lvl6pPr>
              <a:defRPr sz="6236"/>
            </a:lvl6pPr>
            <a:lvl7pPr>
              <a:defRPr sz="6236"/>
            </a:lvl7pPr>
            <a:lvl8pPr>
              <a:defRPr sz="6236"/>
            </a:lvl8pPr>
            <a:lvl9pPr>
              <a:defRPr sz="6236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9179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3078850"/>
            <a:ext cx="15326827" cy="15196234"/>
          </a:xfrm>
        </p:spPr>
        <p:txBody>
          <a:bodyPr anchor="t"/>
          <a:lstStyle>
            <a:lvl1pPr marL="0" indent="0">
              <a:buNone/>
              <a:defRPr sz="9978"/>
            </a:lvl1pPr>
            <a:lvl2pPr marL="1425595" indent="0">
              <a:buNone/>
              <a:defRPr sz="8731"/>
            </a:lvl2pPr>
            <a:lvl3pPr marL="2851191" indent="0">
              <a:buNone/>
              <a:defRPr sz="7483"/>
            </a:lvl3pPr>
            <a:lvl4pPr marL="4276786" indent="0">
              <a:buNone/>
              <a:defRPr sz="6236"/>
            </a:lvl4pPr>
            <a:lvl5pPr marL="5702381" indent="0">
              <a:buNone/>
              <a:defRPr sz="6236"/>
            </a:lvl5pPr>
            <a:lvl6pPr marL="7127977" indent="0">
              <a:buNone/>
              <a:defRPr sz="6236"/>
            </a:lvl6pPr>
            <a:lvl7pPr marL="8553572" indent="0">
              <a:buNone/>
              <a:defRPr sz="6236"/>
            </a:lvl7pPr>
            <a:lvl8pPr marL="9979167" indent="0">
              <a:buNone/>
              <a:defRPr sz="6236"/>
            </a:lvl8pPr>
            <a:lvl9pPr marL="11404763" indent="0">
              <a:buNone/>
              <a:defRPr sz="6236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268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1138485"/>
            <a:ext cx="26112371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5692400"/>
            <a:ext cx="26112371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19819457"/>
            <a:ext cx="1021788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1611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2851191" rtl="0" eaLnBrk="1" latinLnBrk="0" hangingPunct="1">
        <a:lnSpc>
          <a:spcPct val="90000"/>
        </a:lnSpc>
        <a:spcBef>
          <a:spcPct val="0"/>
        </a:spcBef>
        <a:buNone/>
        <a:defRPr sz="137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2798" indent="-712798" algn="l" defTabSz="2851191" rtl="0" eaLnBrk="1" latinLnBrk="0" hangingPunct="1">
        <a:lnSpc>
          <a:spcPct val="90000"/>
        </a:lnSpc>
        <a:spcBef>
          <a:spcPts val="3118"/>
        </a:spcBef>
        <a:buFont typeface="Arial" panose="020B0604020202020204" pitchFamily="34" charset="0"/>
        <a:buChar char="•"/>
        <a:defRPr sz="8731" kern="1200">
          <a:solidFill>
            <a:schemeClr val="tx1"/>
          </a:solidFill>
          <a:latin typeface="+mn-lt"/>
          <a:ea typeface="+mn-ea"/>
          <a:cs typeface="+mn-cs"/>
        </a:defRPr>
      </a:lvl1pPr>
      <a:lvl2pPr marL="2138393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7483" kern="1200">
          <a:solidFill>
            <a:schemeClr val="tx1"/>
          </a:solidFill>
          <a:latin typeface="+mn-lt"/>
          <a:ea typeface="+mn-ea"/>
          <a:cs typeface="+mn-cs"/>
        </a:defRPr>
      </a:lvl2pPr>
      <a:lvl3pPr marL="3563988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6236" kern="1200">
          <a:solidFill>
            <a:schemeClr val="tx1"/>
          </a:solidFill>
          <a:latin typeface="+mn-lt"/>
          <a:ea typeface="+mn-ea"/>
          <a:cs typeface="+mn-cs"/>
        </a:defRPr>
      </a:lvl3pPr>
      <a:lvl4pPr marL="498958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6415179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84077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926637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10691965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211756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1pPr>
      <a:lvl2pPr marL="1425595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2pPr>
      <a:lvl3pPr marL="285119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3pPr>
      <a:lvl4pPr marL="4276786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570238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12797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8553572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997916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1404763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7000">
              <a:schemeClr val="bg1"/>
            </a:gs>
            <a:gs pos="100000">
              <a:srgbClr val="0095D9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 Box 35"/>
          <p:cNvSpPr txBox="1">
            <a:spLocks noChangeArrowheads="1"/>
          </p:cNvSpPr>
          <p:nvPr/>
        </p:nvSpPr>
        <p:spPr bwMode="auto">
          <a:xfrm>
            <a:off x="460182" y="1524000"/>
            <a:ext cx="16168481" cy="3314339"/>
          </a:xfrm>
          <a:prstGeom prst="rect">
            <a:avLst/>
          </a:prstGeom>
          <a:noFill/>
          <a:ln>
            <a:noFill/>
          </a:ln>
        </p:spPr>
        <p:txBody>
          <a:bodyPr lIns="119653" tIns="119653" rIns="119653" bIns="119653" anchor="ctr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20000"/>
              </a:spcBef>
              <a:defRPr/>
            </a:pPr>
            <a:r>
              <a:rPr lang="cs-CZ" altLang="nl-NL" sz="3200" b="1" dirty="0">
                <a:solidFill>
                  <a:srgbClr val="F15922"/>
                </a:solidFill>
                <a:latin typeface="Arial" panose="020B0604020202020204" pitchFamily="34" charset="0"/>
              </a:rPr>
              <a:t>Néma K.</a:t>
            </a:r>
            <a:r>
              <a:rPr lang="cs-CZ" altLang="nl-NL" sz="3200" b="1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1,2,3</a:t>
            </a:r>
            <a:r>
              <a:rPr lang="cs-CZ" altLang="nl-NL" sz="3200" b="1" dirty="0">
                <a:solidFill>
                  <a:srgbClr val="F15922"/>
                </a:solidFill>
                <a:latin typeface="Arial" panose="020B0604020202020204" pitchFamily="34" charset="0"/>
              </a:rPr>
              <a:t>, Dršata J.</a:t>
            </a:r>
            <a:r>
              <a:rPr lang="cs-CZ" altLang="nl-NL" sz="3200" b="1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1,2</a:t>
            </a:r>
            <a:r>
              <a:rPr lang="cs-CZ" altLang="nl-NL" sz="3200" b="1" dirty="0">
                <a:solidFill>
                  <a:srgbClr val="F15922"/>
                </a:solidFill>
                <a:latin typeface="Arial" panose="020B0604020202020204" pitchFamily="34" charset="0"/>
              </a:rPr>
              <a:t>, Krtičková J.</a:t>
            </a:r>
            <a:r>
              <a:rPr lang="cs-CZ" altLang="nl-NL" sz="3200" b="1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1,2</a:t>
            </a:r>
            <a:r>
              <a:rPr lang="cs-CZ" altLang="nl-NL" sz="3200" b="1" dirty="0">
                <a:solidFill>
                  <a:srgbClr val="F15922"/>
                </a:solidFill>
                <a:latin typeface="Arial" panose="020B0604020202020204" pitchFamily="34" charset="0"/>
              </a:rPr>
              <a:t>, Néma J.</a:t>
            </a:r>
            <a:r>
              <a:rPr lang="cs-CZ" altLang="nl-NL" sz="3200" b="1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3</a:t>
            </a:r>
            <a:r>
              <a:rPr lang="cs-CZ" altLang="nl-NL" sz="3200" b="1" dirty="0">
                <a:solidFill>
                  <a:srgbClr val="F15922"/>
                </a:solidFill>
                <a:latin typeface="Arial" panose="020B0604020202020204" pitchFamily="34" charset="0"/>
              </a:rPr>
              <a:t>, Kozynkina-Marchenko K.</a:t>
            </a:r>
            <a:r>
              <a:rPr lang="cs-CZ" altLang="nl-NL" sz="3200" b="1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1,4</a:t>
            </a:r>
            <a:r>
              <a:rPr lang="cs-CZ" altLang="nl-NL" sz="3200" b="1" dirty="0">
                <a:solidFill>
                  <a:srgbClr val="F15922"/>
                </a:solidFill>
                <a:latin typeface="Arial" panose="020B0604020202020204" pitchFamily="34" charset="0"/>
              </a:rPr>
              <a:t>, </a:t>
            </a:r>
            <a:r>
              <a:rPr lang="cs-CZ" altLang="nl-NL" sz="3200" b="1" dirty="0" err="1">
                <a:solidFill>
                  <a:srgbClr val="F15922"/>
                </a:solidFill>
                <a:latin typeface="Arial" panose="020B0604020202020204" pitchFamily="34" charset="0"/>
              </a:rPr>
              <a:t>Školoudík</a:t>
            </a:r>
            <a:r>
              <a:rPr lang="cs-CZ" altLang="nl-NL" sz="3200" b="1" dirty="0">
                <a:solidFill>
                  <a:srgbClr val="F15922"/>
                </a:solidFill>
                <a:latin typeface="Arial" panose="020B0604020202020204" pitchFamily="34" charset="0"/>
              </a:rPr>
              <a:t> L.</a:t>
            </a:r>
            <a:r>
              <a:rPr lang="cs-CZ" altLang="nl-NL" sz="3200" b="1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1,2</a:t>
            </a:r>
            <a:r>
              <a:rPr lang="cs-CZ" altLang="nl-NL" sz="3200" b="1" dirty="0">
                <a:solidFill>
                  <a:srgbClr val="F15922"/>
                </a:solidFill>
                <a:latin typeface="Arial" panose="020B0604020202020204" pitchFamily="34" charset="0"/>
              </a:rPr>
              <a:t>, </a:t>
            </a:r>
            <a:r>
              <a:rPr lang="cs-CZ" altLang="nl-NL" sz="3200" b="1" dirty="0" err="1">
                <a:solidFill>
                  <a:srgbClr val="F15922"/>
                </a:solidFill>
                <a:latin typeface="Arial" panose="020B0604020202020204" pitchFamily="34" charset="0"/>
              </a:rPr>
              <a:t>Chrobok</a:t>
            </a:r>
            <a:r>
              <a:rPr lang="cs-CZ" altLang="nl-NL" sz="3200" b="1" dirty="0">
                <a:solidFill>
                  <a:srgbClr val="F15922"/>
                </a:solidFill>
                <a:latin typeface="Arial" panose="020B0604020202020204" pitchFamily="34" charset="0"/>
              </a:rPr>
              <a:t> V.</a:t>
            </a:r>
            <a:r>
              <a:rPr lang="cs-CZ" altLang="nl-NL" sz="3200" b="1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1,2</a:t>
            </a:r>
          </a:p>
          <a:p>
            <a:pPr algn="ctr">
              <a:spcBef>
                <a:spcPct val="20000"/>
              </a:spcBef>
              <a:defRPr/>
            </a:pPr>
            <a:r>
              <a:rPr lang="cs-CZ" altLang="nl-NL" sz="2000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1</a:t>
            </a:r>
            <a:r>
              <a:rPr lang="en-GB" altLang="nl-NL" sz="2000" dirty="0" err="1">
                <a:solidFill>
                  <a:srgbClr val="F15922"/>
                </a:solidFill>
                <a:latin typeface="Arial" panose="020B0604020202020204" pitchFamily="34" charset="0"/>
              </a:rPr>
              <a:t>Klinika</a:t>
            </a:r>
            <a:r>
              <a:rPr lang="en-GB" altLang="nl-NL" sz="2000" dirty="0">
                <a:solidFill>
                  <a:srgbClr val="F15922"/>
                </a:solidFill>
                <a:latin typeface="Arial" panose="020B0604020202020204" pitchFamily="34" charset="0"/>
              </a:rPr>
              <a:t> </a:t>
            </a:r>
            <a:r>
              <a:rPr lang="en-GB" altLang="nl-NL" sz="2000" dirty="0" err="1">
                <a:solidFill>
                  <a:srgbClr val="F15922"/>
                </a:solidFill>
                <a:latin typeface="Arial" panose="020B0604020202020204" pitchFamily="34" charset="0"/>
              </a:rPr>
              <a:t>otorinolaryngologie</a:t>
            </a:r>
            <a:r>
              <a:rPr lang="en-GB" altLang="nl-NL" sz="2000" dirty="0">
                <a:solidFill>
                  <a:srgbClr val="F15922"/>
                </a:solidFill>
                <a:latin typeface="Arial" panose="020B0604020202020204" pitchFamily="34" charset="0"/>
              </a:rPr>
              <a:t> a </a:t>
            </a:r>
            <a:r>
              <a:rPr lang="en-GB" altLang="nl-NL" sz="2000" dirty="0" err="1">
                <a:solidFill>
                  <a:srgbClr val="F15922"/>
                </a:solidFill>
                <a:latin typeface="Arial" panose="020B0604020202020204" pitchFamily="34" charset="0"/>
              </a:rPr>
              <a:t>chirurgie</a:t>
            </a:r>
            <a:r>
              <a:rPr lang="en-GB" altLang="nl-NL" sz="2000" dirty="0">
                <a:solidFill>
                  <a:srgbClr val="F15922"/>
                </a:solidFill>
                <a:latin typeface="Arial" panose="020B0604020202020204" pitchFamily="34" charset="0"/>
              </a:rPr>
              <a:t> </a:t>
            </a:r>
            <a:r>
              <a:rPr lang="en-GB" altLang="nl-NL" sz="2000" dirty="0" err="1">
                <a:solidFill>
                  <a:srgbClr val="F15922"/>
                </a:solidFill>
                <a:latin typeface="Arial" panose="020B0604020202020204" pitchFamily="34" charset="0"/>
              </a:rPr>
              <a:t>hlavy</a:t>
            </a:r>
            <a:r>
              <a:rPr lang="en-GB" altLang="nl-NL" sz="2000" dirty="0">
                <a:solidFill>
                  <a:srgbClr val="F15922"/>
                </a:solidFill>
                <a:latin typeface="Arial" panose="020B0604020202020204" pitchFamily="34" charset="0"/>
              </a:rPr>
              <a:t> a </a:t>
            </a:r>
            <a:r>
              <a:rPr lang="en-GB" altLang="nl-NL" sz="2000" dirty="0" err="1">
                <a:solidFill>
                  <a:srgbClr val="F15922"/>
                </a:solidFill>
                <a:latin typeface="Arial" panose="020B0604020202020204" pitchFamily="34" charset="0"/>
              </a:rPr>
              <a:t>krku</a:t>
            </a:r>
            <a:r>
              <a:rPr lang="en-GB" altLang="nl-NL" sz="2000" dirty="0">
                <a:solidFill>
                  <a:srgbClr val="F15922"/>
                </a:solidFill>
                <a:latin typeface="Arial" panose="020B0604020202020204" pitchFamily="34" charset="0"/>
              </a:rPr>
              <a:t>, </a:t>
            </a:r>
            <a:r>
              <a:rPr lang="en-GB" altLang="nl-NL" sz="2000" dirty="0" err="1">
                <a:solidFill>
                  <a:srgbClr val="F15922"/>
                </a:solidFill>
                <a:latin typeface="Arial" panose="020B0604020202020204" pitchFamily="34" charset="0"/>
              </a:rPr>
              <a:t>Fakultní</a:t>
            </a:r>
            <a:r>
              <a:rPr lang="en-GB" altLang="nl-NL" sz="2000" dirty="0">
                <a:solidFill>
                  <a:srgbClr val="F15922"/>
                </a:solidFill>
                <a:latin typeface="Arial" panose="020B0604020202020204" pitchFamily="34" charset="0"/>
              </a:rPr>
              <a:t> </a:t>
            </a:r>
            <a:r>
              <a:rPr lang="en-GB" altLang="nl-NL" sz="2000" dirty="0" err="1">
                <a:solidFill>
                  <a:srgbClr val="F15922"/>
                </a:solidFill>
                <a:latin typeface="Arial" panose="020B0604020202020204" pitchFamily="34" charset="0"/>
              </a:rPr>
              <a:t>nemocnice</a:t>
            </a:r>
            <a:r>
              <a:rPr lang="en-GB" altLang="nl-NL" sz="2000" dirty="0">
                <a:solidFill>
                  <a:srgbClr val="F15922"/>
                </a:solidFill>
                <a:latin typeface="Arial" panose="020B0604020202020204" pitchFamily="34" charset="0"/>
              </a:rPr>
              <a:t> Hradec </a:t>
            </a:r>
            <a:r>
              <a:rPr lang="en-GB" altLang="nl-NL" sz="2000" dirty="0" err="1">
                <a:solidFill>
                  <a:srgbClr val="F15922"/>
                </a:solidFill>
                <a:latin typeface="Arial" panose="020B0604020202020204" pitchFamily="34" charset="0"/>
              </a:rPr>
              <a:t>Králové</a:t>
            </a:r>
            <a:endParaRPr lang="en-GB" altLang="nl-NL" sz="2000" dirty="0">
              <a:solidFill>
                <a:srgbClr val="F15922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20000"/>
              </a:spcBef>
              <a:defRPr/>
            </a:pPr>
            <a:r>
              <a:rPr lang="cs-CZ" altLang="nl-NL" sz="2000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2</a:t>
            </a:r>
            <a:r>
              <a:rPr lang="en-GB" altLang="nl-NL" sz="2000" dirty="0" err="1">
                <a:solidFill>
                  <a:srgbClr val="F15922"/>
                </a:solidFill>
                <a:latin typeface="Arial" panose="020B0604020202020204" pitchFamily="34" charset="0"/>
              </a:rPr>
              <a:t>Lékařská</a:t>
            </a:r>
            <a:r>
              <a:rPr lang="en-GB" altLang="nl-NL" sz="2000" dirty="0">
                <a:solidFill>
                  <a:srgbClr val="F15922"/>
                </a:solidFill>
                <a:latin typeface="Arial" panose="020B0604020202020204" pitchFamily="34" charset="0"/>
              </a:rPr>
              <a:t> </a:t>
            </a:r>
            <a:r>
              <a:rPr lang="en-GB" altLang="nl-NL" sz="2000" dirty="0" err="1">
                <a:solidFill>
                  <a:srgbClr val="F15922"/>
                </a:solidFill>
                <a:latin typeface="Arial" panose="020B0604020202020204" pitchFamily="34" charset="0"/>
              </a:rPr>
              <a:t>fakulta</a:t>
            </a:r>
            <a:r>
              <a:rPr lang="en-GB" altLang="nl-NL" sz="2000" dirty="0">
                <a:solidFill>
                  <a:srgbClr val="F15922"/>
                </a:solidFill>
                <a:latin typeface="Arial" panose="020B0604020202020204" pitchFamily="34" charset="0"/>
              </a:rPr>
              <a:t> v </a:t>
            </a:r>
            <a:r>
              <a:rPr lang="en-GB" altLang="nl-NL" sz="2000" dirty="0" err="1">
                <a:solidFill>
                  <a:srgbClr val="F15922"/>
                </a:solidFill>
                <a:latin typeface="Arial" panose="020B0604020202020204" pitchFamily="34" charset="0"/>
              </a:rPr>
              <a:t>Hradci</a:t>
            </a:r>
            <a:r>
              <a:rPr lang="en-GB" altLang="nl-NL" sz="2000" dirty="0">
                <a:solidFill>
                  <a:srgbClr val="F15922"/>
                </a:solidFill>
                <a:latin typeface="Arial" panose="020B0604020202020204" pitchFamily="34" charset="0"/>
              </a:rPr>
              <a:t> </a:t>
            </a:r>
            <a:r>
              <a:rPr lang="en-GB" altLang="nl-NL" sz="2000" dirty="0" err="1">
                <a:solidFill>
                  <a:srgbClr val="F15922"/>
                </a:solidFill>
                <a:latin typeface="Arial" panose="020B0604020202020204" pitchFamily="34" charset="0"/>
              </a:rPr>
              <a:t>Králové</a:t>
            </a:r>
            <a:r>
              <a:rPr lang="en-GB" altLang="nl-NL" sz="2000" dirty="0">
                <a:solidFill>
                  <a:srgbClr val="F15922"/>
                </a:solidFill>
                <a:latin typeface="Arial" panose="020B0604020202020204" pitchFamily="34" charset="0"/>
              </a:rPr>
              <a:t>, </a:t>
            </a:r>
            <a:r>
              <a:rPr lang="en-GB" altLang="nl-NL" sz="2000" dirty="0" err="1">
                <a:solidFill>
                  <a:srgbClr val="F15922"/>
                </a:solidFill>
                <a:latin typeface="Arial" panose="020B0604020202020204" pitchFamily="34" charset="0"/>
              </a:rPr>
              <a:t>Univerzita</a:t>
            </a:r>
            <a:r>
              <a:rPr lang="en-GB" altLang="nl-NL" sz="2000" dirty="0">
                <a:solidFill>
                  <a:srgbClr val="F15922"/>
                </a:solidFill>
                <a:latin typeface="Arial" panose="020B0604020202020204" pitchFamily="34" charset="0"/>
              </a:rPr>
              <a:t> </a:t>
            </a:r>
            <a:r>
              <a:rPr lang="en-GB" altLang="nl-NL" sz="2000" dirty="0" err="1">
                <a:solidFill>
                  <a:srgbClr val="F15922"/>
                </a:solidFill>
                <a:latin typeface="Arial" panose="020B0604020202020204" pitchFamily="34" charset="0"/>
              </a:rPr>
              <a:t>Karlova</a:t>
            </a:r>
            <a:r>
              <a:rPr lang="en-GB" altLang="nl-NL" sz="2000" dirty="0">
                <a:solidFill>
                  <a:srgbClr val="F15922"/>
                </a:solidFill>
                <a:latin typeface="Arial" panose="020B0604020202020204" pitchFamily="34" charset="0"/>
              </a:rPr>
              <a:t> </a:t>
            </a:r>
          </a:p>
          <a:p>
            <a:pPr algn="ctr">
              <a:spcBef>
                <a:spcPct val="20000"/>
              </a:spcBef>
              <a:defRPr/>
            </a:pPr>
            <a:r>
              <a:rPr lang="cs-CZ" altLang="nl-NL" sz="2000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3</a:t>
            </a:r>
            <a:r>
              <a:rPr lang="en-GB" altLang="nl-NL" sz="2000" dirty="0" err="1">
                <a:solidFill>
                  <a:srgbClr val="F15922"/>
                </a:solidFill>
                <a:latin typeface="Arial" panose="020B0604020202020204" pitchFamily="34" charset="0"/>
              </a:rPr>
              <a:t>Vojenská</a:t>
            </a:r>
            <a:r>
              <a:rPr lang="en-GB" altLang="nl-NL" sz="2000" dirty="0">
                <a:solidFill>
                  <a:srgbClr val="F15922"/>
                </a:solidFill>
                <a:latin typeface="Arial" panose="020B0604020202020204" pitchFamily="34" charset="0"/>
              </a:rPr>
              <a:t> </a:t>
            </a:r>
            <a:r>
              <a:rPr lang="en-GB" altLang="nl-NL" sz="2000" dirty="0" err="1">
                <a:solidFill>
                  <a:srgbClr val="F15922"/>
                </a:solidFill>
                <a:latin typeface="Arial" panose="020B0604020202020204" pitchFamily="34" charset="0"/>
              </a:rPr>
              <a:t>lékařská</a:t>
            </a:r>
            <a:r>
              <a:rPr lang="en-GB" altLang="nl-NL" sz="2000" dirty="0">
                <a:solidFill>
                  <a:srgbClr val="F15922"/>
                </a:solidFill>
                <a:latin typeface="Arial" panose="020B0604020202020204" pitchFamily="34" charset="0"/>
              </a:rPr>
              <a:t> </a:t>
            </a:r>
            <a:r>
              <a:rPr lang="en-GB" altLang="nl-NL" sz="2000" dirty="0" err="1">
                <a:solidFill>
                  <a:srgbClr val="F15922"/>
                </a:solidFill>
                <a:latin typeface="Arial" panose="020B0604020202020204" pitchFamily="34" charset="0"/>
              </a:rPr>
              <a:t>fakulta</a:t>
            </a:r>
            <a:r>
              <a:rPr lang="en-GB" altLang="nl-NL" sz="2000" dirty="0">
                <a:solidFill>
                  <a:srgbClr val="F15922"/>
                </a:solidFill>
                <a:latin typeface="Arial" panose="020B0604020202020204" pitchFamily="34" charset="0"/>
              </a:rPr>
              <a:t> v </a:t>
            </a:r>
            <a:r>
              <a:rPr lang="en-GB" altLang="nl-NL" sz="2000" dirty="0" err="1">
                <a:solidFill>
                  <a:srgbClr val="F15922"/>
                </a:solidFill>
                <a:latin typeface="Arial" panose="020B0604020202020204" pitchFamily="34" charset="0"/>
              </a:rPr>
              <a:t>Hradci</a:t>
            </a:r>
            <a:r>
              <a:rPr lang="en-GB" altLang="nl-NL" sz="2000" dirty="0">
                <a:solidFill>
                  <a:srgbClr val="F15922"/>
                </a:solidFill>
                <a:latin typeface="Arial" panose="020B0604020202020204" pitchFamily="34" charset="0"/>
              </a:rPr>
              <a:t> Králové, </a:t>
            </a:r>
            <a:r>
              <a:rPr lang="en-GB" altLang="nl-NL" sz="2000" dirty="0" err="1">
                <a:solidFill>
                  <a:srgbClr val="F15922"/>
                </a:solidFill>
                <a:latin typeface="Arial" panose="020B0604020202020204" pitchFamily="34" charset="0"/>
              </a:rPr>
              <a:t>Univerzita</a:t>
            </a:r>
            <a:r>
              <a:rPr lang="en-GB" altLang="nl-NL" sz="2000" dirty="0">
                <a:solidFill>
                  <a:srgbClr val="F15922"/>
                </a:solidFill>
                <a:latin typeface="Arial" panose="020B0604020202020204" pitchFamily="34" charset="0"/>
              </a:rPr>
              <a:t> </a:t>
            </a:r>
            <a:r>
              <a:rPr lang="en-GB" altLang="nl-NL" sz="2000" dirty="0" err="1">
                <a:solidFill>
                  <a:srgbClr val="F15922"/>
                </a:solidFill>
                <a:latin typeface="Arial" panose="020B0604020202020204" pitchFamily="34" charset="0"/>
              </a:rPr>
              <a:t>obrany</a:t>
            </a:r>
            <a:r>
              <a:rPr lang="cs-CZ" altLang="nl-NL" sz="2000" dirty="0">
                <a:solidFill>
                  <a:srgbClr val="F15922"/>
                </a:solidFill>
                <a:latin typeface="Arial" panose="020B0604020202020204" pitchFamily="34" charset="0"/>
              </a:rPr>
              <a:t> Brno</a:t>
            </a:r>
            <a:endParaRPr lang="en-GB" altLang="nl-NL" sz="2000" dirty="0">
              <a:solidFill>
                <a:srgbClr val="F15922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20000"/>
              </a:spcBef>
              <a:defRPr/>
            </a:pPr>
            <a:r>
              <a:rPr lang="en-GB" altLang="nl-NL" sz="2000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4</a:t>
            </a:r>
            <a:r>
              <a:rPr lang="en-GB" altLang="nl-NL" sz="2000" dirty="0">
                <a:solidFill>
                  <a:srgbClr val="F15922"/>
                </a:solidFill>
                <a:latin typeface="Arial" panose="020B0604020202020204" pitchFamily="34" charset="0"/>
              </a:rPr>
              <a:t>ORL </a:t>
            </a:r>
            <a:r>
              <a:rPr lang="en-GB" altLang="nl-NL" sz="2000" dirty="0" err="1">
                <a:solidFill>
                  <a:srgbClr val="F15922"/>
                </a:solidFill>
                <a:latin typeface="Arial" panose="020B0604020202020204" pitchFamily="34" charset="0"/>
              </a:rPr>
              <a:t>oddělení</a:t>
            </a:r>
            <a:r>
              <a:rPr lang="en-GB" altLang="nl-NL" sz="2000" dirty="0">
                <a:solidFill>
                  <a:srgbClr val="F15922"/>
                </a:solidFill>
                <a:latin typeface="Arial" panose="020B0604020202020204" pitchFamily="34" charset="0"/>
              </a:rPr>
              <a:t>, </a:t>
            </a:r>
            <a:r>
              <a:rPr lang="en-GB" altLang="nl-NL" sz="2000" dirty="0" err="1">
                <a:solidFill>
                  <a:srgbClr val="F15922"/>
                </a:solidFill>
                <a:latin typeface="Arial" panose="020B0604020202020204" pitchFamily="34" charset="0"/>
              </a:rPr>
              <a:t>Orlickoústecká</a:t>
            </a:r>
            <a:r>
              <a:rPr lang="en-GB" altLang="nl-NL" sz="2000" dirty="0">
                <a:solidFill>
                  <a:srgbClr val="F15922"/>
                </a:solidFill>
                <a:latin typeface="Arial" panose="020B0604020202020204" pitchFamily="34" charset="0"/>
              </a:rPr>
              <a:t> </a:t>
            </a:r>
            <a:r>
              <a:rPr lang="en-GB" altLang="nl-NL" sz="2000" dirty="0" err="1">
                <a:solidFill>
                  <a:srgbClr val="F15922"/>
                </a:solidFill>
                <a:latin typeface="Arial" panose="020B0604020202020204" pitchFamily="34" charset="0"/>
              </a:rPr>
              <a:t>nemocnice</a:t>
            </a:r>
            <a:endParaRPr lang="en-GB" altLang="nl-NL" sz="2000" baseline="30000" dirty="0">
              <a:solidFill>
                <a:srgbClr val="F15922"/>
              </a:solidFill>
              <a:latin typeface="Arial" panose="020B0604020202020204" pitchFamily="34" charset="0"/>
            </a:endParaRPr>
          </a:p>
        </p:txBody>
      </p:sp>
      <p:sp>
        <p:nvSpPr>
          <p:cNvPr id="51" name="Text Box 6"/>
          <p:cNvSpPr txBox="1">
            <a:spLocks noChangeArrowheads="1"/>
          </p:cNvSpPr>
          <p:nvPr/>
        </p:nvSpPr>
        <p:spPr bwMode="auto">
          <a:xfrm>
            <a:off x="301431" y="334064"/>
            <a:ext cx="18055079" cy="1793315"/>
          </a:xfrm>
          <a:prstGeom prst="rect">
            <a:avLst/>
          </a:prstGeom>
          <a:noFill/>
          <a:ln>
            <a:noFill/>
          </a:ln>
        </p:spPr>
        <p:txBody>
          <a:bodyPr lIns="179102" tIns="179483" rIns="179102" bIns="179102" anchor="ctr"/>
          <a:lstStyle>
            <a:lvl1pPr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cs-CZ" altLang="cs-CZ" sz="4800" b="1" dirty="0">
                <a:solidFill>
                  <a:srgbClr val="0095D9"/>
                </a:solidFill>
                <a:latin typeface="Arial" panose="020B0604020202020204" pitchFamily="34" charset="0"/>
              </a:rPr>
              <a:t>Porovnání vybraných parametrů hlasu a VHI u pacientů s diagnózou </a:t>
            </a:r>
            <a:r>
              <a:rPr lang="cs-CZ" altLang="cs-CZ" sz="4800" b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cs-CZ" altLang="cs-CZ" sz="4800" b="1" dirty="0">
                <a:solidFill>
                  <a:srgbClr val="0095D9"/>
                </a:solidFill>
                <a:latin typeface="Arial" panose="020B0604020202020204" pitchFamily="34" charset="0"/>
              </a:rPr>
              <a:t>hlasivkových uzlíků nebo polypu hlasivky</a:t>
            </a:r>
          </a:p>
        </p:txBody>
      </p:sp>
      <p:pic>
        <p:nvPicPr>
          <p:cNvPr id="53" name="Obrázek 5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087085" y="71566"/>
            <a:ext cx="12187451" cy="2268000"/>
          </a:xfrm>
          <a:prstGeom prst="rect">
            <a:avLst/>
          </a:prstGeom>
        </p:spPr>
      </p:pic>
      <p:sp>
        <p:nvSpPr>
          <p:cNvPr id="36" name="Text Box 30">
            <a:extLst>
              <a:ext uri="{FF2B5EF4-FFF2-40B4-BE49-F238E27FC236}">
                <a16:creationId xmlns:a16="http://schemas.microsoft.com/office/drawing/2014/main" id="{86937B9C-6C7C-41BB-A138-ED05FF57E0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431" y="4581456"/>
            <a:ext cx="7386821" cy="13306494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Úvod </a:t>
            </a:r>
          </a:p>
          <a:p>
            <a:pPr marL="342900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cs-CZ" altLang="cs-CZ" b="1" dirty="0">
                <a:latin typeface="Arial" panose="020B0604020202020204" pitchFamily="34" charset="0"/>
              </a:rPr>
              <a:t>Hlasivkové uzlíky (</a:t>
            </a:r>
            <a:r>
              <a:rPr lang="cs-CZ" altLang="cs-CZ" b="1" dirty="0" err="1">
                <a:latin typeface="Arial" panose="020B0604020202020204" pitchFamily="34" charset="0"/>
              </a:rPr>
              <a:t>Noduli</a:t>
            </a:r>
            <a:r>
              <a:rPr lang="cs-CZ" altLang="cs-CZ" b="1" dirty="0">
                <a:latin typeface="Arial" panose="020B0604020202020204" pitchFamily="34" charset="0"/>
              </a:rPr>
              <a:t> </a:t>
            </a:r>
            <a:r>
              <a:rPr lang="cs-CZ" altLang="cs-CZ" b="1" dirty="0" err="1">
                <a:latin typeface="Arial" panose="020B0604020202020204" pitchFamily="34" charset="0"/>
              </a:rPr>
              <a:t>vocales</a:t>
            </a:r>
            <a:r>
              <a:rPr lang="cs-CZ" altLang="cs-CZ" b="1" dirty="0">
                <a:latin typeface="Arial" panose="020B0604020202020204" pitchFamily="34" charset="0"/>
              </a:rPr>
              <a:t> </a:t>
            </a:r>
            <a:r>
              <a:rPr lang="cs-CZ" altLang="cs-CZ" b="1" dirty="0" err="1">
                <a:latin typeface="Arial" panose="020B0604020202020204" pitchFamily="34" charset="0"/>
              </a:rPr>
              <a:t>cantorum</a:t>
            </a:r>
            <a:r>
              <a:rPr lang="cs-CZ" altLang="cs-CZ" b="1" dirty="0">
                <a:latin typeface="Arial" panose="020B0604020202020204" pitchFamily="34" charset="0"/>
              </a:rPr>
              <a:t>)</a:t>
            </a:r>
          </a:p>
          <a:p>
            <a:pPr marL="1085850" lvl="1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oboustranná benigní léze hlasivek</a:t>
            </a:r>
          </a:p>
          <a:p>
            <a:pPr marL="1085850" lvl="1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etiologie: hlasové přetížení</a:t>
            </a:r>
          </a:p>
          <a:p>
            <a:pPr marL="1085850" lvl="1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léčba primárně hlasově-rehabilitační</a:t>
            </a:r>
          </a:p>
          <a:p>
            <a:pPr marL="342900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cs-CZ" altLang="cs-CZ" b="1" dirty="0">
                <a:latin typeface="Arial" panose="020B0604020202020204" pitchFamily="34" charset="0"/>
              </a:rPr>
              <a:t>Polyp hlasivky (</a:t>
            </a:r>
            <a:r>
              <a:rPr lang="cs-CZ" altLang="cs-CZ" b="1" dirty="0" err="1">
                <a:latin typeface="Arial" panose="020B0604020202020204" pitchFamily="34" charset="0"/>
              </a:rPr>
              <a:t>Polypus</a:t>
            </a:r>
            <a:r>
              <a:rPr lang="cs-CZ" altLang="cs-CZ" b="1" dirty="0">
                <a:latin typeface="Arial" panose="020B0604020202020204" pitchFamily="34" charset="0"/>
              </a:rPr>
              <a:t> </a:t>
            </a:r>
            <a:r>
              <a:rPr lang="cs-CZ" altLang="cs-CZ" b="1" dirty="0" err="1">
                <a:latin typeface="Arial" panose="020B0604020202020204" pitchFamily="34" charset="0"/>
              </a:rPr>
              <a:t>plicae</a:t>
            </a:r>
            <a:r>
              <a:rPr lang="cs-CZ" altLang="cs-CZ" b="1" dirty="0">
                <a:latin typeface="Arial" panose="020B0604020202020204" pitchFamily="34" charset="0"/>
              </a:rPr>
              <a:t> </a:t>
            </a:r>
            <a:r>
              <a:rPr lang="cs-CZ" altLang="cs-CZ" b="1" dirty="0" err="1">
                <a:latin typeface="Arial" panose="020B0604020202020204" pitchFamily="34" charset="0"/>
              </a:rPr>
              <a:t>vocalis</a:t>
            </a:r>
            <a:r>
              <a:rPr lang="cs-CZ" altLang="cs-CZ" b="1" dirty="0">
                <a:latin typeface="Arial" panose="020B0604020202020204" pitchFamily="34" charset="0"/>
              </a:rPr>
              <a:t>)</a:t>
            </a:r>
          </a:p>
          <a:p>
            <a:pPr marL="1085850" lvl="1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většinou jednostranná benigní léze</a:t>
            </a:r>
          </a:p>
          <a:p>
            <a:pPr marL="1085850" lvl="1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etiologie: akutní </a:t>
            </a:r>
            <a:r>
              <a:rPr lang="cs-CZ" altLang="cs-CZ" dirty="0" err="1">
                <a:latin typeface="Arial" panose="020B0604020202020204" pitchFamily="34" charset="0"/>
              </a:rPr>
              <a:t>fonotrauma</a:t>
            </a:r>
            <a:r>
              <a:rPr lang="cs-CZ" altLang="cs-CZ" dirty="0">
                <a:latin typeface="Arial" panose="020B0604020202020204" pitchFamily="34" charset="0"/>
              </a:rPr>
              <a:t>, zánět, chronické dráždění, idiopaticky</a:t>
            </a:r>
          </a:p>
          <a:p>
            <a:pPr marL="1085850" lvl="1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léčba častěji </a:t>
            </a:r>
            <a:r>
              <a:rPr lang="cs-CZ" altLang="cs-CZ" dirty="0" err="1">
                <a:latin typeface="Arial" panose="020B0604020202020204" pitchFamily="34" charset="0"/>
              </a:rPr>
              <a:t>laryngomikrochirurgická</a:t>
            </a:r>
            <a:endParaRPr lang="cs-CZ" altLang="cs-CZ" dirty="0">
              <a:latin typeface="Arial" panose="020B0604020202020204" pitchFamily="34" charset="0"/>
            </a:endParaRPr>
          </a:p>
          <a:p>
            <a:pPr marL="342900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cs-CZ" altLang="cs-CZ" b="1" dirty="0">
                <a:latin typeface="Arial" panose="020B0604020202020204" pitchFamily="34" charset="0"/>
              </a:rPr>
              <a:t>Hodnocení vybraných parametrů hlasu</a:t>
            </a:r>
          </a:p>
          <a:p>
            <a:pPr marL="1085850" lvl="1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cs-CZ" altLang="cs-CZ" b="1" dirty="0">
                <a:latin typeface="Arial" panose="020B0604020202020204" pitchFamily="34" charset="0"/>
              </a:rPr>
              <a:t>GRBAS</a:t>
            </a:r>
            <a:r>
              <a:rPr lang="cs-CZ" altLang="cs-CZ" dirty="0">
                <a:latin typeface="Arial" panose="020B0604020202020204" pitchFamily="34" charset="0"/>
              </a:rPr>
              <a:t> (Grade, </a:t>
            </a:r>
            <a:r>
              <a:rPr lang="cs-CZ" altLang="cs-CZ" dirty="0" err="1">
                <a:latin typeface="Arial" panose="020B0604020202020204" pitchFamily="34" charset="0"/>
              </a:rPr>
              <a:t>Roughness</a:t>
            </a:r>
            <a:r>
              <a:rPr lang="cs-CZ" altLang="cs-CZ" dirty="0">
                <a:latin typeface="Arial" panose="020B0604020202020204" pitchFamily="34" charset="0"/>
              </a:rPr>
              <a:t>, </a:t>
            </a:r>
            <a:r>
              <a:rPr lang="cs-CZ" altLang="cs-CZ" dirty="0" err="1">
                <a:latin typeface="Arial" panose="020B0604020202020204" pitchFamily="34" charset="0"/>
              </a:rPr>
              <a:t>Breathiness</a:t>
            </a:r>
            <a:r>
              <a:rPr lang="cs-CZ" altLang="cs-CZ" dirty="0">
                <a:latin typeface="Arial" panose="020B0604020202020204" pitchFamily="34" charset="0"/>
              </a:rPr>
              <a:t>, </a:t>
            </a:r>
            <a:r>
              <a:rPr lang="cs-CZ" altLang="cs-CZ" dirty="0" err="1">
                <a:latin typeface="Arial" panose="020B0604020202020204" pitchFamily="34" charset="0"/>
              </a:rPr>
              <a:t>Asthenicity</a:t>
            </a:r>
            <a:r>
              <a:rPr lang="cs-CZ" altLang="cs-CZ" dirty="0">
                <a:latin typeface="Arial" panose="020B0604020202020204" pitchFamily="34" charset="0"/>
              </a:rPr>
              <a:t>, </a:t>
            </a:r>
            <a:r>
              <a:rPr lang="cs-CZ" altLang="cs-CZ" dirty="0" err="1">
                <a:latin typeface="Arial" panose="020B0604020202020204" pitchFamily="34" charset="0"/>
              </a:rPr>
              <a:t>Strain</a:t>
            </a:r>
            <a:r>
              <a:rPr lang="cs-CZ" altLang="cs-CZ" dirty="0">
                <a:latin typeface="Arial" panose="020B0604020202020204" pitchFamily="34" charset="0"/>
              </a:rPr>
              <a:t>)</a:t>
            </a:r>
          </a:p>
          <a:p>
            <a:pPr marL="1485900" lvl="2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subjektivní hodnocení kvality hlasu vyšetřujícím</a:t>
            </a:r>
          </a:p>
          <a:p>
            <a:pPr marL="1085850" lvl="1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cs-CZ" altLang="cs-CZ" b="1" dirty="0">
                <a:latin typeface="Arial" panose="020B0604020202020204" pitchFamily="34" charset="0"/>
              </a:rPr>
              <a:t>DSI</a:t>
            </a:r>
            <a:r>
              <a:rPr lang="cs-CZ" altLang="cs-CZ" dirty="0">
                <a:latin typeface="Arial" panose="020B0604020202020204" pitchFamily="34" charset="0"/>
              </a:rPr>
              <a:t> (</a:t>
            </a:r>
            <a:r>
              <a:rPr lang="cs-CZ" altLang="cs-CZ" dirty="0" err="1">
                <a:latin typeface="Arial" panose="020B0604020202020204" pitchFamily="34" charset="0"/>
              </a:rPr>
              <a:t>Dysphonia</a:t>
            </a:r>
            <a:r>
              <a:rPr lang="cs-CZ" altLang="cs-CZ" dirty="0">
                <a:latin typeface="Arial" panose="020B0604020202020204" pitchFamily="34" charset="0"/>
              </a:rPr>
              <a:t> </a:t>
            </a:r>
            <a:r>
              <a:rPr lang="cs-CZ" altLang="cs-CZ" dirty="0" err="1">
                <a:latin typeface="Arial" panose="020B0604020202020204" pitchFamily="34" charset="0"/>
              </a:rPr>
              <a:t>Severity</a:t>
            </a:r>
            <a:r>
              <a:rPr lang="cs-CZ" altLang="cs-CZ" dirty="0">
                <a:latin typeface="Arial" panose="020B0604020202020204" pitchFamily="34" charset="0"/>
              </a:rPr>
              <a:t> Index)</a:t>
            </a:r>
          </a:p>
          <a:p>
            <a:pPr marL="1485900" lvl="2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objektivní mezinárodně standardizovaný ukazatel kvality hlasu </a:t>
            </a:r>
          </a:p>
          <a:p>
            <a:pPr marL="1485900" lvl="2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norma: &gt;4; těžká dysfonie: pod -1,2</a:t>
            </a:r>
          </a:p>
          <a:p>
            <a:pPr marL="1085850" lvl="1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cs-CZ" altLang="cs-CZ" b="1" dirty="0">
                <a:latin typeface="Arial" panose="020B0604020202020204" pitchFamily="34" charset="0"/>
              </a:rPr>
              <a:t>Hlasové pole </a:t>
            </a:r>
            <a:r>
              <a:rPr lang="cs-CZ" altLang="cs-CZ" dirty="0">
                <a:latin typeface="Arial" panose="020B0604020202020204" pitchFamily="34" charset="0"/>
              </a:rPr>
              <a:t>(VRP, </a:t>
            </a:r>
            <a:r>
              <a:rPr lang="cs-CZ" altLang="cs-CZ" dirty="0" err="1">
                <a:latin typeface="Arial" panose="020B0604020202020204" pitchFamily="34" charset="0"/>
              </a:rPr>
              <a:t>Voice</a:t>
            </a:r>
            <a:r>
              <a:rPr lang="cs-CZ" altLang="cs-CZ" dirty="0">
                <a:latin typeface="Arial" panose="020B0604020202020204" pitchFamily="34" charset="0"/>
              </a:rPr>
              <a:t> </a:t>
            </a:r>
            <a:r>
              <a:rPr lang="cs-CZ" altLang="cs-CZ" dirty="0" err="1">
                <a:latin typeface="Arial" panose="020B0604020202020204" pitchFamily="34" charset="0"/>
              </a:rPr>
              <a:t>Range</a:t>
            </a:r>
            <a:r>
              <a:rPr lang="cs-CZ" altLang="cs-CZ" dirty="0">
                <a:latin typeface="Arial" panose="020B0604020202020204" pitchFamily="34" charset="0"/>
              </a:rPr>
              <a:t> Profile)</a:t>
            </a:r>
          </a:p>
          <a:p>
            <a:pPr marL="1485900" lvl="2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vyšetření hlasového rozsahu (frekvenční a intenzitní)</a:t>
            </a:r>
          </a:p>
          <a:p>
            <a:pPr marL="1485900" lvl="2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ukazatel hlasového výkonu</a:t>
            </a:r>
          </a:p>
          <a:p>
            <a:pPr marL="342900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cs-CZ" altLang="cs-CZ" b="1" dirty="0">
                <a:latin typeface="Arial" panose="020B0604020202020204" pitchFamily="34" charset="0"/>
              </a:rPr>
              <a:t>VHI</a:t>
            </a:r>
            <a:r>
              <a:rPr lang="cs-CZ" altLang="cs-CZ" dirty="0">
                <a:latin typeface="Arial" panose="020B0604020202020204" pitchFamily="34" charset="0"/>
              </a:rPr>
              <a:t> (</a:t>
            </a:r>
            <a:r>
              <a:rPr lang="cs-CZ" altLang="cs-CZ" dirty="0" err="1">
                <a:latin typeface="Arial" panose="020B0604020202020204" pitchFamily="34" charset="0"/>
              </a:rPr>
              <a:t>Voice</a:t>
            </a:r>
            <a:r>
              <a:rPr lang="cs-CZ" altLang="cs-CZ" dirty="0">
                <a:latin typeface="Arial" panose="020B0604020202020204" pitchFamily="34" charset="0"/>
              </a:rPr>
              <a:t> Handicap Index)</a:t>
            </a:r>
          </a:p>
          <a:p>
            <a:pPr marL="1085850" lvl="1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standardizovaný mezinárodní dotazník subjektivního vnímání hlasu</a:t>
            </a:r>
          </a:p>
          <a:p>
            <a:pPr marL="1085850" lvl="1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doména fyzická (P), funkční (F), emoční (E), celkové skóre bodů</a:t>
            </a:r>
          </a:p>
          <a:p>
            <a:pPr lvl="1" indent="0">
              <a:spcBef>
                <a:spcPts val="1091"/>
              </a:spcBef>
              <a:buClr>
                <a:srgbClr val="0095D9"/>
              </a:buClr>
              <a:buSzPct val="130000"/>
            </a:pPr>
            <a:endParaRPr lang="cs-CZ" altLang="cs-CZ" dirty="0">
              <a:latin typeface="Arial" panose="020B0604020202020204" pitchFamily="34" charset="0"/>
            </a:endParaRPr>
          </a:p>
          <a:p>
            <a:pPr marL="1485900" lvl="2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endParaRPr lang="cs-CZ" altLang="cs-CZ" dirty="0">
              <a:latin typeface="Arial" panose="020B0604020202020204" pitchFamily="34" charset="0"/>
            </a:endParaRPr>
          </a:p>
          <a:p>
            <a:pPr marL="1485900" lvl="2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endParaRPr lang="cs-CZ" altLang="cs-CZ" dirty="0">
              <a:latin typeface="Arial" panose="020B0604020202020204" pitchFamily="34" charset="0"/>
            </a:endParaRPr>
          </a:p>
          <a:p>
            <a:pPr marL="1085850" lvl="1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endParaRPr lang="en-US" altLang="cs-CZ" sz="1655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</a:pPr>
            <a:endParaRPr lang="en-US" altLang="cs-CZ" sz="1655" dirty="0">
              <a:latin typeface="Arial" panose="020B0604020202020204" pitchFamily="34" charset="0"/>
            </a:endParaRPr>
          </a:p>
        </p:txBody>
      </p:sp>
      <p:sp>
        <p:nvSpPr>
          <p:cNvPr id="41" name="Text Box 36">
            <a:extLst>
              <a:ext uri="{FF2B5EF4-FFF2-40B4-BE49-F238E27FC236}">
                <a16:creationId xmlns:a16="http://schemas.microsoft.com/office/drawing/2014/main" id="{859684DA-3748-4679-BB63-B7D7DE423F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431" y="18024231"/>
            <a:ext cx="7386821" cy="3287828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Cíl </a:t>
            </a:r>
          </a:p>
          <a:p>
            <a:pPr marL="342900" indent="-342900">
              <a:spcBef>
                <a:spcPct val="20000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Porovnání vybraných parametrů hlasu a VHI</a:t>
            </a:r>
          </a:p>
          <a:p>
            <a:pPr>
              <a:spcBef>
                <a:spcPct val="20000"/>
              </a:spcBef>
              <a:buClr>
                <a:srgbClr val="0095D9"/>
              </a:buClr>
              <a:buSzPct val="130000"/>
            </a:pPr>
            <a:r>
              <a:rPr lang="cs-CZ" altLang="cs-CZ" dirty="0">
                <a:latin typeface="Arial" panose="020B0604020202020204" pitchFamily="34" charset="0"/>
              </a:rPr>
              <a:t>     u hlasivkových uzlíků a polypu hlasivky</a:t>
            </a:r>
          </a:p>
          <a:p>
            <a:pPr marL="342900" indent="-342900">
              <a:spcBef>
                <a:spcPct val="20000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Hypotéza:</a:t>
            </a:r>
          </a:p>
          <a:p>
            <a:pPr marL="1085850" lvl="1" indent="-342900">
              <a:spcBef>
                <a:spcPct val="20000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cs-CZ" altLang="cs-CZ" i="1" dirty="0">
                <a:latin typeface="Arial" panose="020B0604020202020204" pitchFamily="34" charset="0"/>
              </a:rPr>
              <a:t>Je možné na základě vybraných parametrů odlišit tyto dvě diagnózy?</a:t>
            </a:r>
          </a:p>
          <a:p>
            <a:pPr>
              <a:spcBef>
                <a:spcPct val="20000"/>
              </a:spcBef>
            </a:pPr>
            <a:endParaRPr lang="en-AU" altLang="nl-NL" sz="1655" dirty="0">
              <a:latin typeface="Arial" panose="020B0604020202020204" pitchFamily="34" charset="0"/>
            </a:endParaRPr>
          </a:p>
        </p:txBody>
      </p:sp>
      <p:sp>
        <p:nvSpPr>
          <p:cNvPr id="52" name="Text Box 37">
            <a:extLst>
              <a:ext uri="{FF2B5EF4-FFF2-40B4-BE49-F238E27FC236}">
                <a16:creationId xmlns:a16="http://schemas.microsoft.com/office/drawing/2014/main" id="{DC73CF15-9EBC-4B96-9D0B-B6D49A105B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7005" y="16639552"/>
            <a:ext cx="8180396" cy="4672507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 numCol="2"/>
          <a:lstStyle>
            <a:lvl1pPr marL="2857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just">
              <a:spcBef>
                <a:spcPct val="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Metodika </a:t>
            </a:r>
          </a:p>
          <a:p>
            <a:pPr marL="342900" indent="-342900" algn="just">
              <a:spcBef>
                <a:spcPct val="0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en-GB" altLang="cs-CZ" dirty="0" err="1">
                <a:latin typeface="Arial" panose="020B0604020202020204" pitchFamily="34" charset="0"/>
              </a:rPr>
              <a:t>Observační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studie</a:t>
            </a:r>
            <a:endParaRPr lang="en-GB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Zařazovací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kritéria</a:t>
            </a:r>
            <a:endParaRPr lang="en-GB" altLang="cs-CZ" dirty="0">
              <a:latin typeface="Arial" panose="020B0604020202020204" pitchFamily="34" charset="0"/>
            </a:endParaRPr>
          </a:p>
          <a:p>
            <a:pPr lvl="1"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GB" altLang="cs-CZ" dirty="0" err="1">
                <a:latin typeface="Arial" panose="020B0604020202020204" pitchFamily="34" charset="0"/>
              </a:rPr>
              <a:t>pacienti</a:t>
            </a:r>
            <a:r>
              <a:rPr lang="en-GB" altLang="cs-CZ" dirty="0">
                <a:latin typeface="Arial" panose="020B0604020202020204" pitchFamily="34" charset="0"/>
              </a:rPr>
              <a:t> s </a:t>
            </a:r>
            <a:r>
              <a:rPr lang="en-GB" altLang="cs-CZ" dirty="0" err="1">
                <a:latin typeface="Arial" panose="020B0604020202020204" pitchFamily="34" charset="0"/>
              </a:rPr>
              <a:t>hlasivkov</a:t>
            </a:r>
            <a:r>
              <a:rPr lang="cs-CZ" altLang="cs-CZ" dirty="0" err="1">
                <a:latin typeface="Arial" panose="020B0604020202020204" pitchFamily="34" charset="0"/>
              </a:rPr>
              <a:t>ým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uzlík</a:t>
            </a:r>
            <a:r>
              <a:rPr lang="cs-CZ" altLang="cs-CZ" dirty="0" err="1">
                <a:latin typeface="Arial" panose="020B0604020202020204" pitchFamily="34" charset="0"/>
              </a:rPr>
              <a:t>em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nebo</a:t>
            </a:r>
            <a:r>
              <a:rPr lang="en-GB" altLang="cs-CZ" dirty="0">
                <a:latin typeface="Arial" panose="020B0604020202020204" pitchFamily="34" charset="0"/>
              </a:rPr>
              <a:t> polyp</a:t>
            </a:r>
            <a:r>
              <a:rPr lang="cs-CZ" altLang="cs-CZ" dirty="0" err="1">
                <a:latin typeface="Arial" panose="020B0604020202020204" pitchFamily="34" charset="0"/>
              </a:rPr>
              <a:t>em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hlasivky</a:t>
            </a:r>
            <a:endParaRPr lang="en-GB" altLang="cs-CZ" dirty="0">
              <a:latin typeface="Arial" panose="020B0604020202020204" pitchFamily="34" charset="0"/>
            </a:endParaRPr>
          </a:p>
          <a:p>
            <a:pPr lvl="1"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GB" altLang="cs-CZ" dirty="0" err="1">
                <a:latin typeface="Arial" panose="020B0604020202020204" pitchFamily="34" charset="0"/>
              </a:rPr>
              <a:t>kompletní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dokumentace</a:t>
            </a:r>
            <a:endParaRPr lang="en-GB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GB" altLang="cs-CZ" dirty="0" err="1">
                <a:latin typeface="Arial" panose="020B0604020202020204" pitchFamily="34" charset="0"/>
              </a:rPr>
              <a:t>Statistické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zpracování</a:t>
            </a:r>
            <a:endParaRPr lang="en-GB" altLang="cs-CZ" dirty="0">
              <a:latin typeface="Arial" panose="020B0604020202020204" pitchFamily="34" charset="0"/>
            </a:endParaRPr>
          </a:p>
          <a:p>
            <a:pPr lvl="1"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GB" altLang="cs-CZ" dirty="0" err="1">
                <a:latin typeface="Arial" panose="020B0604020202020204" pitchFamily="34" charset="0"/>
              </a:rPr>
              <a:t>deskriptivní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statistika</a:t>
            </a:r>
            <a:endParaRPr lang="en-GB" altLang="cs-CZ" dirty="0">
              <a:latin typeface="Arial" panose="020B0604020202020204" pitchFamily="34" charset="0"/>
            </a:endParaRPr>
          </a:p>
          <a:p>
            <a:pPr marL="0" indent="0">
              <a:spcBef>
                <a:spcPts val="1091"/>
              </a:spcBef>
              <a:buClr>
                <a:srgbClr val="008BD2"/>
              </a:buClr>
              <a:buSzPct val="130000"/>
            </a:pPr>
            <a:endParaRPr lang="en-GB" altLang="cs-CZ" dirty="0">
              <a:latin typeface="Arial" panose="020B0604020202020204" pitchFamily="34" charset="0"/>
            </a:endParaRPr>
          </a:p>
          <a:p>
            <a:pPr marL="0" indent="0">
              <a:spcBef>
                <a:spcPts val="1091"/>
              </a:spcBef>
              <a:buClr>
                <a:srgbClr val="008BD2"/>
              </a:buClr>
              <a:buSzPct val="130000"/>
            </a:pPr>
            <a:endParaRPr lang="en-GB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GB" altLang="cs-CZ" dirty="0" err="1">
                <a:latin typeface="Arial" panose="020B0604020202020204" pitchFamily="34" charset="0"/>
              </a:rPr>
              <a:t>Vylučující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kritéria</a:t>
            </a:r>
            <a:endParaRPr lang="en-GB" altLang="cs-CZ" dirty="0">
              <a:latin typeface="Arial" panose="020B0604020202020204" pitchFamily="34" charset="0"/>
            </a:endParaRPr>
          </a:p>
          <a:p>
            <a:pPr lvl="1"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GB" altLang="cs-CZ" dirty="0" err="1">
                <a:latin typeface="Arial" panose="020B0604020202020204" pitchFamily="34" charset="0"/>
              </a:rPr>
              <a:t>neúplná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dokumentace</a:t>
            </a:r>
            <a:endParaRPr lang="en-GB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H</a:t>
            </a:r>
            <a:r>
              <a:rPr lang="en-GB" altLang="cs-CZ" dirty="0" err="1">
                <a:latin typeface="Arial" panose="020B0604020202020204" pitchFamily="34" charset="0"/>
              </a:rPr>
              <a:t>odnocené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parametry</a:t>
            </a:r>
            <a:endParaRPr lang="en-GB" altLang="cs-CZ" dirty="0">
              <a:latin typeface="Arial" panose="020B0604020202020204" pitchFamily="34" charset="0"/>
            </a:endParaRPr>
          </a:p>
          <a:p>
            <a:pPr lvl="1"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GB" altLang="cs-CZ" dirty="0">
                <a:latin typeface="Arial" panose="020B0604020202020204" pitchFamily="34" charset="0"/>
              </a:rPr>
              <a:t>GRBAS, </a:t>
            </a:r>
            <a:r>
              <a:rPr lang="cs-CZ" altLang="cs-CZ" dirty="0">
                <a:latin typeface="Arial" panose="020B0604020202020204" pitchFamily="34" charset="0"/>
              </a:rPr>
              <a:t>DSI, VHI,  </a:t>
            </a:r>
            <a:r>
              <a:rPr lang="en-GB" altLang="cs-CZ" dirty="0">
                <a:latin typeface="Arial" panose="020B0604020202020204" pitchFamily="34" charset="0"/>
              </a:rPr>
              <a:t>VRP (</a:t>
            </a:r>
            <a:r>
              <a:rPr lang="en-GB" altLang="cs-CZ" dirty="0" err="1">
                <a:latin typeface="Arial" panose="020B0604020202020204" pitchFamily="34" charset="0"/>
              </a:rPr>
              <a:t>hlasové</a:t>
            </a:r>
            <a:r>
              <a:rPr lang="en-GB" altLang="cs-CZ" dirty="0">
                <a:latin typeface="Arial" panose="020B0604020202020204" pitchFamily="34" charset="0"/>
              </a:rPr>
              <a:t> pole)</a:t>
            </a: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GB" altLang="cs-CZ" dirty="0" err="1">
                <a:latin typeface="Arial" panose="020B0604020202020204" pitchFamily="34" charset="0"/>
              </a:rPr>
              <a:t>Limitace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studie</a:t>
            </a:r>
            <a:endParaRPr lang="en-GB" altLang="cs-CZ" dirty="0">
              <a:latin typeface="Arial" panose="020B0604020202020204" pitchFamily="34" charset="0"/>
            </a:endParaRPr>
          </a:p>
          <a:p>
            <a:pPr lvl="1"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GB" altLang="cs-CZ" dirty="0" err="1">
                <a:latin typeface="Arial" panose="020B0604020202020204" pitchFamily="34" charset="0"/>
              </a:rPr>
              <a:t>nerovnoměrné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rozdělení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sledovaných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skupin</a:t>
            </a:r>
            <a:endParaRPr lang="en-GB" altLang="cs-CZ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  <a:buSzPct val="60000"/>
              <a:buFont typeface="Monotype Sorts" pitchFamily="1" charset="2"/>
              <a:buNone/>
            </a:pPr>
            <a:endParaRPr lang="en-US" altLang="nl-NL" sz="1655" dirty="0">
              <a:latin typeface="Arial" panose="020B0604020202020204" pitchFamily="34" charset="0"/>
            </a:endParaRPr>
          </a:p>
        </p:txBody>
      </p:sp>
      <p:sp>
        <p:nvSpPr>
          <p:cNvPr id="56" name="Text Box 31">
            <a:extLst>
              <a:ext uri="{FF2B5EF4-FFF2-40B4-BE49-F238E27FC236}">
                <a16:creationId xmlns:a16="http://schemas.microsoft.com/office/drawing/2014/main" id="{9385E6AD-FBEE-418B-BC4F-A8DD89D942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7004" y="4581457"/>
            <a:ext cx="21968028" cy="11772235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 numCol="2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Výsledky </a:t>
            </a:r>
          </a:p>
          <a:p>
            <a:pPr marL="342900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en-GB" altLang="cs-CZ" dirty="0">
                <a:latin typeface="Arial" panose="020B0604020202020204" pitchFamily="34" charset="0"/>
              </a:rPr>
              <a:t>Ve </a:t>
            </a:r>
            <a:r>
              <a:rPr lang="en-GB" altLang="cs-CZ" dirty="0" err="1">
                <a:latin typeface="Arial" panose="020B0604020202020204" pitchFamily="34" charset="0"/>
              </a:rPr>
              <a:t>studii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bylo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zahrnuto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</a:p>
          <a:p>
            <a:pPr marL="1085850" lvl="1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en-GB" altLang="cs-CZ" dirty="0">
                <a:latin typeface="Arial" panose="020B0604020202020204" pitchFamily="34" charset="0"/>
              </a:rPr>
              <a:t>77 </a:t>
            </a:r>
            <a:r>
              <a:rPr lang="en-GB" altLang="cs-CZ" dirty="0" err="1">
                <a:latin typeface="Arial" panose="020B0604020202020204" pitchFamily="34" charset="0"/>
              </a:rPr>
              <a:t>pacientů</a:t>
            </a:r>
            <a:r>
              <a:rPr lang="en-GB" altLang="cs-CZ" dirty="0">
                <a:latin typeface="Arial" panose="020B0604020202020204" pitchFamily="34" charset="0"/>
              </a:rPr>
              <a:t> (z toho 45 </a:t>
            </a:r>
            <a:r>
              <a:rPr lang="en-GB" altLang="cs-CZ" dirty="0" err="1">
                <a:latin typeface="Arial" panose="020B0604020202020204" pitchFamily="34" charset="0"/>
              </a:rPr>
              <a:t>žen</a:t>
            </a:r>
            <a:r>
              <a:rPr lang="en-GB" altLang="cs-CZ" dirty="0">
                <a:latin typeface="Arial" panose="020B0604020202020204" pitchFamily="34" charset="0"/>
              </a:rPr>
              <a:t>) s </a:t>
            </a:r>
            <a:r>
              <a:rPr lang="en-GB" altLang="cs-CZ" dirty="0" err="1">
                <a:latin typeface="Arial" panose="020B0604020202020204" pitchFamily="34" charset="0"/>
              </a:rPr>
              <a:t>diagnózou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polypu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hlasivky</a:t>
            </a:r>
            <a:r>
              <a:rPr lang="en-GB" altLang="cs-CZ" dirty="0">
                <a:latin typeface="Arial" panose="020B0604020202020204" pitchFamily="34" charset="0"/>
              </a:rPr>
              <a:t>,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věk 46,8</a:t>
            </a:r>
            <a:r>
              <a:rPr lang="cs-CZ" sz="2000" dirty="0">
                <a:solidFill>
                  <a:schemeClr val="dk1"/>
                </a:solidFill>
                <a:cs typeface="Times New Roman" panose="02020603050405020304" pitchFamily="18" charset="0"/>
              </a:rPr>
              <a:t>±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13,5</a:t>
            </a:r>
            <a:endParaRPr lang="en-GB" altLang="cs-CZ" dirty="0">
              <a:latin typeface="Arial" panose="020B0604020202020204" pitchFamily="34" charset="0"/>
            </a:endParaRPr>
          </a:p>
          <a:p>
            <a:pPr marL="1085850" lvl="1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en-GB" altLang="cs-CZ" dirty="0">
                <a:latin typeface="Arial" panose="020B0604020202020204" pitchFamily="34" charset="0"/>
              </a:rPr>
              <a:t>9 </a:t>
            </a:r>
            <a:r>
              <a:rPr lang="en-GB" altLang="cs-CZ" dirty="0" err="1">
                <a:latin typeface="Arial" panose="020B0604020202020204" pitchFamily="34" charset="0"/>
              </a:rPr>
              <a:t>pacientů</a:t>
            </a:r>
            <a:r>
              <a:rPr lang="en-GB" altLang="cs-CZ" dirty="0">
                <a:latin typeface="Arial" panose="020B0604020202020204" pitchFamily="34" charset="0"/>
              </a:rPr>
              <a:t> (z toho 7 </a:t>
            </a:r>
            <a:r>
              <a:rPr lang="en-GB" altLang="cs-CZ" dirty="0" err="1">
                <a:latin typeface="Arial" panose="020B0604020202020204" pitchFamily="34" charset="0"/>
              </a:rPr>
              <a:t>žen</a:t>
            </a:r>
            <a:r>
              <a:rPr lang="en-GB" altLang="cs-CZ" dirty="0">
                <a:latin typeface="Arial" panose="020B0604020202020204" pitchFamily="34" charset="0"/>
              </a:rPr>
              <a:t>) s </a:t>
            </a:r>
            <a:r>
              <a:rPr lang="en-GB" altLang="cs-CZ" dirty="0" err="1">
                <a:latin typeface="Arial" panose="020B0604020202020204" pitchFamily="34" charset="0"/>
              </a:rPr>
              <a:t>diagnózou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hlasivkového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uzlíku</a:t>
            </a:r>
            <a:r>
              <a:rPr lang="en-GB" altLang="cs-CZ" dirty="0">
                <a:latin typeface="Arial" panose="020B0604020202020204" pitchFamily="34" charset="0"/>
              </a:rPr>
              <a:t>,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věk 37,6</a:t>
            </a:r>
            <a:r>
              <a:rPr lang="cs-CZ" sz="2000" dirty="0">
                <a:solidFill>
                  <a:schemeClr val="dk1"/>
                </a:solidFill>
              </a:rPr>
              <a:t>±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15,2 </a:t>
            </a:r>
            <a:endParaRPr lang="en-GB" alt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85850" lvl="1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en-GB" altLang="cs-CZ" dirty="0" err="1">
                <a:latin typeface="Arial" panose="020B0604020202020204" pitchFamily="34" charset="0"/>
              </a:rPr>
              <a:t>nutnost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vyšetření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na</a:t>
            </a:r>
            <a:r>
              <a:rPr lang="en-GB" altLang="cs-CZ" dirty="0">
                <a:latin typeface="Arial" panose="020B0604020202020204" pitchFamily="34" charset="0"/>
              </a:rPr>
              <a:t> ORL </a:t>
            </a:r>
            <a:r>
              <a:rPr lang="en-GB" altLang="cs-CZ" dirty="0" err="1">
                <a:latin typeface="Arial" panose="020B0604020202020204" pitchFamily="34" charset="0"/>
              </a:rPr>
              <a:t>Klinice</a:t>
            </a:r>
            <a:r>
              <a:rPr lang="en-GB" altLang="cs-CZ" dirty="0">
                <a:latin typeface="Arial" panose="020B0604020202020204" pitchFamily="34" charset="0"/>
              </a:rPr>
              <a:t> FN HK, od </a:t>
            </a:r>
            <a:r>
              <a:rPr lang="en-GB" altLang="cs-CZ" dirty="0" err="1">
                <a:latin typeface="Arial" panose="020B0604020202020204" pitchFamily="34" charset="0"/>
              </a:rPr>
              <a:t>roku</a:t>
            </a:r>
            <a:r>
              <a:rPr lang="en-GB" altLang="cs-CZ" dirty="0">
                <a:latin typeface="Arial" panose="020B0604020202020204" pitchFamily="34" charset="0"/>
              </a:rPr>
              <a:t> 2012 </a:t>
            </a:r>
            <a:r>
              <a:rPr lang="en-GB" altLang="cs-CZ" dirty="0" err="1">
                <a:latin typeface="Arial" panose="020B0604020202020204" pitchFamily="34" charset="0"/>
              </a:rPr>
              <a:t>doposud</a:t>
            </a:r>
            <a:endParaRPr lang="en-GB" altLang="cs-CZ" dirty="0">
              <a:latin typeface="Arial" panose="020B0604020202020204" pitchFamily="34" charset="0"/>
            </a:endParaRPr>
          </a:p>
          <a:p>
            <a:pPr marL="1085850" lvl="1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en-GB" altLang="cs-CZ" dirty="0">
                <a:latin typeface="Arial" panose="020B0604020202020204" pitchFamily="34" charset="0"/>
              </a:rPr>
              <a:t>v </a:t>
            </a:r>
            <a:r>
              <a:rPr lang="en-GB" altLang="cs-CZ" dirty="0" err="1">
                <a:latin typeface="Arial" panose="020B0604020202020204" pitchFamily="34" charset="0"/>
              </a:rPr>
              <a:t>tabulkách</a:t>
            </a:r>
            <a:r>
              <a:rPr lang="en-GB" altLang="cs-CZ" dirty="0">
                <a:latin typeface="Arial" panose="020B0604020202020204" pitchFamily="34" charset="0"/>
              </a:rPr>
              <a:t> je </a:t>
            </a:r>
            <a:r>
              <a:rPr lang="en-GB" altLang="cs-CZ" dirty="0" err="1">
                <a:latin typeface="Arial" panose="020B0604020202020204" pitchFamily="34" charset="0"/>
              </a:rPr>
              <a:t>uveden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průměr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cs-CZ" dirty="0"/>
              <a:t>±</a:t>
            </a:r>
            <a:r>
              <a:rPr lang="cs-CZ" altLang="cs-CZ" dirty="0">
                <a:latin typeface="Arial" panose="020B0604020202020204" pitchFamily="34" charset="0"/>
              </a:rPr>
              <a:t> směrodatná odchylka, </a:t>
            </a:r>
            <a:r>
              <a:rPr lang="cs-CZ" altLang="cs-CZ" i="1" dirty="0">
                <a:latin typeface="Arial" panose="020B0604020202020204" pitchFamily="34" charset="0"/>
              </a:rPr>
              <a:t>n</a:t>
            </a:r>
            <a:r>
              <a:rPr lang="cs-CZ" altLang="cs-CZ" dirty="0">
                <a:latin typeface="Arial" panose="020B0604020202020204" pitchFamily="34" charset="0"/>
              </a:rPr>
              <a:t> = počet</a:t>
            </a:r>
            <a:endParaRPr lang="en-GB" altLang="cs-CZ" dirty="0">
              <a:latin typeface="Arial" panose="020B0604020202020204" pitchFamily="34" charset="0"/>
            </a:endParaRPr>
          </a:p>
          <a:p>
            <a:pPr marL="342900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endParaRPr lang="en-GB" altLang="cs-CZ" b="1" dirty="0">
              <a:latin typeface="Arial" panose="020B0604020202020204" pitchFamily="34" charset="0"/>
            </a:endParaRPr>
          </a:p>
          <a:p>
            <a:pPr marL="342900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en-GB" altLang="cs-CZ" b="1" dirty="0" err="1">
                <a:latin typeface="Arial" panose="020B0604020202020204" pitchFamily="34" charset="0"/>
              </a:rPr>
              <a:t>Hlasové</a:t>
            </a:r>
            <a:r>
              <a:rPr lang="en-GB" altLang="cs-CZ" b="1" dirty="0">
                <a:latin typeface="Arial" panose="020B0604020202020204" pitchFamily="34" charset="0"/>
              </a:rPr>
              <a:t> pole </a:t>
            </a:r>
            <a:endParaRPr lang="en-GB" altLang="cs-CZ" dirty="0">
              <a:latin typeface="Arial" panose="020B0604020202020204" pitchFamily="34" charset="0"/>
            </a:endParaRPr>
          </a:p>
          <a:p>
            <a:pPr marL="342900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endParaRPr lang="en-GB" altLang="cs-CZ" b="1" dirty="0">
              <a:latin typeface="Arial" panose="020B0604020202020204" pitchFamily="34" charset="0"/>
            </a:endParaRPr>
          </a:p>
          <a:p>
            <a:pPr marL="342900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endParaRPr lang="en-GB" altLang="cs-CZ" b="1" dirty="0">
              <a:latin typeface="Arial" panose="020B0604020202020204" pitchFamily="34" charset="0"/>
            </a:endParaRPr>
          </a:p>
          <a:p>
            <a:pPr marL="342900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endParaRPr lang="en-GB" altLang="cs-CZ" b="1" dirty="0">
              <a:latin typeface="Arial" panose="020B0604020202020204" pitchFamily="34" charset="0"/>
            </a:endParaRPr>
          </a:p>
          <a:p>
            <a:pPr marL="342900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endParaRPr lang="en-GB" altLang="cs-CZ" b="1" dirty="0">
              <a:latin typeface="Arial" panose="020B0604020202020204" pitchFamily="34" charset="0"/>
            </a:endParaRPr>
          </a:p>
          <a:p>
            <a:pPr marL="342900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endParaRPr lang="en-GB" altLang="cs-CZ" b="1" dirty="0">
              <a:latin typeface="Arial" panose="020B0604020202020204" pitchFamily="34" charset="0"/>
            </a:endParaRPr>
          </a:p>
          <a:p>
            <a:pPr marL="342900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endParaRPr lang="en-GB" altLang="cs-CZ" b="1" dirty="0">
              <a:latin typeface="Arial" panose="020B0604020202020204" pitchFamily="34" charset="0"/>
            </a:endParaRPr>
          </a:p>
          <a:p>
            <a:pPr marL="342900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endParaRPr lang="en-GB" altLang="cs-CZ" b="1" dirty="0">
              <a:latin typeface="Arial" panose="020B0604020202020204" pitchFamily="34" charset="0"/>
            </a:endParaRPr>
          </a:p>
          <a:p>
            <a:pPr marL="342900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endParaRPr lang="en-GB" altLang="cs-CZ" b="1" dirty="0">
              <a:latin typeface="Arial" panose="020B0604020202020204" pitchFamily="34" charset="0"/>
            </a:endParaRPr>
          </a:p>
          <a:p>
            <a:pPr marL="342900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endParaRPr lang="en-GB" altLang="cs-CZ" b="1" dirty="0">
              <a:latin typeface="Arial" panose="020B0604020202020204" pitchFamily="34" charset="0"/>
            </a:endParaRPr>
          </a:p>
          <a:p>
            <a:pPr marL="342900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endParaRPr lang="en-GB" altLang="cs-CZ" b="1" dirty="0">
              <a:latin typeface="Arial" panose="020B0604020202020204" pitchFamily="34" charset="0"/>
            </a:endParaRPr>
          </a:p>
          <a:p>
            <a:pPr marL="342900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endParaRPr lang="en-GB" altLang="cs-CZ" b="1" dirty="0">
              <a:latin typeface="Arial" panose="020B0604020202020204" pitchFamily="34" charset="0"/>
            </a:endParaRPr>
          </a:p>
          <a:p>
            <a:pPr marL="342900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endParaRPr lang="en-GB" altLang="cs-CZ" b="1" dirty="0">
              <a:latin typeface="Arial" panose="020B0604020202020204" pitchFamily="34" charset="0"/>
            </a:endParaRPr>
          </a:p>
          <a:p>
            <a:pPr marL="342900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endParaRPr lang="en-GB" altLang="cs-CZ" b="1" dirty="0">
              <a:latin typeface="Arial" panose="020B0604020202020204" pitchFamily="34" charset="0"/>
            </a:endParaRPr>
          </a:p>
          <a:p>
            <a:pPr marL="342900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endParaRPr lang="en-GB" altLang="cs-CZ" b="1" dirty="0">
              <a:latin typeface="Arial" panose="020B0604020202020204" pitchFamily="34" charset="0"/>
            </a:endParaRPr>
          </a:p>
          <a:p>
            <a:pPr marL="342900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endParaRPr lang="en-GB" altLang="cs-CZ" b="1" dirty="0">
              <a:latin typeface="Arial" panose="020B0604020202020204" pitchFamily="34" charset="0"/>
            </a:endParaRPr>
          </a:p>
          <a:p>
            <a:pPr marL="342900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endParaRPr lang="en-GB" altLang="cs-CZ" b="1" dirty="0">
              <a:latin typeface="Arial" panose="020B0604020202020204" pitchFamily="34" charset="0"/>
            </a:endParaRPr>
          </a:p>
          <a:p>
            <a:pPr marL="342900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endParaRPr lang="en-GB" altLang="cs-CZ" b="1" dirty="0">
              <a:latin typeface="Arial" panose="020B0604020202020204" pitchFamily="34" charset="0"/>
            </a:endParaRPr>
          </a:p>
          <a:p>
            <a:pPr marL="342900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endParaRPr lang="en-GB" altLang="cs-CZ" b="1" dirty="0">
              <a:latin typeface="Arial" panose="020B0604020202020204" pitchFamily="34" charset="0"/>
            </a:endParaRPr>
          </a:p>
          <a:p>
            <a:pPr marL="342900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endParaRPr lang="en-GB" altLang="cs-CZ" b="1" dirty="0">
              <a:latin typeface="Arial" panose="020B0604020202020204" pitchFamily="34" charset="0"/>
            </a:endParaRPr>
          </a:p>
          <a:p>
            <a:pPr marL="342900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endParaRPr lang="en-GB" altLang="cs-CZ" b="1" dirty="0">
              <a:latin typeface="Arial" panose="020B0604020202020204" pitchFamily="34" charset="0"/>
            </a:endParaRPr>
          </a:p>
          <a:p>
            <a:pPr marL="342900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endParaRPr lang="en-GB" altLang="cs-CZ" b="1" dirty="0">
              <a:latin typeface="Arial" panose="020B0604020202020204" pitchFamily="34" charset="0"/>
            </a:endParaRPr>
          </a:p>
          <a:p>
            <a:pPr marL="342900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endParaRPr lang="en-GB" altLang="cs-CZ" b="1" dirty="0">
              <a:latin typeface="Arial" panose="020B0604020202020204" pitchFamily="34" charset="0"/>
            </a:endParaRPr>
          </a:p>
          <a:p>
            <a:pPr marL="342900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endParaRPr lang="en-GB" altLang="cs-CZ" b="1" dirty="0">
              <a:latin typeface="Arial" panose="020B0604020202020204" pitchFamily="34" charset="0"/>
            </a:endParaRPr>
          </a:p>
          <a:p>
            <a:pPr marL="342900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endParaRPr lang="en-GB" altLang="cs-CZ" b="1" dirty="0">
              <a:latin typeface="Arial" panose="020B0604020202020204" pitchFamily="34" charset="0"/>
            </a:endParaRPr>
          </a:p>
          <a:p>
            <a:pPr marL="342900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endParaRPr lang="en-GB" altLang="cs-CZ" b="1" dirty="0">
              <a:latin typeface="Arial" panose="020B0604020202020204" pitchFamily="34" charset="0"/>
            </a:endParaRPr>
          </a:p>
          <a:p>
            <a:pPr marL="342900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endParaRPr lang="en-GB" altLang="cs-CZ" b="1" dirty="0">
              <a:latin typeface="Arial" panose="020B0604020202020204" pitchFamily="34" charset="0"/>
            </a:endParaRPr>
          </a:p>
          <a:p>
            <a:pPr marL="342900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endParaRPr lang="en-GB" altLang="cs-CZ" b="1" dirty="0">
              <a:latin typeface="Arial" panose="020B0604020202020204" pitchFamily="34" charset="0"/>
            </a:endParaRPr>
          </a:p>
          <a:p>
            <a:pPr marL="1943100" lvl="3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en-GB" altLang="cs-CZ" b="1" dirty="0">
                <a:latin typeface="Arial" panose="020B0604020202020204" pitchFamily="34" charset="0"/>
              </a:rPr>
              <a:t>GRBAS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hodnocení</a:t>
            </a:r>
            <a:endParaRPr lang="en-GB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95D9"/>
              </a:buClr>
              <a:buSzPct val="130000"/>
            </a:pPr>
            <a:endParaRPr lang="en-GB" altLang="cs-CZ" dirty="0">
              <a:latin typeface="Arial" panose="020B0604020202020204" pitchFamily="34" charset="0"/>
            </a:endParaRPr>
          </a:p>
          <a:p>
            <a:pPr marL="342900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endParaRPr lang="en-GB" altLang="cs-CZ" dirty="0">
              <a:latin typeface="Arial" panose="020B0604020202020204" pitchFamily="34" charset="0"/>
            </a:endParaRPr>
          </a:p>
          <a:p>
            <a:pPr marL="342900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endParaRPr lang="en-GB" altLang="cs-CZ" dirty="0">
              <a:latin typeface="Arial" panose="020B0604020202020204" pitchFamily="34" charset="0"/>
            </a:endParaRPr>
          </a:p>
          <a:p>
            <a:pPr marL="342900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endParaRPr lang="en-GB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95D9"/>
              </a:buClr>
              <a:buSzPct val="130000"/>
            </a:pPr>
            <a:endParaRPr lang="en-GB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95D9"/>
              </a:buClr>
              <a:buSzPct val="130000"/>
            </a:pPr>
            <a:endParaRPr lang="en-GB" altLang="cs-CZ" dirty="0">
              <a:latin typeface="Arial" panose="020B0604020202020204" pitchFamily="34" charset="0"/>
            </a:endParaRPr>
          </a:p>
          <a:p>
            <a:pPr marL="1943100" lvl="3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en-GB" altLang="cs-CZ" b="1" dirty="0">
                <a:latin typeface="Arial" panose="020B0604020202020204" pitchFamily="34" charset="0"/>
              </a:rPr>
              <a:t>VHI</a:t>
            </a:r>
            <a:r>
              <a:rPr lang="en-GB" altLang="cs-CZ" dirty="0">
                <a:latin typeface="Arial" panose="020B0604020202020204" pitchFamily="34" charset="0"/>
              </a:rPr>
              <a:t> (Voice Handicap Index)</a:t>
            </a:r>
          </a:p>
          <a:p>
            <a:pPr marL="342900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endParaRPr lang="en-GB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95D9"/>
              </a:buClr>
              <a:buSzPct val="130000"/>
            </a:pPr>
            <a:endParaRPr lang="en-GB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95D9"/>
              </a:buClr>
              <a:buSzPct val="130000"/>
            </a:pPr>
            <a:endParaRPr lang="en-GB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95D9"/>
              </a:buClr>
              <a:buSzPct val="130000"/>
            </a:pPr>
            <a:endParaRPr lang="en-GB" altLang="cs-CZ" dirty="0">
              <a:latin typeface="Arial" panose="020B0604020202020204" pitchFamily="34" charset="0"/>
            </a:endParaRPr>
          </a:p>
          <a:p>
            <a:pPr lvl="1" indent="0">
              <a:spcBef>
                <a:spcPts val="1091"/>
              </a:spcBef>
              <a:buClr>
                <a:srgbClr val="0095D9"/>
              </a:buClr>
              <a:buSzPct val="130000"/>
            </a:pPr>
            <a:endParaRPr lang="cs-CZ" altLang="cs-CZ" dirty="0">
              <a:latin typeface="Arial" panose="020B0604020202020204" pitchFamily="34" charset="0"/>
            </a:endParaRPr>
          </a:p>
          <a:p>
            <a:pPr marL="1943100" lvl="3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r>
              <a:rPr lang="cs-CZ" altLang="cs-CZ" b="1" dirty="0">
                <a:latin typeface="Arial" panose="020B0604020202020204" pitchFamily="34" charset="0"/>
              </a:rPr>
              <a:t>DSI</a:t>
            </a:r>
            <a:r>
              <a:rPr lang="cs-CZ" altLang="cs-CZ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cs-CZ" altLang="cs-CZ" dirty="0">
                <a:latin typeface="Arial" panose="020B0604020202020204" pitchFamily="34" charset="0"/>
              </a:rPr>
              <a:t>(</a:t>
            </a:r>
            <a:r>
              <a:rPr lang="cs-CZ" altLang="cs-CZ" dirty="0" err="1">
                <a:latin typeface="Arial" panose="020B0604020202020204" pitchFamily="34" charset="0"/>
              </a:rPr>
              <a:t>Dysphonia</a:t>
            </a:r>
            <a:r>
              <a:rPr lang="cs-CZ" altLang="cs-CZ" dirty="0">
                <a:latin typeface="Arial" panose="020B0604020202020204" pitchFamily="34" charset="0"/>
              </a:rPr>
              <a:t> </a:t>
            </a:r>
            <a:r>
              <a:rPr lang="cs-CZ" altLang="cs-CZ" dirty="0" err="1">
                <a:latin typeface="Arial" panose="020B0604020202020204" pitchFamily="34" charset="0"/>
              </a:rPr>
              <a:t>Severity</a:t>
            </a:r>
            <a:r>
              <a:rPr lang="cs-CZ" altLang="cs-CZ" dirty="0">
                <a:latin typeface="Arial" panose="020B0604020202020204" pitchFamily="34" charset="0"/>
              </a:rPr>
              <a:t> Index) </a:t>
            </a:r>
          </a:p>
          <a:p>
            <a:pPr lvl="1" indent="0">
              <a:spcBef>
                <a:spcPts val="1091"/>
              </a:spcBef>
              <a:buClr>
                <a:srgbClr val="0095D9"/>
              </a:buClr>
              <a:buSzPct val="130000"/>
            </a:pPr>
            <a:endParaRPr lang="en-GB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95D9"/>
              </a:buClr>
              <a:buSzPct val="130000"/>
            </a:pPr>
            <a:endParaRPr lang="en-GB" altLang="cs-CZ" dirty="0">
              <a:latin typeface="Arial" panose="020B0604020202020204" pitchFamily="34" charset="0"/>
            </a:endParaRPr>
          </a:p>
          <a:p>
            <a:pPr marL="342900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endParaRPr lang="en-GB" altLang="cs-CZ" dirty="0">
              <a:latin typeface="Arial" panose="020B0604020202020204" pitchFamily="34" charset="0"/>
            </a:endParaRPr>
          </a:p>
          <a:p>
            <a:pPr marL="342900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endParaRPr lang="en-GB" altLang="cs-CZ" dirty="0">
              <a:latin typeface="Arial" panose="020B0604020202020204" pitchFamily="34" charset="0"/>
            </a:endParaRPr>
          </a:p>
          <a:p>
            <a:pPr marL="342900" indent="-342900">
              <a:spcBef>
                <a:spcPts val="1091"/>
              </a:spcBef>
              <a:buClr>
                <a:srgbClr val="0095D9"/>
              </a:buClr>
              <a:buSzPct val="130000"/>
              <a:buFont typeface="Wingdings" pitchFamily="2" charset="2"/>
              <a:buChar char="§"/>
            </a:pPr>
            <a:endParaRPr lang="en-GB" altLang="cs-CZ" dirty="0">
              <a:latin typeface="Arial" panose="020B0604020202020204" pitchFamily="34" charset="0"/>
            </a:endParaRPr>
          </a:p>
          <a:p>
            <a:pPr lvl="1" indent="0">
              <a:spcBef>
                <a:spcPts val="1091"/>
              </a:spcBef>
              <a:buClr>
                <a:srgbClr val="0095D9"/>
              </a:buClr>
              <a:buSzPct val="130000"/>
            </a:pPr>
            <a:endParaRPr lang="en-GB" altLang="cs-CZ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AU" altLang="nl-NL" sz="1655" dirty="0">
              <a:latin typeface="Arial" panose="020B0604020202020204" pitchFamily="34" charset="0"/>
            </a:endParaRPr>
          </a:p>
        </p:txBody>
      </p:sp>
      <p:sp>
        <p:nvSpPr>
          <p:cNvPr id="62" name="Text Box 40">
            <a:extLst>
              <a:ext uri="{FF2B5EF4-FFF2-40B4-BE49-F238E27FC236}">
                <a16:creationId xmlns:a16="http://schemas.microsoft.com/office/drawing/2014/main" id="{D62F6579-8074-4E28-AC13-D054C92289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86154" y="16690433"/>
            <a:ext cx="13787628" cy="4621626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 numCol="2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Závěry</a:t>
            </a: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Hlasivkové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uzlíky</a:t>
            </a:r>
            <a:r>
              <a:rPr lang="en-GB" altLang="cs-CZ" dirty="0">
                <a:latin typeface="Arial" panose="020B0604020202020204" pitchFamily="34" charset="0"/>
              </a:rPr>
              <a:t> a polyp </a:t>
            </a:r>
            <a:r>
              <a:rPr lang="en-GB" altLang="cs-CZ" dirty="0" err="1">
                <a:latin typeface="Arial" panose="020B0604020202020204" pitchFamily="34" charset="0"/>
              </a:rPr>
              <a:t>hlasivky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jsou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cs-CZ" altLang="cs-CZ" dirty="0">
                <a:latin typeface="Arial" panose="020B0604020202020204" pitchFamily="34" charset="0"/>
              </a:rPr>
              <a:t>benigní hlasivkové léze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cs-CZ" altLang="cs-CZ" dirty="0">
                <a:latin typeface="Arial" panose="020B0604020202020204" pitchFamily="34" charset="0"/>
              </a:rPr>
              <a:t>s podobnou akustickou charakteristikou</a:t>
            </a:r>
            <a:endParaRPr lang="en-GB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GB" altLang="cs-CZ" dirty="0">
                <a:latin typeface="Arial" panose="020B0604020202020204" pitchFamily="34" charset="0"/>
              </a:rPr>
              <a:t> Polyp </a:t>
            </a:r>
            <a:r>
              <a:rPr lang="en-GB" altLang="cs-CZ" dirty="0" err="1">
                <a:latin typeface="Arial" panose="020B0604020202020204" pitchFamily="34" charset="0"/>
              </a:rPr>
              <a:t>hlasivky</a:t>
            </a:r>
            <a:r>
              <a:rPr lang="en-GB" altLang="cs-CZ" dirty="0">
                <a:latin typeface="Arial" panose="020B0604020202020204" pitchFamily="34" charset="0"/>
              </a:rPr>
              <a:t>                                                       	</a:t>
            </a:r>
            <a:r>
              <a:rPr lang="cs-CZ" altLang="cs-CZ" dirty="0">
                <a:latin typeface="Arial" panose="020B0604020202020204" pitchFamily="34" charset="0"/>
              </a:rPr>
              <a:t>(ve srovnání s uzlíky dle naší studie):</a:t>
            </a:r>
            <a:endParaRPr lang="en-GB" altLang="cs-CZ" dirty="0">
              <a:latin typeface="Arial" panose="020B0604020202020204" pitchFamily="34" charset="0"/>
            </a:endParaRPr>
          </a:p>
          <a:p>
            <a:pPr lvl="1"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GB" altLang="cs-CZ" dirty="0" err="1">
                <a:latin typeface="Arial" panose="020B0604020202020204" pitchFamily="34" charset="0"/>
              </a:rPr>
              <a:t>těžší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dysfoni</a:t>
            </a:r>
            <a:r>
              <a:rPr lang="cs-CZ" altLang="cs-CZ" dirty="0">
                <a:latin typeface="Arial" panose="020B0604020202020204" pitchFamily="34" charset="0"/>
              </a:rPr>
              <a:t>e</a:t>
            </a:r>
            <a:r>
              <a:rPr lang="en-GB" altLang="cs-CZ" dirty="0">
                <a:latin typeface="Arial" panose="020B0604020202020204" pitchFamily="34" charset="0"/>
              </a:rPr>
              <a:t> (</a:t>
            </a:r>
            <a:r>
              <a:rPr lang="cs-CZ" altLang="cs-CZ" dirty="0">
                <a:latin typeface="Arial" panose="020B0604020202020204" pitchFamily="34" charset="0"/>
              </a:rPr>
              <a:t>průměr u </a:t>
            </a:r>
            <a:r>
              <a:rPr lang="en-GB" altLang="cs-CZ" dirty="0">
                <a:latin typeface="Arial" panose="020B0604020202020204" pitchFamily="34" charset="0"/>
              </a:rPr>
              <a:t>GRBAS, DSI)</a:t>
            </a:r>
          </a:p>
          <a:p>
            <a:pPr lvl="1"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mírně větší subjektivní handicap fyzický a funkční </a:t>
            </a:r>
            <a:r>
              <a:rPr lang="en-GB" altLang="cs-CZ" dirty="0">
                <a:latin typeface="Arial" panose="020B0604020202020204" pitchFamily="34" charset="0"/>
              </a:rPr>
              <a:t>(VHI)</a:t>
            </a:r>
          </a:p>
          <a:p>
            <a:pPr marL="457200" lvl="1" indent="0">
              <a:spcBef>
                <a:spcPts val="1091"/>
              </a:spcBef>
              <a:buClr>
                <a:srgbClr val="008BD2"/>
              </a:buClr>
              <a:buSzPct val="130000"/>
            </a:pPr>
            <a:endParaRPr lang="en-GB" altLang="cs-CZ" dirty="0">
              <a:latin typeface="Arial" panose="020B0604020202020204" pitchFamily="34" charset="0"/>
            </a:endParaRPr>
          </a:p>
          <a:p>
            <a:pPr marL="457200" lvl="1" indent="0">
              <a:spcBef>
                <a:spcPts val="1091"/>
              </a:spcBef>
              <a:buClr>
                <a:srgbClr val="008BD2"/>
              </a:buClr>
              <a:buSzPct val="130000"/>
            </a:pPr>
            <a:endParaRPr lang="en-GB" altLang="cs-CZ" dirty="0">
              <a:latin typeface="Arial" panose="020B0604020202020204" pitchFamily="34" charset="0"/>
            </a:endParaRPr>
          </a:p>
          <a:p>
            <a:pPr marL="457200" lvl="1" indent="0">
              <a:spcBef>
                <a:spcPts val="1091"/>
              </a:spcBef>
              <a:buClr>
                <a:srgbClr val="008BD2"/>
              </a:buClr>
              <a:buSzPct val="130000"/>
            </a:pPr>
            <a:endParaRPr lang="en-GB" altLang="cs-CZ" dirty="0">
              <a:latin typeface="Arial" panose="020B0604020202020204" pitchFamily="34" charset="0"/>
            </a:endParaRPr>
          </a:p>
          <a:p>
            <a:pPr marL="457200" lvl="1" indent="0">
              <a:spcBef>
                <a:spcPts val="1091"/>
              </a:spcBef>
              <a:buClr>
                <a:srgbClr val="008BD2"/>
              </a:buClr>
              <a:buSzPct val="130000"/>
            </a:pPr>
            <a:endParaRPr lang="en-GB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Významn</a:t>
            </a:r>
            <a:r>
              <a:rPr lang="cs-CZ" altLang="cs-CZ" dirty="0">
                <a:latin typeface="Arial" panose="020B0604020202020204" pitchFamily="34" charset="0"/>
              </a:rPr>
              <a:t>é narušení kvality hlasu u </a:t>
            </a:r>
            <a:r>
              <a:rPr lang="en-GB" altLang="cs-CZ" dirty="0" err="1">
                <a:latin typeface="Arial" panose="020B0604020202020204" pitchFamily="34" charset="0"/>
              </a:rPr>
              <a:t>hlasivkových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uzlíků</a:t>
            </a:r>
            <a:r>
              <a:rPr lang="en-GB" altLang="cs-CZ" dirty="0">
                <a:latin typeface="Arial" panose="020B0604020202020204" pitchFamily="34" charset="0"/>
              </a:rPr>
              <a:t> i </a:t>
            </a:r>
            <a:r>
              <a:rPr lang="en-GB" altLang="cs-CZ" dirty="0" err="1">
                <a:latin typeface="Arial" panose="020B0604020202020204" pitchFamily="34" charset="0"/>
              </a:rPr>
              <a:t>polypů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cs-CZ" altLang="cs-CZ" dirty="0">
                <a:latin typeface="Arial" panose="020B0604020202020204" pitchFamily="34" charset="0"/>
              </a:rPr>
              <a:t>potvrzuje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hlaso</a:t>
            </a:r>
            <a:r>
              <a:rPr lang="cs-CZ" altLang="cs-CZ" dirty="0" err="1">
                <a:latin typeface="Arial" panose="020B0604020202020204" pitchFamily="34" charset="0"/>
              </a:rPr>
              <a:t>vou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rehabilitac</a:t>
            </a:r>
            <a:r>
              <a:rPr lang="cs-CZ" altLang="cs-CZ" dirty="0">
                <a:latin typeface="Arial" panose="020B0604020202020204" pitchFamily="34" charset="0"/>
              </a:rPr>
              <a:t>i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jako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nedíln</a:t>
            </a:r>
            <a:r>
              <a:rPr lang="cs-CZ" altLang="cs-CZ" dirty="0">
                <a:latin typeface="Arial" panose="020B0604020202020204" pitchFamily="34" charset="0"/>
              </a:rPr>
              <a:t>ou </a:t>
            </a:r>
            <a:r>
              <a:rPr lang="en-GB" altLang="cs-CZ" dirty="0" err="1">
                <a:latin typeface="Arial" panose="020B0604020202020204" pitchFamily="34" charset="0"/>
              </a:rPr>
              <a:t>součást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léčby</a:t>
            </a:r>
            <a:endParaRPr lang="en-GB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Nerovnoměrn</a:t>
            </a:r>
            <a:r>
              <a:rPr lang="cs-CZ" altLang="cs-CZ" dirty="0">
                <a:latin typeface="Arial" panose="020B0604020202020204" pitchFamily="34" charset="0"/>
              </a:rPr>
              <a:t>é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rozdělen</a:t>
            </a:r>
            <a:r>
              <a:rPr lang="cs-CZ" altLang="cs-CZ" dirty="0" err="1">
                <a:latin typeface="Arial" panose="020B0604020202020204" pitchFamily="34" charset="0"/>
              </a:rPr>
              <a:t>í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vzork</a:t>
            </a:r>
            <a:r>
              <a:rPr lang="cs-CZ" altLang="cs-CZ" dirty="0">
                <a:latin typeface="Arial" panose="020B0604020202020204" pitchFamily="34" charset="0"/>
              </a:rPr>
              <a:t>ů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cs-CZ" altLang="cs-CZ" dirty="0">
                <a:latin typeface="Arial" panose="020B0604020202020204" pitchFamily="34" charset="0"/>
              </a:rPr>
              <a:t>omezuje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interpretační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sílu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testů</a:t>
            </a:r>
            <a:r>
              <a:rPr lang="cs-CZ" altLang="cs-CZ" dirty="0">
                <a:latin typeface="Arial" panose="020B0604020202020204" pitchFamily="34" charset="0"/>
              </a:rPr>
              <a:t> (</a:t>
            </a:r>
            <a:r>
              <a:rPr lang="cs-CZ" altLang="cs-CZ" i="1" dirty="0">
                <a:latin typeface="Arial" panose="020B0604020202020204" pitchFamily="34" charset="0"/>
              </a:rPr>
              <a:t>testová statistika není součástí sdělení – nebyly nalezeny </a:t>
            </a:r>
            <a:r>
              <a:rPr lang="cs-CZ" altLang="cs-CZ" i="1" dirty="0" err="1">
                <a:latin typeface="Arial" panose="020B0604020202020204" pitchFamily="34" charset="0"/>
              </a:rPr>
              <a:t>stat</a:t>
            </a:r>
            <a:r>
              <a:rPr lang="cs-CZ" altLang="cs-CZ" i="1" dirty="0">
                <a:latin typeface="Arial" panose="020B0604020202020204" pitchFamily="34" charset="0"/>
              </a:rPr>
              <a:t>. významné rozdíly</a:t>
            </a:r>
            <a:r>
              <a:rPr lang="cs-CZ" altLang="cs-CZ" dirty="0">
                <a:latin typeface="Arial" panose="020B0604020202020204" pitchFamily="34" charset="0"/>
              </a:rPr>
              <a:t>)</a:t>
            </a:r>
            <a:endParaRPr lang="en-GB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 Ověření závěrů vyžaduje </a:t>
            </a:r>
            <a:r>
              <a:rPr lang="en-GB" altLang="cs-CZ" dirty="0" err="1">
                <a:latin typeface="Arial" panose="020B0604020202020204" pitchFamily="34" charset="0"/>
              </a:rPr>
              <a:t>zpracování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</a:rPr>
              <a:t>větší</a:t>
            </a:r>
            <a:r>
              <a:rPr lang="cs-CZ" altLang="cs-CZ" dirty="0">
                <a:latin typeface="Arial" panose="020B0604020202020204" pitchFamily="34" charset="0"/>
              </a:rPr>
              <a:t>ho</a:t>
            </a: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cs-CZ" altLang="cs-CZ" dirty="0">
                <a:latin typeface="Arial" panose="020B0604020202020204" pitchFamily="34" charset="0"/>
              </a:rPr>
              <a:t>souboru </a:t>
            </a:r>
            <a:r>
              <a:rPr lang="en-GB" altLang="cs-CZ" dirty="0" err="1">
                <a:latin typeface="Arial" panose="020B0604020202020204" pitchFamily="34" charset="0"/>
              </a:rPr>
              <a:t>pacientů</a:t>
            </a:r>
            <a:endParaRPr lang="cs-CZ" altLang="cs-CZ" sz="3300" b="1" dirty="0">
              <a:solidFill>
                <a:srgbClr val="F15A22"/>
              </a:solidFill>
              <a:latin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endParaRPr lang="cs-CZ" altLang="cs-CZ" sz="2091" b="1" dirty="0">
              <a:solidFill>
                <a:srgbClr val="F15A22"/>
              </a:solidFill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cs-CZ" altLang="nl-NL" sz="1655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cs-CZ" altLang="nl-NL" sz="1655" dirty="0">
                <a:latin typeface="Arial" panose="020B0604020202020204" pitchFamily="34" charset="0"/>
              </a:rPr>
              <a:t>.</a:t>
            </a:r>
          </a:p>
          <a:p>
            <a:pPr>
              <a:spcBef>
                <a:spcPct val="50000"/>
              </a:spcBef>
            </a:pPr>
            <a:endParaRPr lang="en-AU" altLang="nl-NL" sz="1655" dirty="0">
              <a:latin typeface="Arial" panose="020B0604020202020204" pitchFamily="34" charset="0"/>
            </a:endParaRPr>
          </a:p>
        </p:txBody>
      </p:sp>
      <p:sp>
        <p:nvSpPr>
          <p:cNvPr id="65" name="Text Box 73">
            <a:extLst>
              <a:ext uri="{FF2B5EF4-FFF2-40B4-BE49-F238E27FC236}">
                <a16:creationId xmlns:a16="http://schemas.microsoft.com/office/drawing/2014/main" id="{E07B3122-B217-490A-BF1E-3A8F212E0B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04105" y="7628848"/>
            <a:ext cx="3846097" cy="568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6358" tIns="106358" rIns="106358" bIns="106358">
            <a:spAutoFit/>
          </a:bodyPr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cs-CZ" altLang="cs-CZ" i="1" dirty="0"/>
              <a:t>Hlasivkové uzlíky</a:t>
            </a:r>
            <a:endParaRPr lang="en-AU" altLang="cs-CZ" i="1" dirty="0"/>
          </a:p>
        </p:txBody>
      </p:sp>
      <p:sp>
        <p:nvSpPr>
          <p:cNvPr id="4" name="Text Box 73">
            <a:extLst>
              <a:ext uri="{FF2B5EF4-FFF2-40B4-BE49-F238E27FC236}">
                <a16:creationId xmlns:a16="http://schemas.microsoft.com/office/drawing/2014/main" id="{05F41EF1-1506-DC8C-DAD1-B56FCAB33F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50202" y="7578338"/>
            <a:ext cx="3488137" cy="568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6358" tIns="106358" rIns="106358" bIns="106358">
            <a:spAutoFit/>
          </a:bodyPr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cs-CZ" altLang="cs-CZ" i="1" dirty="0"/>
              <a:t>Polyp hlasivky</a:t>
            </a:r>
            <a:endParaRPr lang="en-AU" altLang="cs-CZ" i="1" dirty="0"/>
          </a:p>
        </p:txBody>
      </p:sp>
      <p:graphicFrame>
        <p:nvGraphicFramePr>
          <p:cNvPr id="8" name="Tabulka 7">
            <a:extLst>
              <a:ext uri="{FF2B5EF4-FFF2-40B4-BE49-F238E27FC236}">
                <a16:creationId xmlns:a16="http://schemas.microsoft.com/office/drawing/2014/main" id="{D0C46CD7-644D-83F0-AB77-E25F4E26CE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1024115"/>
              </p:ext>
            </p:extLst>
          </p:nvPr>
        </p:nvGraphicFramePr>
        <p:xfrm>
          <a:off x="20806818" y="15106435"/>
          <a:ext cx="7065644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8390">
                  <a:extLst>
                    <a:ext uri="{9D8B030D-6E8A-4147-A177-3AD203B41FA5}">
                      <a16:colId xmlns:a16="http://schemas.microsoft.com/office/drawing/2014/main" val="2721126297"/>
                    </a:ext>
                  </a:extLst>
                </a:gridCol>
                <a:gridCol w="2564045">
                  <a:extLst>
                    <a:ext uri="{9D8B030D-6E8A-4147-A177-3AD203B41FA5}">
                      <a16:colId xmlns:a16="http://schemas.microsoft.com/office/drawing/2014/main" val="4032092950"/>
                    </a:ext>
                  </a:extLst>
                </a:gridCol>
                <a:gridCol w="2563209">
                  <a:extLst>
                    <a:ext uri="{9D8B030D-6E8A-4147-A177-3AD203B41FA5}">
                      <a16:colId xmlns:a16="http://schemas.microsoft.com/office/drawing/2014/main" val="367858293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Polyp hlasivky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Hlasivkové uzlíky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42023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DSI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-3,1 </a:t>
                      </a:r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 10,5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 2,0 </a:t>
                      </a:r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 2,0</a:t>
                      </a:r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6723222"/>
                  </a:ext>
                </a:extLst>
              </a:tr>
            </a:tbl>
          </a:graphicData>
        </a:graphic>
      </p:graphicFrame>
      <p:graphicFrame>
        <p:nvGraphicFramePr>
          <p:cNvPr id="9" name="Tabulka 8">
            <a:extLst>
              <a:ext uri="{FF2B5EF4-FFF2-40B4-BE49-F238E27FC236}">
                <a16:creationId xmlns:a16="http://schemas.microsoft.com/office/drawing/2014/main" id="{7C0C767A-EABA-3245-17CB-050CBC4B1C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7778615"/>
              </p:ext>
            </p:extLst>
          </p:nvPr>
        </p:nvGraphicFramePr>
        <p:xfrm>
          <a:off x="20806818" y="12142632"/>
          <a:ext cx="7065644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2234">
                  <a:extLst>
                    <a:ext uri="{9D8B030D-6E8A-4147-A177-3AD203B41FA5}">
                      <a16:colId xmlns:a16="http://schemas.microsoft.com/office/drawing/2014/main" val="2721126297"/>
                    </a:ext>
                  </a:extLst>
                </a:gridCol>
                <a:gridCol w="2384233">
                  <a:extLst>
                    <a:ext uri="{9D8B030D-6E8A-4147-A177-3AD203B41FA5}">
                      <a16:colId xmlns:a16="http://schemas.microsoft.com/office/drawing/2014/main" val="4032092950"/>
                    </a:ext>
                  </a:extLst>
                </a:gridCol>
                <a:gridCol w="2439177">
                  <a:extLst>
                    <a:ext uri="{9D8B030D-6E8A-4147-A177-3AD203B41FA5}">
                      <a16:colId xmlns:a16="http://schemas.microsoft.com/office/drawing/2014/main" val="3678582934"/>
                    </a:ext>
                  </a:extLst>
                </a:gridCol>
              </a:tblGrid>
              <a:tr h="371482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VHI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Polyp hlasivky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Hlasivkové uzlíky</a:t>
                      </a:r>
                      <a:endParaRPr lang="cs-CZ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4202319"/>
                  </a:ext>
                </a:extLst>
              </a:tr>
              <a:tr h="371482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P (fyzická škála)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19,5 </a:t>
                      </a:r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 9,1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12,2 </a:t>
                      </a:r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 7,6</a:t>
                      </a:r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6723222"/>
                  </a:ext>
                </a:extLst>
              </a:tr>
              <a:tr h="371482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F (funkční škála)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13,2 </a:t>
                      </a:r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 9,9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6,1 </a:t>
                      </a:r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 4,0</a:t>
                      </a:r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6292470"/>
                  </a:ext>
                </a:extLst>
              </a:tr>
              <a:tr h="371482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E (emoční škála)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12,1 </a:t>
                      </a:r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 10,0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9,8 </a:t>
                      </a:r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 7,1</a:t>
                      </a:r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9941808"/>
                  </a:ext>
                </a:extLst>
              </a:tr>
              <a:tr h="371482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součet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44,8 </a:t>
                      </a:r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 26,3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28,1 </a:t>
                      </a:r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 15,5</a:t>
                      </a:r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3218988"/>
                  </a:ext>
                </a:extLst>
              </a:tr>
            </a:tbl>
          </a:graphicData>
        </a:graphic>
      </p:graphicFrame>
      <p:graphicFrame>
        <p:nvGraphicFramePr>
          <p:cNvPr id="10" name="Tabulka 9">
            <a:extLst>
              <a:ext uri="{FF2B5EF4-FFF2-40B4-BE49-F238E27FC236}">
                <a16:creationId xmlns:a16="http://schemas.microsoft.com/office/drawing/2014/main" id="{126A5D29-21B9-F681-9A3B-35D4CB7688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5558382"/>
              </p:ext>
            </p:extLst>
          </p:nvPr>
        </p:nvGraphicFramePr>
        <p:xfrm>
          <a:off x="8349549" y="12493766"/>
          <a:ext cx="11092694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3703">
                  <a:extLst>
                    <a:ext uri="{9D8B030D-6E8A-4147-A177-3AD203B41FA5}">
                      <a16:colId xmlns:a16="http://schemas.microsoft.com/office/drawing/2014/main" val="2721126297"/>
                    </a:ext>
                  </a:extLst>
                </a:gridCol>
                <a:gridCol w="2019999">
                  <a:extLst>
                    <a:ext uri="{9D8B030D-6E8A-4147-A177-3AD203B41FA5}">
                      <a16:colId xmlns:a16="http://schemas.microsoft.com/office/drawing/2014/main" val="4032092950"/>
                    </a:ext>
                  </a:extLst>
                </a:gridCol>
                <a:gridCol w="2571390">
                  <a:extLst>
                    <a:ext uri="{9D8B030D-6E8A-4147-A177-3AD203B41FA5}">
                      <a16:colId xmlns:a16="http://schemas.microsoft.com/office/drawing/2014/main" val="2416725419"/>
                    </a:ext>
                  </a:extLst>
                </a:gridCol>
                <a:gridCol w="2283801">
                  <a:extLst>
                    <a:ext uri="{9D8B030D-6E8A-4147-A177-3AD203B41FA5}">
                      <a16:colId xmlns:a16="http://schemas.microsoft.com/office/drawing/2014/main" val="3678582934"/>
                    </a:ext>
                  </a:extLst>
                </a:gridCol>
                <a:gridCol w="2283801">
                  <a:extLst>
                    <a:ext uri="{9D8B030D-6E8A-4147-A177-3AD203B41FA5}">
                      <a16:colId xmlns:a16="http://schemas.microsoft.com/office/drawing/2014/main" val="372380405"/>
                    </a:ext>
                  </a:extLst>
                </a:gridCol>
              </a:tblGrid>
              <a:tr h="267852">
                <a:tc rowSpan="2">
                  <a:txBody>
                    <a:bodyPr/>
                    <a:lstStyle/>
                    <a:p>
                      <a:pPr algn="ctr"/>
                      <a:endParaRPr lang="cs-CZ" sz="2400" dirty="0"/>
                    </a:p>
                    <a:p>
                      <a:pPr algn="ctr"/>
                      <a:r>
                        <a:rPr lang="cs-CZ" sz="2400" dirty="0"/>
                        <a:t>Mluvní hlas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285119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dirty="0"/>
                        <a:t>Polyp hlasivky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285119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2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Hlasivkové uzlíky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8751030"/>
                  </a:ext>
                </a:extLst>
              </a:tr>
              <a:tr h="267852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solidFill>
                            <a:schemeClr val="bg1"/>
                          </a:solidFill>
                        </a:rPr>
                        <a:t>muži (</a:t>
                      </a:r>
                      <a:r>
                        <a:rPr lang="cs-CZ" sz="2400" i="1" dirty="0"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lang="cs-CZ" sz="2400" dirty="0">
                          <a:solidFill>
                            <a:schemeClr val="bg1"/>
                          </a:solidFill>
                        </a:rPr>
                        <a:t>=32)</a:t>
                      </a: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85119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dirty="0">
                          <a:solidFill>
                            <a:schemeClr val="bg1"/>
                          </a:solidFill>
                        </a:rPr>
                        <a:t>ženy (</a:t>
                      </a:r>
                      <a:r>
                        <a:rPr lang="cs-CZ" sz="2400" i="1" dirty="0"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lang="cs-CZ" sz="2400" dirty="0">
                          <a:solidFill>
                            <a:schemeClr val="bg1"/>
                          </a:solidFill>
                        </a:rPr>
                        <a:t>=45)</a:t>
                      </a: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85119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dirty="0">
                          <a:solidFill>
                            <a:schemeClr val="bg1"/>
                          </a:solidFill>
                        </a:rPr>
                        <a:t>muži (</a:t>
                      </a:r>
                      <a:r>
                        <a:rPr lang="cs-CZ" sz="2400" i="1" dirty="0"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lang="cs-CZ" sz="2400" dirty="0">
                          <a:solidFill>
                            <a:schemeClr val="bg1"/>
                          </a:solidFill>
                        </a:rPr>
                        <a:t>=2)</a:t>
                      </a: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85119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dirty="0">
                          <a:solidFill>
                            <a:schemeClr val="bg1"/>
                          </a:solidFill>
                        </a:rPr>
                        <a:t>ženy (</a:t>
                      </a:r>
                      <a:r>
                        <a:rPr lang="cs-CZ" sz="2400" i="1" dirty="0"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lang="cs-CZ" sz="2400" dirty="0">
                          <a:solidFill>
                            <a:schemeClr val="bg1"/>
                          </a:solidFill>
                        </a:rPr>
                        <a:t>=7)</a:t>
                      </a:r>
                    </a:p>
                  </a:txBody>
                  <a:tcPr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4202319"/>
                  </a:ext>
                </a:extLst>
              </a:tr>
              <a:tr h="267852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err="1"/>
                        <a:t>f</a:t>
                      </a:r>
                      <a:r>
                        <a:rPr lang="cs-CZ" sz="2400" baseline="-25000" dirty="0" err="1"/>
                        <a:t>o_speech</a:t>
                      </a:r>
                      <a:r>
                        <a:rPr lang="cs-CZ" sz="2400" baseline="-25000" dirty="0"/>
                        <a:t> </a:t>
                      </a:r>
                      <a:r>
                        <a:rPr lang="cs-CZ" sz="2400" dirty="0"/>
                        <a:t>(</a:t>
                      </a:r>
                      <a:r>
                        <a:rPr lang="cs-CZ" sz="2400" i="1" dirty="0"/>
                        <a:t>Hz</a:t>
                      </a:r>
                      <a:r>
                        <a:rPr lang="cs-CZ" sz="24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125,0 </a:t>
                      </a:r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 24,7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190,4</a:t>
                      </a:r>
                      <a:r>
                        <a:rPr lang="cs-CZ" sz="2400" dirty="0"/>
                        <a:t> </a:t>
                      </a:r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 28,2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124,5 </a:t>
                      </a:r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 24,8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200,7 </a:t>
                      </a:r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 23,5</a:t>
                      </a:r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6723222"/>
                  </a:ext>
                </a:extLst>
              </a:tr>
              <a:tr h="267852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err="1"/>
                        <a:t>SPL</a:t>
                      </a:r>
                      <a:r>
                        <a:rPr lang="cs-CZ" sz="2400" baseline="-25000" dirty="0" err="1"/>
                        <a:t>speech</a:t>
                      </a:r>
                      <a:r>
                        <a:rPr lang="cs-CZ" sz="2400" dirty="0"/>
                        <a:t> (</a:t>
                      </a:r>
                      <a:r>
                        <a:rPr lang="cs-CZ" sz="2400" i="1" dirty="0"/>
                        <a:t>dB</a:t>
                      </a:r>
                      <a:r>
                        <a:rPr lang="cs-CZ" sz="24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68,6 </a:t>
                      </a:r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 2,9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67,7 </a:t>
                      </a:r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 4,8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71,0 </a:t>
                      </a:r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 1,4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68,7 </a:t>
                      </a:r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 2,4</a:t>
                      </a:r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6292470"/>
                  </a:ext>
                </a:extLst>
              </a:tr>
              <a:tr h="267852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err="1"/>
                        <a:t>Shouting</a:t>
                      </a:r>
                      <a:r>
                        <a:rPr lang="cs-CZ" sz="2400" dirty="0"/>
                        <a:t> (</a:t>
                      </a:r>
                      <a:r>
                        <a:rPr lang="cs-CZ" sz="2400" i="1" dirty="0"/>
                        <a:t>dB</a:t>
                      </a:r>
                      <a:r>
                        <a:rPr lang="cs-CZ" sz="24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97,6 </a:t>
                      </a:r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 8,4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92,6 </a:t>
                      </a:r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 9,0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103,5 </a:t>
                      </a:r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 9,2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94,1 </a:t>
                      </a:r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 5,2</a:t>
                      </a:r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9941808"/>
                  </a:ext>
                </a:extLst>
              </a:tr>
              <a:tr h="267852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err="1"/>
                        <a:t>Jitter</a:t>
                      </a:r>
                      <a:r>
                        <a:rPr lang="cs-CZ" sz="2400" dirty="0"/>
                        <a:t>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8,3 </a:t>
                      </a:r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 14,7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3,1 ± 4,4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1,1 </a:t>
                      </a:r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 0,4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1,2 ± 1,1</a:t>
                      </a:r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1590286"/>
                  </a:ext>
                </a:extLst>
              </a:tr>
              <a:tr h="267852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MPT (</a:t>
                      </a:r>
                      <a:r>
                        <a:rPr lang="cs-CZ" sz="2400" i="1" dirty="0"/>
                        <a:t>s</a:t>
                      </a:r>
                      <a:r>
                        <a:rPr lang="cs-CZ" sz="24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23,8 </a:t>
                      </a:r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 8,9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19,6 ± 8,4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21,5 </a:t>
                      </a:r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 5,9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19,4 </a:t>
                      </a:r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 7,0</a:t>
                      </a:r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5764132"/>
                  </a:ext>
                </a:extLst>
              </a:tr>
            </a:tbl>
          </a:graphicData>
        </a:graphic>
      </p:graphicFrame>
      <p:graphicFrame>
        <p:nvGraphicFramePr>
          <p:cNvPr id="11" name="Tabulka 10">
            <a:extLst>
              <a:ext uri="{FF2B5EF4-FFF2-40B4-BE49-F238E27FC236}">
                <a16:creationId xmlns:a16="http://schemas.microsoft.com/office/drawing/2014/main" id="{A3F91367-7433-DFC4-CD96-54FFBA5E59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2703133"/>
              </p:ext>
            </p:extLst>
          </p:nvPr>
        </p:nvGraphicFramePr>
        <p:xfrm>
          <a:off x="8349549" y="9083073"/>
          <a:ext cx="11092694" cy="27690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8694">
                  <a:extLst>
                    <a:ext uri="{9D8B030D-6E8A-4147-A177-3AD203B41FA5}">
                      <a16:colId xmlns:a16="http://schemas.microsoft.com/office/drawing/2014/main" val="2721126297"/>
                    </a:ext>
                  </a:extLst>
                </a:gridCol>
                <a:gridCol w="1843790">
                  <a:extLst>
                    <a:ext uri="{9D8B030D-6E8A-4147-A177-3AD203B41FA5}">
                      <a16:colId xmlns:a16="http://schemas.microsoft.com/office/drawing/2014/main" val="4032092950"/>
                    </a:ext>
                  </a:extLst>
                </a:gridCol>
                <a:gridCol w="2355584">
                  <a:extLst>
                    <a:ext uri="{9D8B030D-6E8A-4147-A177-3AD203B41FA5}">
                      <a16:colId xmlns:a16="http://schemas.microsoft.com/office/drawing/2014/main" val="2101846939"/>
                    </a:ext>
                  </a:extLst>
                </a:gridCol>
                <a:gridCol w="2472313">
                  <a:extLst>
                    <a:ext uri="{9D8B030D-6E8A-4147-A177-3AD203B41FA5}">
                      <a16:colId xmlns:a16="http://schemas.microsoft.com/office/drawing/2014/main" val="3678582934"/>
                    </a:ext>
                  </a:extLst>
                </a:gridCol>
                <a:gridCol w="2472313">
                  <a:extLst>
                    <a:ext uri="{9D8B030D-6E8A-4147-A177-3AD203B41FA5}">
                      <a16:colId xmlns:a16="http://schemas.microsoft.com/office/drawing/2014/main" val="2168703719"/>
                    </a:ext>
                  </a:extLst>
                </a:gridCol>
              </a:tblGrid>
              <a:tr h="372690">
                <a:tc rowSpan="2">
                  <a:txBody>
                    <a:bodyPr/>
                    <a:lstStyle/>
                    <a:p>
                      <a:pPr algn="ctr"/>
                      <a:endParaRPr lang="cs-CZ" sz="2400" dirty="0"/>
                    </a:p>
                    <a:p>
                      <a:pPr algn="ctr"/>
                      <a:r>
                        <a:rPr lang="cs-CZ" sz="2400" dirty="0"/>
                        <a:t>Zpěvní hlas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Polyp hlasivky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2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Hlasivkové uzlíky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4202319"/>
                  </a:ext>
                </a:extLst>
              </a:tr>
              <a:tr h="372690">
                <a:tc vMerge="1">
                  <a:txBody>
                    <a:bodyPr/>
                    <a:lstStyle/>
                    <a:p>
                      <a:pPr algn="ctr"/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285119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dirty="0">
                          <a:solidFill>
                            <a:schemeClr val="bg1"/>
                          </a:solidFill>
                        </a:rPr>
                        <a:t>muži (</a:t>
                      </a:r>
                      <a:r>
                        <a:rPr lang="cs-CZ" sz="2400" i="1" dirty="0"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lang="cs-CZ" sz="2400" dirty="0">
                          <a:solidFill>
                            <a:schemeClr val="bg1"/>
                          </a:solidFill>
                        </a:rPr>
                        <a:t>=32)</a:t>
                      </a: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solidFill>
                            <a:schemeClr val="bg1"/>
                          </a:solidFill>
                        </a:rPr>
                        <a:t>ženy (</a:t>
                      </a:r>
                      <a:r>
                        <a:rPr lang="cs-CZ" sz="2400" i="1" dirty="0"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lang="cs-CZ" sz="2400" dirty="0">
                          <a:solidFill>
                            <a:schemeClr val="bg1"/>
                          </a:solidFill>
                        </a:rPr>
                        <a:t>=45)</a:t>
                      </a: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85119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dirty="0">
                          <a:solidFill>
                            <a:schemeClr val="bg1"/>
                          </a:solidFill>
                        </a:rPr>
                        <a:t>muži (</a:t>
                      </a:r>
                      <a:r>
                        <a:rPr lang="cs-CZ" sz="2400" i="1" dirty="0"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lang="cs-CZ" sz="2400" dirty="0">
                          <a:solidFill>
                            <a:schemeClr val="bg1"/>
                          </a:solidFill>
                        </a:rPr>
                        <a:t>=2)</a:t>
                      </a:r>
                    </a:p>
                  </a:txBody>
                  <a:tcP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85119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dirty="0">
                          <a:solidFill>
                            <a:schemeClr val="bg1"/>
                          </a:solidFill>
                        </a:rPr>
                        <a:t>ženy (</a:t>
                      </a:r>
                      <a:r>
                        <a:rPr lang="cs-CZ" sz="2400" i="1" dirty="0"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lang="cs-CZ" sz="2400" dirty="0">
                          <a:solidFill>
                            <a:schemeClr val="bg1"/>
                          </a:solidFill>
                        </a:rPr>
                        <a:t>=7)</a:t>
                      </a:r>
                    </a:p>
                  </a:txBody>
                  <a:tcPr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9913789"/>
                  </a:ext>
                </a:extLst>
              </a:tr>
              <a:tr h="372690">
                <a:tc>
                  <a:txBody>
                    <a:bodyPr/>
                    <a:lstStyle/>
                    <a:p>
                      <a:pPr algn="ctr"/>
                      <a:r>
                        <a:rPr lang="cs-CZ" sz="2400" baseline="0" dirty="0" err="1"/>
                        <a:t>f</a:t>
                      </a:r>
                      <a:r>
                        <a:rPr lang="cs-CZ" sz="2400" baseline="-25000" dirty="0" err="1"/>
                        <a:t>o_min</a:t>
                      </a:r>
                      <a:r>
                        <a:rPr lang="cs-CZ" sz="2400" baseline="-25000" dirty="0"/>
                        <a:t> </a:t>
                      </a:r>
                      <a:r>
                        <a:rPr lang="cs-CZ" sz="2400" dirty="0"/>
                        <a:t>(</a:t>
                      </a:r>
                      <a:r>
                        <a:rPr lang="cs-CZ" sz="2400" i="1" dirty="0"/>
                        <a:t>Hz</a:t>
                      </a:r>
                      <a:r>
                        <a:rPr lang="cs-CZ" sz="24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97,8 </a:t>
                      </a:r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 30,7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149,1 </a:t>
                      </a:r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 31,5</a:t>
                      </a:r>
                      <a:r>
                        <a:rPr lang="cs-CZ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64,0 </a:t>
                      </a:r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 33,9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166,6 </a:t>
                      </a:r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 25,3</a:t>
                      </a:r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6723222"/>
                  </a:ext>
                </a:extLst>
              </a:tr>
              <a:tr h="372690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err="1"/>
                        <a:t>f</a:t>
                      </a:r>
                      <a:r>
                        <a:rPr lang="cs-CZ" sz="2400" baseline="-25000" dirty="0" err="1"/>
                        <a:t>o_max</a:t>
                      </a:r>
                      <a:r>
                        <a:rPr lang="cs-CZ" sz="2400" baseline="-25000" dirty="0"/>
                        <a:t> </a:t>
                      </a:r>
                      <a:r>
                        <a:rPr lang="cs-CZ" sz="2400" dirty="0"/>
                        <a:t>(</a:t>
                      </a:r>
                      <a:r>
                        <a:rPr lang="cs-CZ" sz="2400" i="1" dirty="0"/>
                        <a:t>Hz</a:t>
                      </a:r>
                      <a:r>
                        <a:rPr lang="cs-CZ" sz="24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312,5 </a:t>
                      </a:r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 74,3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434,1 </a:t>
                      </a:r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 141,2</a:t>
                      </a:r>
                      <a:r>
                        <a:rPr lang="cs-CZ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167,5 </a:t>
                      </a:r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 143,5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563,3 </a:t>
                      </a:r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 227,2</a:t>
                      </a:r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6292470"/>
                  </a:ext>
                </a:extLst>
              </a:tr>
              <a:tr h="372690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err="1"/>
                        <a:t>SPL</a:t>
                      </a:r>
                      <a:r>
                        <a:rPr lang="cs-CZ" sz="2400" baseline="-25000" dirty="0" err="1"/>
                        <a:t>min</a:t>
                      </a:r>
                      <a:r>
                        <a:rPr lang="cs-CZ" sz="2400" dirty="0"/>
                        <a:t> (</a:t>
                      </a:r>
                      <a:r>
                        <a:rPr lang="cs-CZ" sz="2400" i="1" dirty="0"/>
                        <a:t>dB</a:t>
                      </a:r>
                      <a:r>
                        <a:rPr lang="cs-CZ" sz="24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285119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dirty="0"/>
                        <a:t>58,4 </a:t>
                      </a:r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 4,6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285119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dirty="0"/>
                        <a:t>55,3 </a:t>
                      </a:r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 4,7</a:t>
                      </a:r>
                      <a:r>
                        <a:rPr lang="cs-CZ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62,0 </a:t>
                      </a:r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 9,9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54,7 </a:t>
                      </a:r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 2,3</a:t>
                      </a:r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9941808"/>
                  </a:ext>
                </a:extLst>
              </a:tr>
              <a:tr h="483002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err="1"/>
                        <a:t>SPL</a:t>
                      </a:r>
                      <a:r>
                        <a:rPr lang="cs-CZ" sz="2400" baseline="-25000" dirty="0" err="1"/>
                        <a:t>max</a:t>
                      </a:r>
                      <a:r>
                        <a:rPr lang="cs-CZ" sz="2400" baseline="-25000" dirty="0"/>
                        <a:t> </a:t>
                      </a:r>
                      <a:r>
                        <a:rPr lang="cs-CZ" sz="2400" dirty="0"/>
                        <a:t>(</a:t>
                      </a:r>
                      <a:r>
                        <a:rPr lang="cs-CZ" sz="2400" i="1" dirty="0"/>
                        <a:t>dB</a:t>
                      </a:r>
                      <a:r>
                        <a:rPr lang="cs-CZ" sz="24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90,6 </a:t>
                      </a:r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 9,0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86,7 </a:t>
                      </a:r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 7,7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285119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dirty="0"/>
                        <a:t>95,5 </a:t>
                      </a:r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 17,7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285119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dirty="0"/>
                        <a:t>91,0 </a:t>
                      </a:r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 10,6</a:t>
                      </a:r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3218988"/>
                  </a:ext>
                </a:extLst>
              </a:tr>
            </a:tbl>
          </a:graphicData>
        </a:graphic>
      </p:graphicFrame>
      <p:graphicFrame>
        <p:nvGraphicFramePr>
          <p:cNvPr id="7" name="Tabulka 6">
            <a:extLst>
              <a:ext uri="{FF2B5EF4-FFF2-40B4-BE49-F238E27FC236}">
                <a16:creationId xmlns:a16="http://schemas.microsoft.com/office/drawing/2014/main" id="{E7BEEAAE-8FC7-810F-F4C8-7B4A422C6D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8896588"/>
              </p:ext>
            </p:extLst>
          </p:nvPr>
        </p:nvGraphicFramePr>
        <p:xfrm>
          <a:off x="20806818" y="8721629"/>
          <a:ext cx="6971783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9921">
                  <a:extLst>
                    <a:ext uri="{9D8B030D-6E8A-4147-A177-3AD203B41FA5}">
                      <a16:colId xmlns:a16="http://schemas.microsoft.com/office/drawing/2014/main" val="2721126297"/>
                    </a:ext>
                  </a:extLst>
                </a:gridCol>
                <a:gridCol w="2105085">
                  <a:extLst>
                    <a:ext uri="{9D8B030D-6E8A-4147-A177-3AD203B41FA5}">
                      <a16:colId xmlns:a16="http://schemas.microsoft.com/office/drawing/2014/main" val="4032092950"/>
                    </a:ext>
                  </a:extLst>
                </a:gridCol>
                <a:gridCol w="2676777">
                  <a:extLst>
                    <a:ext uri="{9D8B030D-6E8A-4147-A177-3AD203B41FA5}">
                      <a16:colId xmlns:a16="http://schemas.microsoft.com/office/drawing/2014/main" val="3678582934"/>
                    </a:ext>
                  </a:extLst>
                </a:gridCol>
              </a:tblGrid>
              <a:tr h="346717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GRBAS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285119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dirty="0"/>
                        <a:t>Polyp hlasivky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285119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dirty="0"/>
                        <a:t>Hlasivkové uzlíky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4202319"/>
                  </a:ext>
                </a:extLst>
              </a:tr>
              <a:tr h="346717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285119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1,7 ± 0,8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1,2 ± 0,7</a:t>
                      </a:r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6723222"/>
                  </a:ext>
                </a:extLst>
              </a:tr>
              <a:tr h="346717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err="1"/>
                        <a:t>R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1,6 ± 0,8 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1,1 ± 0,8</a:t>
                      </a:r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6292470"/>
                  </a:ext>
                </a:extLst>
              </a:tr>
              <a:tr h="346717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0,7 ± 0,7 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0,8 ± 1,0</a:t>
                      </a:r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9941808"/>
                  </a:ext>
                </a:extLst>
              </a:tr>
              <a:tr h="346717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0,2 ± 0,6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0,1 ± 0,3</a:t>
                      </a:r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3218988"/>
                  </a:ext>
                </a:extLst>
              </a:tr>
              <a:tr h="346717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/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0,2 ± 0,5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0,4 ± 0,7</a:t>
                      </a:r>
                      <a:endParaRPr lang="cs-C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0949925"/>
                  </a:ext>
                </a:extLst>
              </a:tr>
            </a:tbl>
          </a:graphicData>
        </a:graphic>
      </p:graphicFrame>
      <p:pic>
        <p:nvPicPr>
          <p:cNvPr id="6" name="Obrázek 5" descr="Obsah obrázku Grafika, Písmo, logo, symbol&#10;&#10;Obsah generovaný pomocí AI může být nesprávný.">
            <a:extLst>
              <a:ext uri="{FF2B5EF4-FFF2-40B4-BE49-F238E27FC236}">
                <a16:creationId xmlns:a16="http://schemas.microsoft.com/office/drawing/2014/main" id="{C920523A-5BB1-13B5-A689-BE6409D038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10720" y="2479547"/>
            <a:ext cx="1574800" cy="1346200"/>
          </a:xfrm>
          <a:prstGeom prst="rect">
            <a:avLst/>
          </a:prstGeom>
        </p:spPr>
      </p:pic>
      <p:pic>
        <p:nvPicPr>
          <p:cNvPr id="13" name="Obrázek 12" descr="Obsah obrázku symbol, logo, Písmo, emblém&#10;&#10;Obsah generovaný pomocí AI může být nesprávný.">
            <a:extLst>
              <a:ext uri="{FF2B5EF4-FFF2-40B4-BE49-F238E27FC236}">
                <a16:creationId xmlns:a16="http://schemas.microsoft.com/office/drawing/2014/main" id="{A9C2F87D-523D-0563-4FF4-0E21D7D7055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44910" y="2530347"/>
            <a:ext cx="1447800" cy="1295400"/>
          </a:xfrm>
          <a:prstGeom prst="rect">
            <a:avLst/>
          </a:prstGeom>
        </p:spPr>
      </p:pic>
      <p:pic>
        <p:nvPicPr>
          <p:cNvPr id="15" name="Obrázek 14" descr="Obsah obrázku symbol, emblém, skica, logo&#10;&#10;Obsah generovaný pomocí AI může být nesprávný.">
            <a:extLst>
              <a:ext uri="{FF2B5EF4-FFF2-40B4-BE49-F238E27FC236}">
                <a16:creationId xmlns:a16="http://schemas.microsoft.com/office/drawing/2014/main" id="{ABD234A7-5685-B96D-5E35-BA08D133952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33452" y="2419051"/>
            <a:ext cx="1371600" cy="1371600"/>
          </a:xfrm>
          <a:prstGeom prst="rect">
            <a:avLst/>
          </a:prstGeom>
        </p:spPr>
      </p:pic>
      <p:pic>
        <p:nvPicPr>
          <p:cNvPr id="17" name="Obrázek 16" descr="Obsah obrázku symbol, emblém, logo, klipart&#10;&#10;Obsah generovaný pomocí AI může být nesprávný.">
            <a:extLst>
              <a:ext uri="{FF2B5EF4-FFF2-40B4-BE49-F238E27FC236}">
                <a16:creationId xmlns:a16="http://schemas.microsoft.com/office/drawing/2014/main" id="{611CBA91-1473-DB76-508B-877B47EA940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822"/>
          <a:stretch>
            <a:fillRect/>
          </a:stretch>
        </p:blipFill>
        <p:spPr>
          <a:xfrm>
            <a:off x="26330664" y="2471461"/>
            <a:ext cx="1047548" cy="1307815"/>
          </a:xfrm>
          <a:prstGeom prst="rect">
            <a:avLst/>
          </a:prstGeom>
        </p:spPr>
      </p:pic>
      <p:pic>
        <p:nvPicPr>
          <p:cNvPr id="5" name="Obrázek 4" descr="Obsah obrázku varhany, detail, kůže, Maso&#10;&#10;Obsah generovaný pomocí AI může být nesprávný.">
            <a:extLst>
              <a:ext uri="{FF2B5EF4-FFF2-40B4-BE49-F238E27FC236}">
                <a16:creationId xmlns:a16="http://schemas.microsoft.com/office/drawing/2014/main" id="{2483B4A5-F106-CCDB-6D06-56F183A9F5B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67" t="15065" r="8409" b="3835"/>
          <a:stretch>
            <a:fillRect/>
          </a:stretch>
        </p:blipFill>
        <p:spPr>
          <a:xfrm>
            <a:off x="20727307" y="4929480"/>
            <a:ext cx="2883822" cy="2744059"/>
          </a:xfrm>
          <a:prstGeom prst="rect">
            <a:avLst/>
          </a:prstGeom>
        </p:spPr>
      </p:pic>
      <p:cxnSp>
        <p:nvCxnSpPr>
          <p:cNvPr id="14" name="Přímá spojovací šipka 13">
            <a:extLst>
              <a:ext uri="{FF2B5EF4-FFF2-40B4-BE49-F238E27FC236}">
                <a16:creationId xmlns:a16="http://schemas.microsoft.com/office/drawing/2014/main" id="{6B113134-0859-808C-05EE-CB6253060180}"/>
              </a:ext>
            </a:extLst>
          </p:cNvPr>
          <p:cNvCxnSpPr>
            <a:cxnSpLocks/>
          </p:cNvCxnSpPr>
          <p:nvPr/>
        </p:nvCxnSpPr>
        <p:spPr>
          <a:xfrm flipV="1">
            <a:off x="20980430" y="6984805"/>
            <a:ext cx="750055" cy="470032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ovací šipka 18">
            <a:extLst>
              <a:ext uri="{FF2B5EF4-FFF2-40B4-BE49-F238E27FC236}">
                <a16:creationId xmlns:a16="http://schemas.microsoft.com/office/drawing/2014/main" id="{3CFB1EEF-0F34-3C19-460E-073E8693B761}"/>
              </a:ext>
            </a:extLst>
          </p:cNvPr>
          <p:cNvCxnSpPr>
            <a:cxnSpLocks/>
          </p:cNvCxnSpPr>
          <p:nvPr/>
        </p:nvCxnSpPr>
        <p:spPr>
          <a:xfrm flipH="1" flipV="1">
            <a:off x="22745015" y="6941562"/>
            <a:ext cx="564275" cy="387416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Obrázek 22" descr="Obsah obrázku Maso, varhany, kůže, detail&#10;&#10;Obsah generovaný pomocí AI může být nesprávný.">
            <a:extLst>
              <a:ext uri="{FF2B5EF4-FFF2-40B4-BE49-F238E27FC236}">
                <a16:creationId xmlns:a16="http://schemas.microsoft.com/office/drawing/2014/main" id="{53DEC2BC-26B6-EBFA-78F2-F22D1AFD4DD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090" r="52316" b="49530"/>
          <a:stretch>
            <a:fillRect/>
          </a:stretch>
        </p:blipFill>
        <p:spPr>
          <a:xfrm>
            <a:off x="23987927" y="5314684"/>
            <a:ext cx="3994959" cy="2285999"/>
          </a:xfrm>
          <a:prstGeom prst="rect">
            <a:avLst/>
          </a:prstGeom>
        </p:spPr>
      </p:pic>
      <p:cxnSp>
        <p:nvCxnSpPr>
          <p:cNvPr id="24" name="Přímá spojovací šipka 23">
            <a:extLst>
              <a:ext uri="{FF2B5EF4-FFF2-40B4-BE49-F238E27FC236}">
                <a16:creationId xmlns:a16="http://schemas.microsoft.com/office/drawing/2014/main" id="{D010336F-D3FE-E2D1-9D45-65E992162BF5}"/>
              </a:ext>
            </a:extLst>
          </p:cNvPr>
          <p:cNvCxnSpPr>
            <a:cxnSpLocks/>
          </p:cNvCxnSpPr>
          <p:nvPr/>
        </p:nvCxnSpPr>
        <p:spPr>
          <a:xfrm flipV="1">
            <a:off x="24950202" y="7131810"/>
            <a:ext cx="615357" cy="323027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530643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9061</TotalTime>
  <Words>785</Words>
  <Application>Microsoft Office PowerPoint</Application>
  <PresentationFormat>Custom</PresentationFormat>
  <Paragraphs>220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Monotype Sorts</vt:lpstr>
      <vt:lpstr>Times New Roman</vt:lpstr>
      <vt:lpstr>Wingdings</vt:lpstr>
      <vt:lpstr>Motiv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ORL akademie</dc:title>
  <dc:creator>Šárka</dc:creator>
  <cp:lastModifiedBy>Daniel Martinik</cp:lastModifiedBy>
  <cp:revision>79</cp:revision>
  <dcterms:created xsi:type="dcterms:W3CDTF">2017-08-30T13:07:43Z</dcterms:created>
  <dcterms:modified xsi:type="dcterms:W3CDTF">2025-09-09T17:19:27Z</dcterms:modified>
</cp:coreProperties>
</file>