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>
      <p:cViewPr varScale="1">
        <p:scale>
          <a:sx n="16" d="100"/>
          <a:sy n="16" d="100"/>
        </p:scale>
        <p:origin x="1420" y="16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92011" y="2108067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Altalla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Dvořák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 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krátká Z.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 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Čoček A.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 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 1</a:t>
            </a:r>
            <a:r>
              <a:rPr lang="cs-CZ" altLang="nl-NL" sz="28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. Fakultní Thomayrova nemocnice, Oddělení otorinolaryngologie a chirurgie hlavy a krku</a:t>
            </a:r>
          </a:p>
          <a:p>
            <a:pPr algn="ctr">
              <a:spcBef>
                <a:spcPct val="20000"/>
              </a:spcBef>
              <a:defRPr/>
            </a:pP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2429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4800" dirty="0">
                <a:solidFill>
                  <a:srgbClr val="0070C0"/>
                </a:solidFill>
              </a:rPr>
              <a:t> </a:t>
            </a:r>
            <a:r>
              <a:rPr lang="sk-SK" sz="4800" dirty="0">
                <a:solidFill>
                  <a:srgbClr val="0070C0"/>
                </a:solidFill>
              </a:rPr>
              <a:t>Dynamika cfHPV DNA v průběhu léčby HPV+ karcinomu orofaryngu</a:t>
            </a:r>
            <a:r>
              <a:rPr lang="en-US" sz="4800" dirty="0">
                <a:solidFill>
                  <a:srgbClr val="0070C0"/>
                </a:solidFill>
              </a:rPr>
              <a:t> </a:t>
            </a:r>
            <a:endParaRPr lang="cs-CZ" altLang="cs-CZ" sz="4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598918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  <a:endParaRPr lang="en-US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Tekutá biopsie na bázi vyšetření cfDNA přináší možnost neinvazivního sledování nádorové zátěže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b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HPV-specifická cfDNA odráží přítomnost a rozsah onemocnění u nádorů hlavy a krku.</a:t>
            </a:r>
            <a:b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U karcinomu orofaryngu může tento biomarker napomoci k přesnější prognóze a volbě léčby.</a:t>
            </a:r>
            <a:b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Naše studie hodnotí vztah hladiny cfHPV DNA ke stadiu nádoru a reakci na terapii</a:t>
            </a:r>
            <a:r>
              <a:rPr lang="sk-SK" dirty="0"/>
              <a:t>.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0281" y="4702630"/>
            <a:ext cx="6258043" cy="405275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Význam studie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cs-CZ" dirty="0" err="1">
                <a:latin typeface="Arial" panose="020B0604020202020204" pitchFamily="34" charset="0"/>
              </a:rPr>
              <a:t>Monitorování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cfHPV</a:t>
            </a:r>
            <a:r>
              <a:rPr lang="en-US" altLang="cs-CZ" dirty="0">
                <a:latin typeface="Arial" panose="020B0604020202020204" pitchFamily="34" charset="0"/>
              </a:rPr>
              <a:t> DNA se </a:t>
            </a:r>
            <a:r>
              <a:rPr lang="en-US" altLang="cs-CZ" dirty="0" err="1">
                <a:latin typeface="Arial" panose="020B0604020202020204" pitchFamily="34" charset="0"/>
              </a:rPr>
              <a:t>jeví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jako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perspektivní</a:t>
            </a:r>
            <a:r>
              <a:rPr lang="en-US" altLang="cs-CZ" dirty="0">
                <a:latin typeface="Arial" panose="020B0604020202020204" pitchFamily="34" charset="0"/>
              </a:rPr>
              <a:t> a </a:t>
            </a:r>
            <a:r>
              <a:rPr lang="en-US" altLang="cs-CZ" dirty="0" err="1">
                <a:latin typeface="Arial" panose="020B0604020202020204" pitchFamily="34" charset="0"/>
              </a:rPr>
              <a:t>méně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nákladný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doplněk</a:t>
            </a:r>
            <a:r>
              <a:rPr lang="en-US" altLang="cs-CZ" dirty="0">
                <a:latin typeface="Arial" panose="020B0604020202020204" pitchFamily="34" charset="0"/>
              </a:rPr>
              <a:t> k </a:t>
            </a:r>
            <a:r>
              <a:rPr lang="en-US" altLang="cs-CZ" dirty="0" err="1">
                <a:latin typeface="Arial" panose="020B0604020202020204" pitchFamily="34" charset="0"/>
              </a:rPr>
              <a:t>opakovaným</a:t>
            </a:r>
            <a:r>
              <a:rPr lang="en-US" altLang="cs-CZ" dirty="0">
                <a:latin typeface="Arial" panose="020B0604020202020204" pitchFamily="34" charset="0"/>
              </a:rPr>
              <a:t> PET/CT.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cs-CZ" dirty="0" err="1">
                <a:latin typeface="Arial" panose="020B0604020202020204" pitchFamily="34" charset="0"/>
              </a:rPr>
              <a:t>Odběr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krve</a:t>
            </a:r>
            <a:r>
              <a:rPr lang="en-US" altLang="cs-CZ" dirty="0">
                <a:latin typeface="Arial" panose="020B0604020202020204" pitchFamily="34" charset="0"/>
              </a:rPr>
              <a:t> je </a:t>
            </a:r>
            <a:r>
              <a:rPr lang="en-US" altLang="cs-CZ" dirty="0" err="1">
                <a:latin typeface="Arial" panose="020B0604020202020204" pitchFamily="34" charset="0"/>
              </a:rPr>
              <a:t>snadno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opakovatelný</a:t>
            </a:r>
            <a:r>
              <a:rPr lang="en-US" altLang="cs-CZ" dirty="0">
                <a:latin typeface="Arial" panose="020B0604020202020204" pitchFamily="34" charset="0"/>
              </a:rPr>
              <a:t> a bez </a:t>
            </a:r>
            <a:r>
              <a:rPr lang="en-US" altLang="cs-CZ" dirty="0" err="1">
                <a:latin typeface="Arial" panose="020B0604020202020204" pitchFamily="34" charset="0"/>
              </a:rPr>
              <a:t>radiační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zátěže</a:t>
            </a:r>
            <a:r>
              <a:rPr lang="en-US" altLang="cs-CZ" dirty="0">
                <a:latin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cs-CZ" dirty="0">
                <a:latin typeface="Arial" panose="020B0604020202020204" pitchFamily="34" charset="0"/>
              </a:rPr>
              <a:t>Do </a:t>
            </a:r>
            <a:r>
              <a:rPr lang="en-US" altLang="cs-CZ" dirty="0" err="1">
                <a:latin typeface="Arial" panose="020B0604020202020204" pitchFamily="34" charset="0"/>
              </a:rPr>
              <a:t>budoucna</a:t>
            </a:r>
            <a:r>
              <a:rPr lang="en-US" altLang="cs-CZ" dirty="0">
                <a:latin typeface="Arial" panose="020B0604020202020204" pitchFamily="34" charset="0"/>
              </a:rPr>
              <a:t> by </a:t>
            </a:r>
            <a:r>
              <a:rPr lang="en-US" altLang="cs-CZ" dirty="0" err="1">
                <a:latin typeface="Arial" panose="020B0604020202020204" pitchFamily="34" charset="0"/>
              </a:rPr>
              <a:t>cfHPV</a:t>
            </a:r>
            <a:r>
              <a:rPr lang="en-US" altLang="cs-CZ" dirty="0">
                <a:latin typeface="Arial" panose="020B0604020202020204" pitchFamily="34" charset="0"/>
              </a:rPr>
              <a:t> DNA </a:t>
            </a:r>
            <a:r>
              <a:rPr lang="en-US" altLang="cs-CZ" dirty="0" err="1">
                <a:latin typeface="Arial" panose="020B0604020202020204" pitchFamily="34" charset="0"/>
              </a:rPr>
              <a:t>mohla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přispět</a:t>
            </a:r>
            <a:r>
              <a:rPr lang="en-US" altLang="cs-CZ" dirty="0">
                <a:latin typeface="Arial" panose="020B0604020202020204" pitchFamily="34" charset="0"/>
              </a:rPr>
              <a:t> k </a:t>
            </a:r>
            <a:r>
              <a:rPr lang="en-US" altLang="cs-CZ" dirty="0" err="1">
                <a:latin typeface="Arial" panose="020B0604020202020204" pitchFamily="34" charset="0"/>
              </a:rPr>
              <a:t>časnějšímu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záchytu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relapsu</a:t>
            </a:r>
            <a:r>
              <a:rPr lang="en-US" altLang="cs-CZ" dirty="0">
                <a:latin typeface="Arial" panose="020B0604020202020204" pitchFamily="34" charset="0"/>
              </a:rPr>
              <a:t> a </a:t>
            </a:r>
            <a:r>
              <a:rPr lang="en-US" altLang="cs-CZ" dirty="0" err="1">
                <a:latin typeface="Arial" panose="020B0604020202020204" pitchFamily="34" charset="0"/>
              </a:rPr>
              <a:t>individualizaci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r>
              <a:rPr lang="en-US" altLang="cs-CZ" dirty="0" err="1">
                <a:latin typeface="Arial" panose="020B0604020202020204" pitchFamily="34" charset="0"/>
              </a:rPr>
              <a:t>dispenzarizace</a:t>
            </a:r>
            <a:r>
              <a:rPr lang="en-US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20000"/>
              </a:spcBef>
            </a:pPr>
            <a:endParaRPr lang="en-US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1939455"/>
            <a:ext cx="6056869" cy="6467816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  <a:endParaRPr lang="en-US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cs-CZ" sz="3300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Prospektivní studie od ledna 2023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soubor 40 pacientů (27 mužů,13 žen) s p16+karcinomem orofaryngu, očekávané přežití &gt; 6 měsíců.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 Staging dle TNM 8. 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terapie volena na multidisciplinárním</a:t>
            </a:r>
          </a:p>
          <a:p>
            <a:pPr marL="0" indent="0" algn="just">
              <a:spcBef>
                <a:spcPct val="0"/>
              </a:spcBef>
            </a:pPr>
            <a:r>
              <a:rPr lang="cs-CZ" altLang="cs-CZ" dirty="0">
                <a:latin typeface="Arial" panose="020B0604020202020204" pitchFamily="34" charset="0"/>
              </a:rPr>
              <a:t>    onkologickém semináři.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Zobrazovací metody: PET/CT, PET/MRI.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Krevní odběry: před léčbou, první den po operaci / při zahájení RCHT, v průběhu terapie a při dispenzarizaci.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Detekce cfHPV DNA metodou ddPCR (BIOCEV).</a:t>
            </a: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000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1"/>
            <a:ext cx="14689280" cy="15261769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Vstupní koncentrace cfHPV DNA rostla úměrně s objemem nádoru a klinickým stadiem.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Pacienti se stadiem I měli minimální hladiny cfHPV DNA, u pokročilejších stadií byly hodnoty výrazně vyšší.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Dynamika cfDNA po zahájení terapie jasně odrážela účinnost léčby – nejrychlejší pokles byl zaznamenán po chirurgickém odstranění nádoru, zatímco při radiochemoterapii docházelo k postupnému snižování hodnot.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Grafické zobrazení ukázalo, že cfHPV DNA reaguje na terapii dříve než zobrazovací metody (PET/CT).</a:t>
            </a:r>
          </a:p>
          <a:p>
            <a:pPr>
              <a:spcBef>
                <a:spcPct val="50000"/>
              </a:spcBef>
            </a:pPr>
            <a:r>
              <a:rPr lang="cs-CZ" altLang="nl-NL" b="1" dirty="0">
                <a:latin typeface="Arial" panose="020B0604020202020204" pitchFamily="34" charset="0"/>
              </a:rPr>
              <a:t>Kazuistky:</a:t>
            </a: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</p:txBody>
      </p:sp>
      <p:sp>
        <p:nvSpPr>
          <p:cNvPr id="19" name="Text Box 40">
            <a:extLst>
              <a:ext uri="{FF2B5EF4-FFF2-40B4-BE49-F238E27FC236}">
                <a16:creationId xmlns:a16="http://schemas.microsoft.com/office/drawing/2014/main" id="{3033817D-56BB-9838-3FC1-16E4EFA5F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0281" y="9811000"/>
            <a:ext cx="6258043" cy="4256907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Dynamika hladin během terapie odráží účinnost léčby a může doplnit zobrazovací metody.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cfHPV DNA se ukazuje jako vhodný biomarker pro sledování pacientů s HPV pozitivním karcinomem orofaryngu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Vysoká vstupní koncentrace cfHPV DNA je nepříznivý prognostický ukazatel.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21" name="Text Box 40">
            <a:extLst>
              <a:ext uri="{FF2B5EF4-FFF2-40B4-BE49-F238E27FC236}">
                <a16:creationId xmlns:a16="http://schemas.microsoft.com/office/drawing/2014/main" id="{5044CDEA-21F5-500C-5DF3-496DC2C7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543" y="8770797"/>
            <a:ext cx="6258043" cy="2925533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nl-NL" sz="2000" dirty="0" err="1">
                <a:latin typeface="Arial" panose="020B0604020202020204" pitchFamily="34" charset="0"/>
              </a:rPr>
              <a:t>Pacient</a:t>
            </a:r>
            <a:r>
              <a:rPr lang="en-AU" altLang="nl-NL" sz="2000" dirty="0">
                <a:latin typeface="Arial" panose="020B0604020202020204" pitchFamily="34" charset="0"/>
              </a:rPr>
              <a:t> 1 (77 let, </a:t>
            </a:r>
            <a:r>
              <a:rPr lang="en-AU" altLang="nl-NL" sz="2000" dirty="0" err="1">
                <a:latin typeface="Arial" panose="020B0604020202020204" pitchFamily="34" charset="0"/>
              </a:rPr>
              <a:t>tonsila</a:t>
            </a:r>
            <a:r>
              <a:rPr lang="en-AU" altLang="nl-NL" sz="2000" dirty="0">
                <a:latin typeface="Arial" panose="020B0604020202020204" pitchFamily="34" charset="0"/>
              </a:rPr>
              <a:t>, pT2 pN1 M0) – </a:t>
            </a:r>
            <a:r>
              <a:rPr lang="en-AU" altLang="nl-NL" sz="2000" dirty="0" err="1">
                <a:latin typeface="Arial" panose="020B0604020202020204" pitchFamily="34" charset="0"/>
              </a:rPr>
              <a:t>vstupně</a:t>
            </a:r>
            <a:r>
              <a:rPr lang="en-AU" altLang="nl-NL" sz="2000" dirty="0">
                <a:latin typeface="Arial" panose="020B0604020202020204" pitchFamily="34" charset="0"/>
              </a:rPr>
              <a:t> 16 735 ng/ml; po </a:t>
            </a:r>
            <a:r>
              <a:rPr lang="en-AU" altLang="nl-NL" sz="2000" dirty="0" err="1">
                <a:latin typeface="Arial" panose="020B0604020202020204" pitchFamily="34" charset="0"/>
              </a:rPr>
              <a:t>operaci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dramatický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pokles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cfHPV</a:t>
            </a:r>
            <a:r>
              <a:rPr lang="en-AU" altLang="nl-NL" sz="2000" dirty="0">
                <a:latin typeface="Arial" panose="020B0604020202020204" pitchFamily="34" charset="0"/>
              </a:rPr>
              <a:t> DNA </a:t>
            </a:r>
            <a:r>
              <a:rPr lang="en-AU" altLang="nl-NL" sz="2000" dirty="0" err="1">
                <a:latin typeface="Arial" panose="020B0604020202020204" pitchFamily="34" charset="0"/>
              </a:rPr>
              <a:t>již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první</a:t>
            </a:r>
            <a:r>
              <a:rPr lang="en-AU" altLang="nl-NL" sz="2000" dirty="0">
                <a:latin typeface="Arial" panose="020B0604020202020204" pitchFamily="34" charset="0"/>
              </a:rPr>
              <a:t> den</a:t>
            </a:r>
            <a:r>
              <a:rPr lang="cs-CZ" altLang="nl-NL" sz="2000">
                <a:latin typeface="Arial" panose="020B0604020202020204" pitchFamily="34" charset="0"/>
              </a:rPr>
              <a:t>,</a:t>
            </a:r>
            <a:r>
              <a:rPr lang="en-AU" altLang="nl-NL" sz="200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potvrzuje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rychlou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reakci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biomarkeru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na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chirurgický</a:t>
            </a:r>
            <a:r>
              <a:rPr lang="en-AU" altLang="nl-NL" sz="2000" dirty="0">
                <a:latin typeface="Arial" panose="020B0604020202020204" pitchFamily="34" charset="0"/>
              </a:rPr>
              <a:t> </a:t>
            </a:r>
            <a:r>
              <a:rPr lang="en-AU" altLang="nl-NL" sz="2000" dirty="0" err="1">
                <a:latin typeface="Arial" panose="020B0604020202020204" pitchFamily="34" charset="0"/>
              </a:rPr>
              <a:t>zákrok</a:t>
            </a:r>
            <a:r>
              <a:rPr lang="en-AU" altLang="nl-NL" sz="2000" dirty="0">
                <a:latin typeface="Arial" panose="020B0604020202020204" pitchFamily="34" charset="0"/>
              </a:rPr>
              <a:t>.</a:t>
            </a:r>
            <a:endParaRPr lang="cs-CZ" altLang="nl-NL" sz="20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22" name="Text Box 40">
            <a:extLst>
              <a:ext uri="{FF2B5EF4-FFF2-40B4-BE49-F238E27FC236}">
                <a16:creationId xmlns:a16="http://schemas.microsoft.com/office/drawing/2014/main" id="{E922D13B-8FBC-6E9F-3939-B0D0500D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543" y="14623165"/>
            <a:ext cx="6258043" cy="309258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AU" altLang="nl-NL" dirty="0" err="1">
                <a:latin typeface="Arial" panose="020B0604020202020204" pitchFamily="34" charset="0"/>
              </a:rPr>
              <a:t>Pacient</a:t>
            </a:r>
            <a:r>
              <a:rPr lang="en-AU" altLang="nl-NL" dirty="0">
                <a:latin typeface="Arial" panose="020B0604020202020204" pitchFamily="34" charset="0"/>
              </a:rPr>
              <a:t> 2 (61 let, </a:t>
            </a:r>
            <a:r>
              <a:rPr lang="en-AU" altLang="nl-NL" dirty="0" err="1">
                <a:latin typeface="Arial" panose="020B0604020202020204" pitchFamily="34" charset="0"/>
              </a:rPr>
              <a:t>orofarynx</a:t>
            </a:r>
            <a:r>
              <a:rPr lang="en-AU" altLang="nl-NL" dirty="0">
                <a:latin typeface="Arial" panose="020B0604020202020204" pitchFamily="34" charset="0"/>
              </a:rPr>
              <a:t>, cT4 cN1 M0) – </a:t>
            </a:r>
            <a:r>
              <a:rPr lang="en-AU" altLang="nl-NL" dirty="0" err="1">
                <a:latin typeface="Arial" panose="020B0604020202020204" pitchFamily="34" charset="0"/>
              </a:rPr>
              <a:t>vstupně</a:t>
            </a:r>
            <a:r>
              <a:rPr lang="en-AU" altLang="nl-NL" dirty="0">
                <a:latin typeface="Arial" panose="020B0604020202020204" pitchFamily="34" charset="0"/>
              </a:rPr>
              <a:t> 600 ng/ml; </a:t>
            </a:r>
            <a:r>
              <a:rPr lang="en-AU" altLang="nl-NL" dirty="0" err="1">
                <a:latin typeface="Arial" panose="020B0604020202020204" pitchFamily="34" charset="0"/>
              </a:rPr>
              <a:t>při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radikální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radiochemoterapii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docházelo</a:t>
            </a:r>
            <a:r>
              <a:rPr lang="en-AU" altLang="nl-NL" dirty="0">
                <a:latin typeface="Arial" panose="020B0604020202020204" pitchFamily="34" charset="0"/>
              </a:rPr>
              <a:t> k </a:t>
            </a:r>
            <a:r>
              <a:rPr lang="en-AU" altLang="nl-NL" dirty="0" err="1">
                <a:latin typeface="Arial" panose="020B0604020202020204" pitchFamily="34" charset="0"/>
              </a:rPr>
              <a:t>postupnému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poklesu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hodnot</a:t>
            </a:r>
            <a:r>
              <a:rPr lang="en-AU" altLang="nl-NL" dirty="0">
                <a:latin typeface="Arial" panose="020B0604020202020204" pitchFamily="34" charset="0"/>
              </a:rPr>
              <a:t>, v </a:t>
            </a:r>
            <a:r>
              <a:rPr lang="en-AU" altLang="nl-NL" dirty="0" err="1">
                <a:latin typeface="Arial" panose="020B0604020202020204" pitchFamily="34" charset="0"/>
              </a:rPr>
              <a:t>souladu</a:t>
            </a:r>
            <a:r>
              <a:rPr lang="en-AU" altLang="nl-NL" dirty="0">
                <a:latin typeface="Arial" panose="020B0604020202020204" pitchFamily="34" charset="0"/>
              </a:rPr>
              <a:t> s </a:t>
            </a:r>
            <a:r>
              <a:rPr lang="en-AU" altLang="nl-NL" dirty="0" err="1">
                <a:latin typeface="Arial" panose="020B0604020202020204" pitchFamily="34" charset="0"/>
              </a:rPr>
              <a:t>regresí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tumoru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na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zobrazovacích</a:t>
            </a:r>
            <a:r>
              <a:rPr lang="en-AU" altLang="nl-NL" dirty="0">
                <a:latin typeface="Arial" panose="020B0604020202020204" pitchFamily="34" charset="0"/>
              </a:rPr>
              <a:t> </a:t>
            </a:r>
            <a:r>
              <a:rPr lang="en-AU" altLang="nl-NL" dirty="0" err="1">
                <a:latin typeface="Arial" panose="020B0604020202020204" pitchFamily="34" charset="0"/>
              </a:rPr>
              <a:t>metodách</a:t>
            </a:r>
            <a:r>
              <a:rPr lang="en-AU" altLang="nl-NL" dirty="0">
                <a:latin typeface="Arial" panose="020B0604020202020204" pitchFamily="34" charset="0"/>
              </a:rPr>
              <a:t>.</a:t>
            </a: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dirty="0">
              <a:latin typeface="Arial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77132E3-0286-E898-8638-8F83B4554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57813" y="13750674"/>
            <a:ext cx="6125430" cy="394447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E8AB69-829E-41A6-903A-84CBE74A94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57813" y="8430039"/>
            <a:ext cx="6477904" cy="3944477"/>
          </a:xfrm>
          <a:prstGeom prst="rect">
            <a:avLst/>
          </a:prstGeom>
        </p:spPr>
      </p:pic>
      <p:sp>
        <p:nvSpPr>
          <p:cNvPr id="27" name="Arrow: Right 26">
            <a:extLst>
              <a:ext uri="{FF2B5EF4-FFF2-40B4-BE49-F238E27FC236}">
                <a16:creationId xmlns:a16="http://schemas.microsoft.com/office/drawing/2014/main" id="{2B8CC3DB-CB36-25DA-C569-40F5C2649507}"/>
              </a:ext>
            </a:extLst>
          </p:cNvPr>
          <p:cNvSpPr/>
          <p:nvPr/>
        </p:nvSpPr>
        <p:spPr>
          <a:xfrm>
            <a:off x="14268724" y="102071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cs-CZ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115DD32B-572C-4438-9A02-87C69E9B1A16}"/>
              </a:ext>
            </a:extLst>
          </p:cNvPr>
          <p:cNvSpPr/>
          <p:nvPr/>
        </p:nvSpPr>
        <p:spPr>
          <a:xfrm>
            <a:off x="14268724" y="1571172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cs-CZ"/>
          </a:p>
        </p:txBody>
      </p:sp>
      <p:sp>
        <p:nvSpPr>
          <p:cNvPr id="2" name="Text Box 41">
            <a:extLst>
              <a:ext uri="{FF2B5EF4-FFF2-40B4-BE49-F238E27FC236}">
                <a16:creationId xmlns:a16="http://schemas.microsoft.com/office/drawing/2014/main" id="{D329A03E-7F38-C655-CDBB-D4063156E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403" y="14916728"/>
            <a:ext cx="6258043" cy="367151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 </a:t>
            </a:r>
            <a:endParaRPr lang="en-US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cs-CZ" altLang="cs-CZ" sz="2100" i="1" dirty="0">
                <a:latin typeface="Arial" panose="020B0604020202020204" pitchFamily="34" charset="0"/>
              </a:rPr>
              <a:t>Podporena MZ CR - RVO (Fakultní Thomayerova nemocnice - FTN, 00064190)</a:t>
            </a: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AU" altLang="cs-CZ" sz="1655" dirty="0">
                <a:latin typeface="Arial" panose="020B0604020202020204" pitchFamily="34" charset="0"/>
              </a:rPr>
              <a:t> 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8215</TotalTime>
  <Words>445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Sorts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40</cp:revision>
  <dcterms:created xsi:type="dcterms:W3CDTF">2017-08-30T13:07:43Z</dcterms:created>
  <dcterms:modified xsi:type="dcterms:W3CDTF">2025-09-09T17:12:42Z</dcterms:modified>
</cp:coreProperties>
</file>